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343" r:id="rId4"/>
    <p:sldId id="334" r:id="rId5"/>
    <p:sldId id="335" r:id="rId6"/>
    <p:sldId id="333" r:id="rId7"/>
    <p:sldId id="336" r:id="rId8"/>
    <p:sldId id="337" r:id="rId9"/>
    <p:sldId id="338" r:id="rId10"/>
    <p:sldId id="339" r:id="rId11"/>
    <p:sldId id="340" r:id="rId12"/>
    <p:sldId id="341" r:id="rId13"/>
    <p:sldId id="332" r:id="rId14"/>
    <p:sldId id="351" r:id="rId15"/>
    <p:sldId id="342" r:id="rId16"/>
    <p:sldId id="346" r:id="rId17"/>
    <p:sldId id="356" r:id="rId18"/>
    <p:sldId id="357" r:id="rId19"/>
    <p:sldId id="345" r:id="rId20"/>
    <p:sldId id="355" r:id="rId21"/>
    <p:sldId id="354" r:id="rId22"/>
    <p:sldId id="331" r:id="rId23"/>
    <p:sldId id="344" r:id="rId24"/>
    <p:sldId id="350" r:id="rId25"/>
    <p:sldId id="349" r:id="rId26"/>
    <p:sldId id="347" r:id="rId27"/>
    <p:sldId id="353" r:id="rId28"/>
    <p:sldId id="34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033A6-60A6-E74D-BCE0-C77B9A541A1A}" v="887" dt="2023-05-20T22:40:34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19"/>
    <p:restoredTop sz="94694"/>
  </p:normalViewPr>
  <p:slideViewPr>
    <p:cSldViewPr snapToGrid="0">
      <p:cViewPr varScale="1">
        <p:scale>
          <a:sx n="114" d="100"/>
          <a:sy n="114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343E7-5612-3144-8823-280A2627AE6F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BF7F1-C562-6A42-A5C7-9AE159F01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4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transmission en fond (</a:t>
            </a:r>
            <a:r>
              <a:rPr lang="fr-FR" dirty="0" err="1"/>
              <a:t>weather</a:t>
            </a:r>
            <a:r>
              <a:rPr lang="fr-FR" dirty="0"/>
              <a:t> </a:t>
            </a:r>
            <a:r>
              <a:rPr lang="fr-FR" dirty="0" err="1"/>
              <a:t>channel</a:t>
            </a:r>
            <a:r>
              <a:rPr lang="fr-FR" dirty="0"/>
              <a:t> ? 11253kHz) http://62.220.146.43:8073/?f=11253.00usbz5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1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05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85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>
                <a:effectLst/>
                <a:latin typeface="Helvetica" pitchFamily="2" charset="0"/>
              </a:rPr>
              <a:t>INDUTIN)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24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5E52F-6539-A9B1-0416-E7D627954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0E3895-BBB4-F3C6-B227-D5F964E7B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3AD28-8E11-1C95-DCF1-2FA6D7A6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ED2EE-4521-A8A2-DD21-856152EC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7B302-C44B-1AAA-E72C-6FA34943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C4500-D7C1-1902-1574-558EFC90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42DBF9-CD3C-6CD2-C23D-3A9B96877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BADAFE-EEC9-78D4-B95F-C1D02E31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738AC6-11B2-7889-A400-3F7CBB1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1818AD-A6BA-668C-D5FB-A2D4B604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2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370B9B-CCB1-C75E-9185-331EAAC2E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87EA73-54EF-A119-B573-F211B2A10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CDEF02-AF0A-E953-0AF1-5348AF7A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DEFA3D-6175-058C-EF78-5E880E51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773604-77D9-6205-5099-3BF46E52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0E6DC-9863-2379-DE64-6233C454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2291A-EEA5-2F3B-0F0A-D1F73032C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B1072-046D-1491-8FB0-EB874B8D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B0341-3A5E-F9CB-7908-98298662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33899-D513-C8ED-4D2E-6AD3CB92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23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EA6D6-1FDB-BB04-F1D1-93200EB0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C4129D-1C94-F250-7573-C9E88F85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BF8C4E-C80D-D95E-63B7-F5A3015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72BBE3-6477-A15E-3F22-B289FD8E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B5395F-B057-DEA3-AF9F-71465257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8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4B67F-153D-D5DC-B179-D6E1C37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A84A5-41D1-5659-CA15-09D02286F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8FE641-A207-EDF2-5D7A-517FF6D29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2D74BF-B1B7-137F-3A04-BBD4F46C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93091C-9757-D51F-AAC3-873EA6FE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8A5BEF-7BB2-313D-8A2E-C54FB50E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94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AD9E4-AD97-494B-5336-032766AF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0D1A0B-7DB0-8BA5-9328-4704AD758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8ECFAF-1072-F310-3CFA-0C09D7B23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EA75A8-F94E-4562-9831-9D8BFE30D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BFECAF-50E9-7FFB-9C2C-000F3BFA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E0D12B-8C11-45B1-351A-D9F9B04C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E88821-F308-422F-1688-3173B21D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93B902-AB7E-2B88-09B1-108CFB5E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10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04162-F698-9F18-86FC-BB43CD69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6C062B-97B3-F44C-FE4B-286A1D1F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921CA-2866-5346-C8A4-4234F1B2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B3B2EC-B888-845B-2F25-15B46A9D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80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05EB75-8D17-F43A-8835-E3C0CE21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A7E00A-14E1-6EA9-717D-13F1DEFB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577CC8-5C13-0334-FA6C-00F143F6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95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D311E-ADA0-7F81-52BB-C9058A9E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613A0-BA78-F6B8-FA84-23107ABF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A7ABB3-B5D2-D315-298E-5365BE5ED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55E1F3-1C0E-E082-45F7-7233E165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42B7A4-9BC5-423F-FC21-47F98DC5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CD794-44EC-D17B-5760-60C5F5DB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4DC74-FBEE-8AFD-DBB5-28B95409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D571FB-E747-9C97-CF61-DD261C8AC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73A410-D355-5275-06D5-7C04EEA99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57AEE9-2823-3D04-ADCD-63B6B87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AD2856-FF44-3D26-F68F-C75E11B3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C69198-F69A-1422-CB3C-D8C41D55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70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3973BAB-DA66-A155-1E13-8D1D67B1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2DBC67-6371-0A44-9E11-2F508A41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096582-66BB-517A-67E4-4E2B1A35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7E41-0D7C-3E4B-8713-AB8CF45EAD5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CED4A1-305B-B7DE-240F-96511B54A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E8C53-D1BF-2CBC-BC66-E5759F7DB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A4067-DCDB-2E4E-ACF3-2ACCC5AD1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A70698-2678-FBEF-002B-2FC38349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652692"/>
            <a:ext cx="9144000" cy="3063240"/>
          </a:xfrm>
        </p:spPr>
        <p:txBody>
          <a:bodyPr>
            <a:normAutofit/>
          </a:bodyPr>
          <a:lstStyle/>
          <a:p>
            <a:r>
              <a:rPr lang="fr-FR" sz="66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Homemade</a:t>
            </a:r>
            <a:r>
              <a:rPr lang="fr-FR" sz="6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high power </a:t>
            </a:r>
            <a:r>
              <a:rPr lang="fr-FR" sz="66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battery</a:t>
            </a:r>
            <a:r>
              <a:rPr lang="fr-FR" sz="6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pack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40BC38-6914-0C2B-A0F9-AF8EF198A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FFFFFF"/>
                </a:solidFill>
                <a:latin typeface="+mj-lt"/>
              </a:rPr>
              <a:t>Notfunk</a:t>
            </a:r>
            <a:r>
              <a:rPr lang="fr-FR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+mj-lt"/>
              </a:rPr>
              <a:t>Tagung</a:t>
            </a:r>
            <a:r>
              <a:rPr lang="fr-FR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+mj-lt"/>
              </a:rPr>
              <a:t>Sugiez</a:t>
            </a:r>
            <a:r>
              <a:rPr lang="fr-FR" dirty="0">
                <a:solidFill>
                  <a:srgbClr val="FFFFFF"/>
                </a:solidFill>
                <a:latin typeface="+mj-lt"/>
              </a:rPr>
              <a:t> 14.10.2023</a:t>
            </a:r>
          </a:p>
          <a:p>
            <a:r>
              <a:rPr lang="fr-FR" dirty="0">
                <a:solidFill>
                  <a:srgbClr val="FFFFFF"/>
                </a:solidFill>
                <a:latin typeface="+mj-lt"/>
              </a:rPr>
              <a:t>HB9UFQ (HB4SF) - Mathias Coinchon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9106E-D4F3-E10B-2A4A-64C44EC6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Battery Management System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4144C-F963-DE4B-E820-D955A56D4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746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Contrôle la batterie (</a:t>
            </a:r>
            <a:r>
              <a:rPr lang="fr-FR" dirty="0" err="1"/>
              <a:t>safety</a:t>
            </a:r>
            <a:r>
              <a:rPr lang="fr-FR" dirty="0"/>
              <a:t>), </a:t>
            </a:r>
            <a:br>
              <a:rPr lang="fr-FR" dirty="0"/>
            </a:br>
            <a:r>
              <a:rPr lang="fr-FR" dirty="0"/>
              <a:t>« état de charge »</a:t>
            </a:r>
          </a:p>
          <a:p>
            <a:r>
              <a:rPr lang="fr-FR" dirty="0" err="1"/>
              <a:t>Equalisation</a:t>
            </a:r>
            <a:r>
              <a:rPr lang="fr-FR" dirty="0"/>
              <a:t> des cellules (balancing)</a:t>
            </a:r>
          </a:p>
          <a:p>
            <a:endParaRPr lang="fr-FR" dirty="0"/>
          </a:p>
          <a:p>
            <a:r>
              <a:rPr lang="fr-FR" dirty="0"/>
              <a:t>JBD BMS AP21S001 200Ampère</a:t>
            </a:r>
          </a:p>
          <a:p>
            <a:r>
              <a:rPr lang="fr-FR" dirty="0"/>
              <a:t>De 6 à 21 cellules</a:t>
            </a:r>
          </a:p>
          <a:p>
            <a:r>
              <a:rPr lang="fr-FR" dirty="0"/>
              <a:t>MOSFET Charge / Décharge</a:t>
            </a:r>
          </a:p>
          <a:p>
            <a:r>
              <a:rPr lang="fr-FR" dirty="0"/>
              <a:t>Bluetooth + RS485</a:t>
            </a:r>
          </a:p>
          <a:p>
            <a:r>
              <a:rPr lang="fr-FR" dirty="0"/>
              <a:t>Compact</a:t>
            </a:r>
          </a:p>
          <a:p>
            <a:r>
              <a:rPr lang="fr-FR" dirty="0"/>
              <a:t>Relativement ouvert</a:t>
            </a:r>
          </a:p>
          <a:p>
            <a:r>
              <a:rPr lang="fr-FR" dirty="0">
                <a:solidFill>
                  <a:srgbClr val="FF0000"/>
                </a:solidFill>
              </a:rPr>
              <a:t>Pas précis pour les petites puissances</a:t>
            </a:r>
          </a:p>
        </p:txBody>
      </p:sp>
      <p:pic>
        <p:nvPicPr>
          <p:cNvPr id="5122" name="Picture 2" descr="JBD Smart bms 6~21S 80A 100A 120A 150A 200A Lithium&amp; Lion Battery PCB with Balance NTC &amp; Optional Uart BT RS485 Jiabaida BMS">
            <a:extLst>
              <a:ext uri="{FF2B5EF4-FFF2-40B4-BE49-F238E27FC236}">
                <a16:creationId xmlns:a16="http://schemas.microsoft.com/office/drawing/2014/main" id="{2A8E2D17-6A01-9FD5-4EBA-2B3E4B1B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3" y="1370012"/>
            <a:ext cx="5458691" cy="54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543DE5-4191-1D3D-1578-B1469222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12V, 24V or 48V,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question…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EBF7E9A-77BB-C737-F59C-53472F762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65462"/>
              </p:ext>
            </p:extLst>
          </p:nvPr>
        </p:nvGraphicFramePr>
        <p:xfrm>
          <a:off x="1073726" y="1691121"/>
          <a:ext cx="10515600" cy="4502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783">
                  <a:extLst>
                    <a:ext uri="{9D8B030D-6E8A-4147-A177-3AD203B41FA5}">
                      <a16:colId xmlns:a16="http://schemas.microsoft.com/office/drawing/2014/main" val="2078468620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val="767006161"/>
                    </a:ext>
                  </a:extLst>
                </a:gridCol>
                <a:gridCol w="3699163">
                  <a:extLst>
                    <a:ext uri="{9D8B030D-6E8A-4147-A177-3AD203B41FA5}">
                      <a16:colId xmlns:a16="http://schemas.microsoft.com/office/drawing/2014/main" val="4151329287"/>
                    </a:ext>
                  </a:extLst>
                </a:gridCol>
                <a:gridCol w="3387436">
                  <a:extLst>
                    <a:ext uri="{9D8B030D-6E8A-4147-A177-3AD203B41FA5}">
                      <a16:colId xmlns:a16="http://schemas.microsoft.com/office/drawing/2014/main" val="2777868901"/>
                    </a:ext>
                  </a:extLst>
                </a:gridCol>
              </a:tblGrid>
              <a:tr h="1016647">
                <a:tc>
                  <a:txBody>
                    <a:bodyPr/>
                    <a:lstStyle/>
                    <a:p>
                      <a:r>
                        <a:rPr lang="fr-FR" sz="2800" dirty="0"/>
                        <a:t>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Nb Cellules LiFePO4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Inconvénients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804631"/>
                  </a:ext>
                </a:extLst>
              </a:tr>
              <a:tr h="1016647">
                <a:tc>
                  <a:txBody>
                    <a:bodyPr/>
                    <a:lstStyle/>
                    <a:p>
                      <a:r>
                        <a:rPr lang="fr-FR" sz="2800" dirty="0"/>
                        <a:t>12V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Léger, modulaire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Courant élevé, </a:t>
                      </a:r>
                      <a:r>
                        <a:rPr lang="fr-FR" sz="2800" dirty="0" err="1"/>
                        <a:t>overhead</a:t>
                      </a:r>
                      <a:r>
                        <a:rPr lang="fr-FR" sz="2800" dirty="0"/>
                        <a:t> (BMS,..)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614880"/>
                  </a:ext>
                </a:extLst>
              </a:tr>
              <a:tr h="1016647">
                <a:tc>
                  <a:txBody>
                    <a:bodyPr/>
                    <a:lstStyle/>
                    <a:p>
                      <a:r>
                        <a:rPr lang="fr-FR" sz="2800" dirty="0"/>
                        <a:t>48V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Moins de courant,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Packs Lourd (&gt;60kg), encombrant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442628"/>
                  </a:ext>
                </a:extLst>
              </a:tr>
              <a:tr h="1452353">
                <a:tc>
                  <a:txBody>
                    <a:bodyPr/>
                    <a:lstStyle/>
                    <a:p>
                      <a:r>
                        <a:rPr lang="fr-FR" sz="2800" dirty="0"/>
                        <a:t>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Le bon compromis, équipements disponibles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64863"/>
                  </a:ext>
                </a:extLst>
              </a:tr>
            </a:tbl>
          </a:graphicData>
        </a:graphic>
      </p:graphicFrame>
      <p:sp>
        <p:nvSpPr>
          <p:cNvPr id="7" name="Flèche vers la gauche 6">
            <a:extLst>
              <a:ext uri="{FF2B5EF4-FFF2-40B4-BE49-F238E27FC236}">
                <a16:creationId xmlns:a16="http://schemas.microsoft.com/office/drawing/2014/main" id="{4D2328FA-BDA2-69DD-D36B-C8C8E35FD500}"/>
              </a:ext>
            </a:extLst>
          </p:cNvPr>
          <p:cNvSpPr/>
          <p:nvPr/>
        </p:nvSpPr>
        <p:spPr>
          <a:xfrm flipH="1">
            <a:off x="200892" y="5167312"/>
            <a:ext cx="692727" cy="56803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C7A859-2999-9A70-7F01-0D889F6CC172}"/>
              </a:ext>
            </a:extLst>
          </p:cNvPr>
          <p:cNvSpPr txBox="1"/>
          <p:nvPr/>
        </p:nvSpPr>
        <p:spPr>
          <a:xfrm>
            <a:off x="1862254" y="6308209"/>
            <a:ext cx="632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24V, tension continue (éclairage) dans certains ouvrages militaires</a:t>
            </a:r>
          </a:p>
        </p:txBody>
      </p:sp>
    </p:spTree>
    <p:extLst>
      <p:ext uri="{BB962C8B-B14F-4D97-AF65-F5344CB8AC3E}">
        <p14:creationId xmlns:p14="http://schemas.microsoft.com/office/powerpoint/2010/main" val="338399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288EC-8007-0F7A-6438-51D4264A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Onduleur (</a:t>
            </a:r>
            <a:r>
              <a:rPr lang="fr-FR" dirty="0" err="1"/>
              <a:t>Inverter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203769-CEB9-8064-D550-BB7A98FA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127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Qualité importante (« </a:t>
            </a:r>
            <a:r>
              <a:rPr lang="fr-FR" dirty="0" err="1"/>
              <a:t>Buy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cheap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buy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twice</a:t>
            </a:r>
            <a:r>
              <a:rPr lang="fr-FR" dirty="0"/>
              <a:t> »)</a:t>
            </a:r>
          </a:p>
          <a:p>
            <a:r>
              <a:rPr lang="fr-FR" dirty="0"/>
              <a:t>Service après-vente</a:t>
            </a:r>
          </a:p>
          <a:p>
            <a:endParaRPr lang="fr-FR" dirty="0"/>
          </a:p>
          <a:p>
            <a:r>
              <a:rPr lang="fr-FR" dirty="0"/>
              <a:t>Victron </a:t>
            </a:r>
            <a:r>
              <a:rPr lang="fr-FR" dirty="0" err="1"/>
              <a:t>Inverter</a:t>
            </a:r>
            <a:r>
              <a:rPr lang="fr-FR" dirty="0"/>
              <a:t>/Charger </a:t>
            </a:r>
            <a:r>
              <a:rPr lang="fr-FR" dirty="0" err="1"/>
              <a:t>Multiplus</a:t>
            </a:r>
            <a:r>
              <a:rPr lang="fr-FR" dirty="0"/>
              <a:t> II 24/3000/70</a:t>
            </a:r>
          </a:p>
          <a:p>
            <a:r>
              <a:rPr lang="fr-FR" dirty="0" err="1"/>
              <a:t>Inverter</a:t>
            </a:r>
            <a:r>
              <a:rPr lang="fr-FR" dirty="0"/>
              <a:t>: 3kW max, sinus (transfo linéaire)</a:t>
            </a:r>
          </a:p>
          <a:p>
            <a:r>
              <a:rPr lang="fr-FR" dirty="0"/>
              <a:t>Chargeur intégré 70A</a:t>
            </a:r>
          </a:p>
          <a:p>
            <a:r>
              <a:rPr lang="fr-FR" dirty="0"/>
              <a:t>Prêt pour le triphasé</a:t>
            </a:r>
          </a:p>
          <a:p>
            <a:r>
              <a:rPr lang="fr-FR" dirty="0"/>
              <a:t>Relativement Ouvert</a:t>
            </a:r>
          </a:p>
          <a:p>
            <a:r>
              <a:rPr lang="fr-FR" dirty="0"/>
              <a:t>Nombreuses configurations possibles </a:t>
            </a:r>
            <a:br>
              <a:rPr lang="fr-FR" dirty="0"/>
            </a:br>
            <a:r>
              <a:rPr lang="fr-FR" dirty="0"/>
              <a:t>(UPS, Energy Storage System, …)</a:t>
            </a:r>
          </a:p>
          <a:p>
            <a:r>
              <a:rPr lang="fr-FR" dirty="0"/>
              <a:t>Mais cher… (1400CHF)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CB755AD-D7AA-DA0E-6200-5832E19B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9" y="2223657"/>
            <a:ext cx="4606635" cy="460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5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0698-2678-FBEF-002B-2FC38349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7761"/>
            <a:ext cx="9144000" cy="2387600"/>
          </a:xfrm>
        </p:spPr>
        <p:txBody>
          <a:bodyPr/>
          <a:lstStyle/>
          <a:p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306792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1F174-8858-E7B1-04F5-EFFDF6DF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des batteries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6829701-E206-8902-A7FB-5E79602CD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4995" y="1437986"/>
            <a:ext cx="5695950" cy="4351338"/>
          </a:xfrm>
        </p:spPr>
        <p:txBody>
          <a:bodyPr/>
          <a:lstStyle/>
          <a:p>
            <a:r>
              <a:rPr lang="fr-FR" dirty="0"/>
              <a:t>Mesurer les batteries </a:t>
            </a:r>
            <a:br>
              <a:rPr lang="fr-FR" dirty="0"/>
            </a:br>
            <a:r>
              <a:rPr lang="fr-FR" dirty="0"/>
              <a:t>(résistance interne avec source AC)</a:t>
            </a:r>
          </a:p>
          <a:p>
            <a:r>
              <a:rPr lang="fr-FR" dirty="0"/>
              <a:t>Première charge et équilibrage</a:t>
            </a:r>
          </a:p>
          <a:p>
            <a:r>
              <a:rPr lang="fr-FR" dirty="0"/>
              <a:t>Une simple alimentation peut servir de chargeur </a:t>
            </a:r>
            <a:br>
              <a:rPr lang="fr-FR" dirty="0"/>
            </a:br>
            <a:r>
              <a:rPr lang="fr-FR" dirty="0"/>
              <a:t>(tension max cellule, limite courant)</a:t>
            </a:r>
          </a:p>
        </p:txBody>
      </p:sp>
      <p:pic>
        <p:nvPicPr>
          <p:cNvPr id="11" name="Image 10" descr="Une image contenant machine, ingénierie, plastique, Ingénierie électronique&#10;&#10;Description générée automatiquement">
            <a:extLst>
              <a:ext uri="{FF2B5EF4-FFF2-40B4-BE49-F238E27FC236}">
                <a16:creationId xmlns:a16="http://schemas.microsoft.com/office/drawing/2014/main" id="{B7F88209-02A0-D10F-A2F3-C9936EF82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5" y="1966594"/>
            <a:ext cx="5400371" cy="4050278"/>
          </a:xfrm>
          <a:prstGeom prst="rect">
            <a:avLst/>
          </a:prstGeom>
        </p:spPr>
      </p:pic>
      <p:pic>
        <p:nvPicPr>
          <p:cNvPr id="1026" name="Picture 2" descr="How to charge Lithium Iron Phosphate lithium ion battery packs including  packs with high current and High Capacity.">
            <a:extLst>
              <a:ext uri="{FF2B5EF4-FFF2-40B4-BE49-F238E27FC236}">
                <a16:creationId xmlns:a16="http://schemas.microsoft.com/office/drawing/2014/main" id="{1E548C98-D8B9-91A6-A71C-DD23E3CA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16" y="4178434"/>
            <a:ext cx="5400371" cy="24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10DDC-7800-8FAC-ED53-18380B94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Pack batterie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69A00-EAA0-D002-C14D-CC00894E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fr-FR" dirty="0"/>
              <a:t>Il est conseillé de contraindre les batteries car elles ont tendance à gonfler</a:t>
            </a:r>
          </a:p>
        </p:txBody>
      </p:sp>
      <p:pic>
        <p:nvPicPr>
          <p:cNvPr id="5" name="Image 4" descr="Une image contenant personne, habits, meubles, outil&#10;&#10;Description générée automatiquement">
            <a:extLst>
              <a:ext uri="{FF2B5EF4-FFF2-40B4-BE49-F238E27FC236}">
                <a16:creationId xmlns:a16="http://schemas.microsoft.com/office/drawing/2014/main" id="{801BEE88-2811-9E7E-FE12-2ECE1B493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31" b="21616"/>
          <a:stretch/>
        </p:blipFill>
        <p:spPr>
          <a:xfrm>
            <a:off x="1265960" y="2562225"/>
            <a:ext cx="4309803" cy="3749675"/>
          </a:xfrm>
          <a:prstGeom prst="rect">
            <a:avLst/>
          </a:prstGeom>
        </p:spPr>
      </p:pic>
      <p:pic>
        <p:nvPicPr>
          <p:cNvPr id="7" name="Image 6" descr="Une image contenant boîte, sol, intérieur, en bois&#10;&#10;Description générée automatiquement">
            <a:extLst>
              <a:ext uri="{FF2B5EF4-FFF2-40B4-BE49-F238E27FC236}">
                <a16:creationId xmlns:a16="http://schemas.microsoft.com/office/drawing/2014/main" id="{B8268036-1BFF-69ED-992E-A5A716CE3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4" b="18385"/>
          <a:stretch/>
        </p:blipFill>
        <p:spPr>
          <a:xfrm>
            <a:off x="6483086" y="2461204"/>
            <a:ext cx="3963391" cy="40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2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05NFSYNC Pince à sertir pour cosses et manchons tubulaires NFC 20-130">
            <a:extLst>
              <a:ext uri="{FF2B5EF4-FFF2-40B4-BE49-F238E27FC236}">
                <a16:creationId xmlns:a16="http://schemas.microsoft.com/office/drawing/2014/main" id="{4F3350DA-661D-DAB4-0093-68146938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01" y="2644775"/>
            <a:ext cx="244475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0C4CC6-C688-448E-C5B9-6407249C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Cablage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DA72DB1-45D8-30BE-1792-C104DEE14E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476244" y="3281893"/>
            <a:ext cx="3512634" cy="3292177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8608FD9-C684-4FF6-8FB4-565FAD25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444" y="1592947"/>
            <a:ext cx="5181600" cy="4351338"/>
          </a:xfrm>
        </p:spPr>
        <p:txBody>
          <a:bodyPr/>
          <a:lstStyle/>
          <a:p>
            <a:r>
              <a:rPr lang="fr-FR" dirty="0"/>
              <a:t>Important ! (éviter les surchauffes, mauvais contacts)</a:t>
            </a:r>
          </a:p>
          <a:p>
            <a:r>
              <a:rPr lang="fr-FR" dirty="0"/>
              <a:t>Connecteur </a:t>
            </a:r>
            <a:r>
              <a:rPr lang="fr-FR" dirty="0" err="1"/>
              <a:t>Camlock</a:t>
            </a:r>
            <a:r>
              <a:rPr lang="fr-FR" dirty="0"/>
              <a:t> 200A</a:t>
            </a:r>
          </a:p>
          <a:p>
            <a:r>
              <a:rPr lang="fr-FR" dirty="0"/>
              <a:t>Cosses</a:t>
            </a:r>
          </a:p>
          <a:p>
            <a:r>
              <a:rPr lang="fr-FR" dirty="0" err="1"/>
              <a:t>Cables</a:t>
            </a:r>
            <a:r>
              <a:rPr lang="fr-FR" dirty="0"/>
              <a:t> 50mm2</a:t>
            </a:r>
          </a:p>
          <a:p>
            <a:endParaRPr lang="fr-FR" dirty="0"/>
          </a:p>
        </p:txBody>
      </p:sp>
      <p:pic>
        <p:nvPicPr>
          <p:cNvPr id="7170" name="Picture 2" descr="5580610">
            <a:extLst>
              <a:ext uri="{FF2B5EF4-FFF2-40B4-BE49-F238E27FC236}">
                <a16:creationId xmlns:a16="http://schemas.microsoft.com/office/drawing/2014/main" id="{CFEC29EF-3F67-94B2-787D-7CB4233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44" y="4202039"/>
            <a:ext cx="1644505" cy="16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7171F17-1ECE-37CD-FC25-1680461EE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1" y="1809363"/>
            <a:ext cx="3512634" cy="46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26C7B93-ECD0-9B1A-48DC-362B8965A771}"/>
              </a:ext>
            </a:extLst>
          </p:cNvPr>
          <p:cNvSpPr txBox="1"/>
          <p:nvPr/>
        </p:nvSpPr>
        <p:spPr>
          <a:xfrm>
            <a:off x="4364988" y="5846544"/>
            <a:ext cx="2010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Cable BMS origine,</a:t>
            </a:r>
          </a:p>
          <a:p>
            <a:r>
              <a:rPr lang="fr-FR" i="1" dirty="0"/>
              <a:t>Section trop faible !</a:t>
            </a:r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05EB7F52-91D5-223D-8123-1D63459475C3}"/>
              </a:ext>
            </a:extLst>
          </p:cNvPr>
          <p:cNvSpPr/>
          <p:nvPr/>
        </p:nvSpPr>
        <p:spPr>
          <a:xfrm rot="10800000">
            <a:off x="3983599" y="6043612"/>
            <a:ext cx="381389" cy="2799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40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777235-195D-9514-D039-C9398D4E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Fabrication des câbles </a:t>
            </a:r>
          </a:p>
        </p:txBody>
      </p:sp>
      <p:pic>
        <p:nvPicPr>
          <p:cNvPr id="6" name="Espace réservé du contenu 5" descr="Une image contenant personne, outil, sol, rouge&#10;&#10;Description générée automatiquement">
            <a:extLst>
              <a:ext uri="{FF2B5EF4-FFF2-40B4-BE49-F238E27FC236}">
                <a16:creationId xmlns:a16="http://schemas.microsoft.com/office/drawing/2014/main" id="{72B84FB3-3458-454A-94B8-0B8348C620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46407"/>
            <a:ext cx="2448087" cy="4351338"/>
          </a:xfrm>
        </p:spPr>
      </p:pic>
      <p:pic>
        <p:nvPicPr>
          <p:cNvPr id="8" name="Espace réservé du contenu 7" descr="Une image contenant outil, fils électriques, Tubes thermorétrécissables, tuyau&#10;&#10;Description générée automatiquement">
            <a:extLst>
              <a:ext uri="{FF2B5EF4-FFF2-40B4-BE49-F238E27FC236}">
                <a16:creationId xmlns:a16="http://schemas.microsoft.com/office/drawing/2014/main" id="{810518CE-F1E9-7DDD-E0A0-1F8BD11996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81467" y="1846407"/>
            <a:ext cx="3263503" cy="4351338"/>
          </a:xfrm>
        </p:spPr>
      </p:pic>
      <p:pic>
        <p:nvPicPr>
          <p:cNvPr id="10" name="Image 9" descr="Une image contenant outil, Ingénierie électronique, fils électriques, Composant électronique&#10;&#10;Description générée automatiquement">
            <a:extLst>
              <a:ext uri="{FF2B5EF4-FFF2-40B4-BE49-F238E27FC236}">
                <a16:creationId xmlns:a16="http://schemas.microsoft.com/office/drawing/2014/main" id="{B37DAA67-C3D8-303C-C1A9-C9C50E82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795" y="1796184"/>
            <a:ext cx="3522518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212D6-AE06-F6AD-2354-28B9CD90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Premiers tests et « Mise en boite »</a:t>
            </a:r>
          </a:p>
        </p:txBody>
      </p:sp>
      <p:pic>
        <p:nvPicPr>
          <p:cNvPr id="6" name="Espace réservé du contenu 5" descr="Une image contenant fils électriques, Appareils électroniques, câble, Ingénierie électronique&#10;&#10;Description générée automatiquement">
            <a:extLst>
              <a:ext uri="{FF2B5EF4-FFF2-40B4-BE49-F238E27FC236}">
                <a16:creationId xmlns:a16="http://schemas.microsoft.com/office/drawing/2014/main" id="{E0503AD1-48AB-552D-ECA0-6C2E80DFC0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13367" y="2078182"/>
            <a:ext cx="5387686" cy="4040764"/>
          </a:xfrm>
        </p:spPr>
      </p:pic>
      <p:pic>
        <p:nvPicPr>
          <p:cNvPr id="8" name="Image 7" descr="Une image contenant intérieur, machine, ingénierie, Ingénierie électronique&#10;&#10;Description générée automatiquement">
            <a:extLst>
              <a:ext uri="{FF2B5EF4-FFF2-40B4-BE49-F238E27FC236}">
                <a16:creationId xmlns:a16="http://schemas.microsoft.com/office/drawing/2014/main" id="{CA32C636-9A83-EF58-BAD3-E09BBAB0D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8" y="1659514"/>
            <a:ext cx="5945909" cy="44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97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B6534-8B58-F821-ABC7-6303E6B0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510" y="403729"/>
            <a:ext cx="10515600" cy="1325563"/>
          </a:xfrm>
        </p:spPr>
        <p:txBody>
          <a:bodyPr/>
          <a:lstStyle/>
          <a:p>
            <a:r>
              <a:rPr lang="fr-FR" dirty="0"/>
              <a:t>BMS app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49804F-6209-18B1-FABE-6333F0E95C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iPhone/Android</a:t>
            </a:r>
          </a:p>
          <a:p>
            <a:r>
              <a:rPr lang="fr-FR"/>
              <a:t>State of Charge (SOC), pas précis</a:t>
            </a:r>
          </a:p>
          <a:p>
            <a:r>
              <a:rPr lang="fr-FR"/>
              <a:t>Puissance</a:t>
            </a:r>
          </a:p>
          <a:p>
            <a:r>
              <a:rPr lang="fr-FR"/>
              <a:t>Balancing</a:t>
            </a:r>
          </a:p>
          <a:p>
            <a:r>
              <a:rPr lang="fr-FR"/>
              <a:t>Tension des cellules</a:t>
            </a:r>
          </a:p>
          <a:p>
            <a:r>
              <a:rPr lang="fr-FR"/>
              <a:t>Arrêt charge/décharge indépendamment</a:t>
            </a:r>
          </a:p>
          <a:p>
            <a:r>
              <a:rPr lang="fr-FR"/>
              <a:t>Température</a:t>
            </a:r>
          </a:p>
          <a:p>
            <a:r>
              <a:rPr lang="fr-FR"/>
              <a:t>Configuration</a:t>
            </a:r>
            <a:endParaRPr lang="fr-FR" dirty="0"/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531A82A-6672-D43F-9312-7587899F9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15" y="0"/>
            <a:ext cx="3166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6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0698-2678-FBEF-002B-2FC38349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1790262"/>
          </a:xfrm>
        </p:spPr>
        <p:txBody>
          <a:bodyPr/>
          <a:lstStyle/>
          <a:p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845839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7CF6C-2F07-D170-D919-EFBCABB0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CFQD (QED)</a:t>
            </a:r>
          </a:p>
        </p:txBody>
      </p:sp>
      <p:pic>
        <p:nvPicPr>
          <p:cNvPr id="5" name="Espace réservé du contenu 4" descr="Une image contenant roue, pneu, Pièce auto, sol&#10;&#10;Description générée automatiquement">
            <a:extLst>
              <a:ext uri="{FF2B5EF4-FFF2-40B4-BE49-F238E27FC236}">
                <a16:creationId xmlns:a16="http://schemas.microsoft.com/office/drawing/2014/main" id="{31E83223-1BE4-602E-2B35-A25ECC66A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309" y="1804628"/>
            <a:ext cx="3263503" cy="4351338"/>
          </a:xfrm>
        </p:spPr>
      </p:pic>
      <p:pic>
        <p:nvPicPr>
          <p:cNvPr id="7" name="Image 6" descr="Une image contenant roue, pneu, Véhicule terrestre, véhicule&#10;&#10;Description générée automatiquement">
            <a:extLst>
              <a:ext uri="{FF2B5EF4-FFF2-40B4-BE49-F238E27FC236}">
                <a16:creationId xmlns:a16="http://schemas.microsoft.com/office/drawing/2014/main" id="{8F2FDC1C-37B8-50A0-5C0B-C7BF69C5B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1" y="1804628"/>
            <a:ext cx="5943600" cy="4457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ACD9E2-75F3-2BA5-22F3-7276713BD0C9}"/>
              </a:ext>
            </a:extLst>
          </p:cNvPr>
          <p:cNvSpPr txBox="1"/>
          <p:nvPr/>
        </p:nvSpPr>
        <p:spPr>
          <a:xfrm>
            <a:off x="1233055" y="6262328"/>
            <a:ext cx="154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Test prototype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54269D-9CBB-886D-0B6E-0594748E5389}"/>
              </a:ext>
            </a:extLst>
          </p:cNvPr>
          <p:cNvSpPr txBox="1"/>
          <p:nvPr/>
        </p:nvSpPr>
        <p:spPr>
          <a:xfrm>
            <a:off x="4821381" y="6248041"/>
            <a:ext cx="177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Mise en pratique</a:t>
            </a:r>
          </a:p>
        </p:txBody>
      </p:sp>
    </p:spTree>
    <p:extLst>
      <p:ext uri="{BB962C8B-B14F-4D97-AF65-F5344CB8AC3E}">
        <p14:creationId xmlns:p14="http://schemas.microsoft.com/office/powerpoint/2010/main" val="61296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506A4-3554-BC26-2A50-632A3E70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9387C-2336-5305-BD34-D2859ED94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66725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Oui c’est un peu stupide…</a:t>
            </a:r>
          </a:p>
          <a:p>
            <a:r>
              <a:rPr lang="fr-FR" dirty="0"/>
              <a:t>Rendement: Batterie =&gt; 230V =&gt; Chargeur voiture =&gt; Batterie voiture: ~70%</a:t>
            </a:r>
          </a:p>
          <a:p>
            <a:r>
              <a:rPr lang="fr-FR" dirty="0"/>
              <a:t>Pas très pratique</a:t>
            </a:r>
          </a:p>
          <a:p>
            <a:r>
              <a:rPr lang="fr-FR" dirty="0"/>
              <a:t>5kWh correspond à environ 28km en Tesla (batterie Tesla 80kWh)</a:t>
            </a:r>
          </a:p>
          <a:p>
            <a:r>
              <a:rPr lang="fr-FR" dirty="0"/>
              <a:t>Limite de l’onduleur (utilisation très intensive)</a:t>
            </a:r>
          </a:p>
          <a:p>
            <a:pPr marL="0" indent="0">
              <a:buNone/>
            </a:pPr>
            <a:r>
              <a:rPr lang="fr-FR" dirty="0"/>
              <a:t>Mais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Prototype, Proof of Concept </a:t>
            </a:r>
          </a:p>
          <a:p>
            <a:r>
              <a:rPr lang="fr-FR" dirty="0"/>
              <a:t>Dépannage, emergency</a:t>
            </a:r>
          </a:p>
          <a:p>
            <a:r>
              <a:rPr lang="fr-FR" dirty="0"/>
              <a:t>Evolution des batteries: kWh/kg monte, $/kWh descend</a:t>
            </a:r>
          </a:p>
          <a:p>
            <a:r>
              <a:rPr lang="fr-FR" dirty="0"/>
              <a:t>Suite: ajouter des packs, new BMS, </a:t>
            </a:r>
            <a:r>
              <a:rPr lang="fr-FR" dirty="0" err="1"/>
              <a:t>smartshunt</a:t>
            </a:r>
            <a:r>
              <a:rPr lang="fr-FR" dirty="0"/>
              <a:t>, tester triphasé, étudier DC-DC</a:t>
            </a:r>
          </a:p>
          <a:p>
            <a:r>
              <a:rPr lang="fr-FR" dirty="0"/>
              <a:t>Apprentissage. It </a:t>
            </a:r>
            <a:r>
              <a:rPr lang="fr-FR" dirty="0" err="1"/>
              <a:t>was</a:t>
            </a:r>
            <a:r>
              <a:rPr lang="fr-FR" dirty="0"/>
              <a:t> fun </a:t>
            </a:r>
            <a:r>
              <a:rPr lang="fr-FR" dirty="0">
                <a:sym typeface="Wingdings" pitchFamily="2" charset="2"/>
              </a:rPr>
              <a:t>  and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8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0698-2678-FBEF-002B-2FC38349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725"/>
            <a:ext cx="9144000" cy="2387600"/>
          </a:xfrm>
        </p:spPr>
        <p:txBody>
          <a:bodyPr/>
          <a:lstStyle/>
          <a:p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Autres utilisations (concrètes)</a:t>
            </a:r>
          </a:p>
        </p:txBody>
      </p:sp>
    </p:spTree>
    <p:extLst>
      <p:ext uri="{BB962C8B-B14F-4D97-AF65-F5344CB8AC3E}">
        <p14:creationId xmlns:p14="http://schemas.microsoft.com/office/powerpoint/2010/main" val="2350076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89921-261D-D424-C00B-8298A2A9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 err="1"/>
              <a:t>Swiss</a:t>
            </a:r>
            <a:r>
              <a:rPr lang="fr-FR" dirty="0"/>
              <a:t> Emergency Contest 2022 avec HB4FV</a:t>
            </a:r>
          </a:p>
        </p:txBody>
      </p:sp>
      <p:pic>
        <p:nvPicPr>
          <p:cNvPr id="5" name="Image 4" descr="Une image contenant fils électriques, câb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A0C46BC1-F2F1-2073-09CD-3987C4BC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721"/>
            <a:ext cx="3560664" cy="4747552"/>
          </a:xfrm>
          <a:prstGeom prst="rect">
            <a:avLst/>
          </a:prstGeom>
        </p:spPr>
      </p:pic>
      <p:pic>
        <p:nvPicPr>
          <p:cNvPr id="7" name="Image 6" descr="Une image contenant texte, intérieur, Appareils électroniques, écran d’ordinateur&#10;&#10;Description générée automatiquement">
            <a:extLst>
              <a:ext uri="{FF2B5EF4-FFF2-40B4-BE49-F238E27FC236}">
                <a16:creationId xmlns:a16="http://schemas.microsoft.com/office/drawing/2014/main" id="{CDC6135C-AF4D-EB9E-5C52-E64C91A44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570" y="1560657"/>
            <a:ext cx="5943601" cy="4457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F9C848-FB95-10AB-C28A-652E3D2139A6}"/>
              </a:ext>
            </a:extLst>
          </p:cNvPr>
          <p:cNvSpPr txBox="1"/>
          <p:nvPr/>
        </p:nvSpPr>
        <p:spPr>
          <a:xfrm>
            <a:off x="4910570" y="6165273"/>
            <a:ext cx="670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Alimentation Radio SE430 - Remplace un générateur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EC79F7-93AE-87FF-4A09-F0623E70B8B0}"/>
              </a:ext>
            </a:extLst>
          </p:cNvPr>
          <p:cNvSpPr txBox="1"/>
          <p:nvPr/>
        </p:nvSpPr>
        <p:spPr>
          <a:xfrm>
            <a:off x="838200" y="882598"/>
            <a:ext cx="572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Ouvrage F16xx Leman </a:t>
            </a:r>
            <a:r>
              <a:rPr lang="fr-FR" sz="2400" dirty="0" err="1"/>
              <a:t>SwissFortress</a:t>
            </a:r>
            <a:r>
              <a:rPr lang="fr-FR" sz="2400" dirty="0"/>
              <a:t> (HB4SF)</a:t>
            </a:r>
          </a:p>
        </p:txBody>
      </p:sp>
    </p:spTree>
    <p:extLst>
      <p:ext uri="{BB962C8B-B14F-4D97-AF65-F5344CB8AC3E}">
        <p14:creationId xmlns:p14="http://schemas.microsoft.com/office/powerpoint/2010/main" val="1453544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35E39-F6A1-919C-1F62-83E1C4EA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Blackout setup pour locataire</a:t>
            </a:r>
          </a:p>
        </p:txBody>
      </p:sp>
      <p:pic>
        <p:nvPicPr>
          <p:cNvPr id="5" name="Espace réservé du contenu 4" descr="Une image contenant intérieur, mur, câble, Propreté&#10;&#10;Description générée automatiquement">
            <a:extLst>
              <a:ext uri="{FF2B5EF4-FFF2-40B4-BE49-F238E27FC236}">
                <a16:creationId xmlns:a16="http://schemas.microsoft.com/office/drawing/2014/main" id="{9371E27B-8147-9EEE-1992-F1D8427168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02369" y="680749"/>
            <a:ext cx="4205612" cy="5607484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BD1D36-0517-421B-F6EB-82F76350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936895"/>
            <a:ext cx="5181600" cy="4351338"/>
          </a:xfrm>
        </p:spPr>
        <p:txBody>
          <a:bodyPr/>
          <a:lstStyle/>
          <a:p>
            <a:r>
              <a:rPr lang="fr-FR" dirty="0"/>
              <a:t>Blackout test </a:t>
            </a:r>
          </a:p>
          <a:p>
            <a:r>
              <a:rPr lang="fr-FR" dirty="0"/>
              <a:t>OK sur un weekend</a:t>
            </a:r>
          </a:p>
          <a:p>
            <a:pPr lvl="1"/>
            <a:r>
              <a:rPr lang="fr-FR" dirty="0"/>
              <a:t>Eclairage, machine à café, bouilloire, frigo, informatique, TV, Hi-Fi. (sauf cuisinière)</a:t>
            </a:r>
          </a:p>
        </p:txBody>
      </p:sp>
    </p:spTree>
    <p:extLst>
      <p:ext uri="{BB962C8B-B14F-4D97-AF65-F5344CB8AC3E}">
        <p14:creationId xmlns:p14="http://schemas.microsoft.com/office/powerpoint/2010/main" val="2287212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2BA69-26B5-AB5C-7607-670803E6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Amener l’électricité à la raclette chez le voisin</a:t>
            </a:r>
          </a:p>
        </p:txBody>
      </p:sp>
      <p:pic>
        <p:nvPicPr>
          <p:cNvPr id="5" name="Espace réservé du contenu 4" descr="Une image contenant intérieur, meubles, mur, sol&#10;&#10;Description générée automatiquement">
            <a:extLst>
              <a:ext uri="{FF2B5EF4-FFF2-40B4-BE49-F238E27FC236}">
                <a16:creationId xmlns:a16="http://schemas.microsoft.com/office/drawing/2014/main" id="{5075EE96-7A88-42FC-5FC6-6BE48207F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05" y="1644687"/>
            <a:ext cx="5584103" cy="4188077"/>
          </a:xfrm>
        </p:spPr>
      </p:pic>
      <p:pic>
        <p:nvPicPr>
          <p:cNvPr id="7" name="Image 6" descr="Une image contenant intérieur, mur, vivre, télévision&#10;&#10;Description générée automatiquement">
            <a:extLst>
              <a:ext uri="{FF2B5EF4-FFF2-40B4-BE49-F238E27FC236}">
                <a16:creationId xmlns:a16="http://schemas.microsoft.com/office/drawing/2014/main" id="{297ACBAD-E75B-E422-CAB7-4C683C5BE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1" r="17267" b="19083"/>
          <a:stretch/>
        </p:blipFill>
        <p:spPr>
          <a:xfrm>
            <a:off x="6394139" y="1812581"/>
            <a:ext cx="4675643" cy="40201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A6FD2B-2CC8-9B06-E48B-C84391AD652A}"/>
              </a:ext>
            </a:extLst>
          </p:cNvPr>
          <p:cNvSpPr txBox="1"/>
          <p:nvPr/>
        </p:nvSpPr>
        <p:spPr>
          <a:xfrm>
            <a:off x="6394139" y="5993047"/>
            <a:ext cx="316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 pour le home </a:t>
            </a:r>
            <a:r>
              <a:rPr lang="fr-FR" dirty="0" err="1"/>
              <a:t>cinema</a:t>
            </a:r>
            <a:r>
              <a:rPr lang="fr-FR" dirty="0"/>
              <a:t> après…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1E00C7-2EE5-2922-35BC-C53F82CCB939}"/>
              </a:ext>
            </a:extLst>
          </p:cNvPr>
          <p:cNvSpPr txBox="1"/>
          <p:nvPr/>
        </p:nvSpPr>
        <p:spPr>
          <a:xfrm>
            <a:off x="505957" y="5993047"/>
            <a:ext cx="39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Raclette pour 5 personnes (four 1000W)</a:t>
            </a:r>
          </a:p>
        </p:txBody>
      </p:sp>
    </p:spTree>
    <p:extLst>
      <p:ext uri="{BB962C8B-B14F-4D97-AF65-F5344CB8AC3E}">
        <p14:creationId xmlns:p14="http://schemas.microsoft.com/office/powerpoint/2010/main" val="222509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270FE-8B8E-E64A-322F-BE4F1A6F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Home </a:t>
            </a:r>
            <a:r>
              <a:rPr lang="fr-FR" dirty="0" err="1"/>
              <a:t>solar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system (locataire)</a:t>
            </a:r>
          </a:p>
        </p:txBody>
      </p:sp>
      <p:pic>
        <p:nvPicPr>
          <p:cNvPr id="5" name="Image 4" descr="Une image contenant ciel, meubles, table, plein air&#10;&#10;Description générée automatiquement">
            <a:extLst>
              <a:ext uri="{FF2B5EF4-FFF2-40B4-BE49-F238E27FC236}">
                <a16:creationId xmlns:a16="http://schemas.microsoft.com/office/drawing/2014/main" id="{749FFFEA-C5F0-68DD-7D54-32D6ECFF1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7" t="14546" b="5324"/>
          <a:stretch/>
        </p:blipFill>
        <p:spPr>
          <a:xfrm>
            <a:off x="1052946" y="1452489"/>
            <a:ext cx="3918543" cy="48325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91F7A0-3DFD-7420-4F2B-0C65B095129F}"/>
              </a:ext>
            </a:extLst>
          </p:cNvPr>
          <p:cNvSpPr txBox="1"/>
          <p:nvPr/>
        </p:nvSpPr>
        <p:spPr>
          <a:xfrm>
            <a:off x="1052946" y="6308209"/>
            <a:ext cx="231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Homemade</a:t>
            </a:r>
            <a:r>
              <a:rPr lang="fr-FR" dirty="0"/>
              <a:t> </a:t>
            </a:r>
            <a:r>
              <a:rPr lang="fr-FR" dirty="0" err="1"/>
              <a:t>solar</a:t>
            </a:r>
            <a:r>
              <a:rPr lang="fr-FR" dirty="0"/>
              <a:t> table</a:t>
            </a:r>
          </a:p>
        </p:txBody>
      </p:sp>
      <p:pic>
        <p:nvPicPr>
          <p:cNvPr id="8" name="Image 7" descr="Une image contenant intérieur, ordinateur, texte, Appareils électroniques&#10;&#10;Description générée automatiquement">
            <a:extLst>
              <a:ext uri="{FF2B5EF4-FFF2-40B4-BE49-F238E27FC236}">
                <a16:creationId xmlns:a16="http://schemas.microsoft.com/office/drawing/2014/main" id="{F13916F4-2800-5902-A293-A80E39AF6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64" b="3981"/>
          <a:stretch/>
        </p:blipFill>
        <p:spPr>
          <a:xfrm>
            <a:off x="5418015" y="1452489"/>
            <a:ext cx="5489258" cy="31311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C971DF6-2D86-54A0-D650-079FF2BE078E}"/>
              </a:ext>
            </a:extLst>
          </p:cNvPr>
          <p:cNvSpPr txBox="1"/>
          <p:nvPr/>
        </p:nvSpPr>
        <p:spPr>
          <a:xfrm>
            <a:off x="5321033" y="4738549"/>
            <a:ext cx="652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Consommation sans injecter dans le réseau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Pas de limitation des 600W, ni autorisation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Victron en setup « </a:t>
            </a:r>
            <a:r>
              <a:rPr lang="fr-FR" sz="2400" dirty="0" err="1"/>
              <a:t>battery</a:t>
            </a:r>
            <a:r>
              <a:rPr lang="fr-FR" sz="2400" dirty="0"/>
              <a:t> </a:t>
            </a:r>
            <a:r>
              <a:rPr lang="fr-FR" sz="2400" dirty="0" err="1"/>
              <a:t>priority</a:t>
            </a:r>
            <a:r>
              <a:rPr lang="fr-FR" sz="2400" dirty="0"/>
              <a:t> » , </a:t>
            </a:r>
            <a:br>
              <a:rPr lang="fr-FR" sz="2400" dirty="0"/>
            </a:br>
            <a:r>
              <a:rPr lang="fr-FR" sz="2400" dirty="0"/>
              <a:t>passe sur le réseau si  </a:t>
            </a:r>
            <a:r>
              <a:rPr lang="fr-FR" sz="2400" dirty="0" err="1"/>
              <a:t>low</a:t>
            </a:r>
            <a:r>
              <a:rPr lang="fr-FR" sz="2400" dirty="0"/>
              <a:t> </a:t>
            </a:r>
            <a:r>
              <a:rPr lang="fr-FR" sz="2400" dirty="0" err="1"/>
              <a:t>battery</a:t>
            </a:r>
            <a:r>
              <a:rPr lang="fr-FR" sz="2400" dirty="0"/>
              <a:t> (UPS inverse)</a:t>
            </a:r>
          </a:p>
        </p:txBody>
      </p:sp>
    </p:spTree>
    <p:extLst>
      <p:ext uri="{BB962C8B-B14F-4D97-AF65-F5344CB8AC3E}">
        <p14:creationId xmlns:p14="http://schemas.microsoft.com/office/powerpoint/2010/main" val="4063820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C4CC6-C688-448E-C5B9-6407249C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Total </a:t>
            </a:r>
            <a:r>
              <a:rPr lang="fr-FR" dirty="0" err="1"/>
              <a:t>Cost</a:t>
            </a:r>
            <a:r>
              <a:rPr lang="fr-FR" dirty="0"/>
              <a:t> of </a:t>
            </a:r>
            <a:r>
              <a:rPr lang="fr-FR" dirty="0" err="1"/>
              <a:t>Ownership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8A3543-874D-85A8-B150-55EB0FC7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667250"/>
          </a:xfrm>
        </p:spPr>
        <p:txBody>
          <a:bodyPr>
            <a:normAutofit/>
          </a:bodyPr>
          <a:lstStyle/>
          <a:p>
            <a:r>
              <a:rPr lang="fr-FR" dirty="0"/>
              <a:t>Bill of </a:t>
            </a:r>
            <a:r>
              <a:rPr lang="fr-FR" dirty="0" err="1"/>
              <a:t>Material</a:t>
            </a:r>
            <a:r>
              <a:rPr lang="fr-FR" dirty="0"/>
              <a:t> (</a:t>
            </a:r>
            <a:r>
              <a:rPr lang="fr-FR" dirty="0" err="1"/>
              <a:t>BoM</a:t>
            </a:r>
            <a:r>
              <a:rPr lang="fr-FR" dirty="0"/>
              <a:t>) pack 5kWh: ~750CHF</a:t>
            </a:r>
          </a:p>
          <a:p>
            <a:pPr lvl="1"/>
            <a:r>
              <a:rPr lang="fr-FR" dirty="0"/>
              <a:t>Batteries: 8x74$ = 592$</a:t>
            </a:r>
          </a:p>
          <a:p>
            <a:pPr lvl="1"/>
            <a:r>
              <a:rPr lang="fr-FR" dirty="0"/>
              <a:t>BMS: 100$</a:t>
            </a:r>
          </a:p>
          <a:p>
            <a:pPr lvl="1"/>
            <a:r>
              <a:rPr lang="fr-FR" dirty="0"/>
              <a:t>Connecteurs 200A: 4x8$ = 32$, câbles 3x9CHF= 21CHF, caisse 50CHF,..</a:t>
            </a:r>
          </a:p>
          <a:p>
            <a:r>
              <a:rPr lang="fr-FR" dirty="0"/>
              <a:t>Hypothèse durée de vie 5 ans, 1 cycle par jour</a:t>
            </a:r>
          </a:p>
          <a:p>
            <a:pPr lvl="1"/>
            <a:r>
              <a:rPr lang="fr-FR" dirty="0"/>
              <a:t>1825x5kWh = 9125 kWh =&gt; 8cts/kWh stocké</a:t>
            </a:r>
          </a:p>
          <a:p>
            <a:pPr lvl="1"/>
            <a:r>
              <a:rPr lang="fr-FR" dirty="0"/>
              <a:t>Avec onduleur: 23cts/kWh stocké/restitué en 230V</a:t>
            </a:r>
          </a:p>
          <a:p>
            <a:r>
              <a:rPr lang="fr-FR" dirty="0"/>
              <a:t>Table solaire: ~400CHF</a:t>
            </a:r>
          </a:p>
          <a:p>
            <a:pPr lvl="1"/>
            <a:r>
              <a:rPr lang="fr-FR" dirty="0"/>
              <a:t>Panneau Trina 330W: 140CHF, garantie puissance 25ans</a:t>
            </a:r>
          </a:p>
          <a:p>
            <a:pPr lvl="1"/>
            <a:r>
              <a:rPr lang="fr-FR" dirty="0"/>
              <a:t>Table: 200CHF, chargeur MPPT: 60CHF</a:t>
            </a:r>
          </a:p>
          <a:p>
            <a:pPr lvl="1"/>
            <a:r>
              <a:rPr lang="fr-FR" dirty="0"/>
              <a:t>300kWh/an x 25 = 7500kWh =&gt; 5-6cts/KWh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389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CDA1C-13AD-BE3F-F3D8-39D45598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ciel, nuage, plein air, montagne&#10;&#10;Description générée automatiquement">
            <a:extLst>
              <a:ext uri="{FF2B5EF4-FFF2-40B4-BE49-F238E27FC236}">
                <a16:creationId xmlns:a16="http://schemas.microsoft.com/office/drawing/2014/main" id="{22DF989A-400D-97F9-C2B8-274AF6DC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FE5A9E8-A6E1-93C7-40A2-B1C2C377388D}"/>
              </a:ext>
            </a:extLst>
          </p:cNvPr>
          <p:cNvSpPr txBox="1">
            <a:spLocks/>
          </p:cNvSpPr>
          <p:nvPr/>
        </p:nvSpPr>
        <p:spPr>
          <a:xfrm>
            <a:off x="292628" y="4955266"/>
            <a:ext cx="9144000" cy="1781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End</a:t>
            </a:r>
            <a:endParaRPr lang="fr-FR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33F62-758F-4091-C24C-F98D26C6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302777"/>
            <a:ext cx="10813473" cy="1325563"/>
          </a:xfrm>
        </p:spPr>
        <p:txBody>
          <a:bodyPr/>
          <a:lstStyle/>
          <a:p>
            <a:r>
              <a:rPr lang="fr-FR" dirty="0"/>
              <a:t>Un rêve d’enfance, avoir une voiture électrique</a:t>
            </a:r>
          </a:p>
        </p:txBody>
      </p:sp>
      <p:pic>
        <p:nvPicPr>
          <p:cNvPr id="5" name="Image 4" descr="Une image contenant Véhicule terrestre, roue, véhicule, pneu&#10;&#10;Description générée automatiquement">
            <a:extLst>
              <a:ext uri="{FF2B5EF4-FFF2-40B4-BE49-F238E27FC236}">
                <a16:creationId xmlns:a16="http://schemas.microsoft.com/office/drawing/2014/main" id="{F89D91DC-19E7-E4C9-1E97-DEA4EE90A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9"/>
          <a:stretch/>
        </p:blipFill>
        <p:spPr>
          <a:xfrm>
            <a:off x="1066801" y="1469593"/>
            <a:ext cx="5389418" cy="50499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26BA2D-681C-2F0F-39A7-82985D58BC0D}"/>
              </a:ext>
            </a:extLst>
          </p:cNvPr>
          <p:cNvSpPr txBox="1"/>
          <p:nvPr/>
        </p:nvSpPr>
        <p:spPr>
          <a:xfrm>
            <a:off x="6698675" y="4580583"/>
            <a:ext cx="26917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« </a:t>
            </a:r>
            <a:r>
              <a:rPr lang="fr-FR" sz="2400" dirty="0" err="1"/>
              <a:t>Matmobile</a:t>
            </a:r>
            <a:r>
              <a:rPr lang="fr-FR" sz="2400" dirty="0"/>
              <a:t> »</a:t>
            </a:r>
          </a:p>
          <a:p>
            <a:r>
              <a:rPr lang="fr-FR" sz="2400" dirty="0"/>
              <a:t>Tesla Model 3 LR</a:t>
            </a:r>
          </a:p>
          <a:p>
            <a:r>
              <a:rPr lang="fr-FR" sz="2400" dirty="0"/>
              <a:t>324 kW (440 CV)</a:t>
            </a:r>
          </a:p>
          <a:p>
            <a:r>
              <a:rPr lang="fr-FR" sz="2400" dirty="0"/>
              <a:t>80kWh Lithium NCA</a:t>
            </a:r>
          </a:p>
          <a:p>
            <a:r>
              <a:rPr lang="fr-FR" sz="2400" dirty="0"/>
              <a:t>17kWh/100km</a:t>
            </a:r>
          </a:p>
        </p:txBody>
      </p:sp>
    </p:spTree>
    <p:extLst>
      <p:ext uri="{BB962C8B-B14F-4D97-AF65-F5344CB8AC3E}">
        <p14:creationId xmlns:p14="http://schemas.microsoft.com/office/powerpoint/2010/main" val="414241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e pigeon">
            <a:extLst>
              <a:ext uri="{FF2B5EF4-FFF2-40B4-BE49-F238E27FC236}">
                <a16:creationId xmlns:a16="http://schemas.microsoft.com/office/drawing/2014/main" id="{294A6AE0-BEB9-A40B-CFAC-1A752B20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24" y="-76224"/>
            <a:ext cx="1937793" cy="19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156C9EE-4BDB-6A3F-1DD6-92E257BE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L’expérience d’être locataire</a:t>
            </a:r>
          </a:p>
        </p:txBody>
      </p:sp>
      <p:pic>
        <p:nvPicPr>
          <p:cNvPr id="5" name="Image 4" descr="Une image contenant roue, véhicule, Véhicule terrestre, pneu&#10;&#10;Description générée automatiquement">
            <a:extLst>
              <a:ext uri="{FF2B5EF4-FFF2-40B4-BE49-F238E27FC236}">
                <a16:creationId xmlns:a16="http://schemas.microsoft.com/office/drawing/2014/main" id="{8515EE82-706A-EE83-B6C0-9F16C2F45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7" b="21036"/>
          <a:stretch/>
        </p:blipFill>
        <p:spPr>
          <a:xfrm>
            <a:off x="547255" y="1884218"/>
            <a:ext cx="7772400" cy="441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CF1E87F-0733-FD92-CAA8-0E76FFC08273}"/>
              </a:ext>
            </a:extLst>
          </p:cNvPr>
          <p:cNvSpPr txBox="1"/>
          <p:nvPr/>
        </p:nvSpPr>
        <p:spPr>
          <a:xfrm>
            <a:off x="8672946" y="1476117"/>
            <a:ext cx="26808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Moi: « J’aimerais une prise électrique ici et je paye l’installation »</a:t>
            </a:r>
          </a:p>
          <a:p>
            <a:r>
              <a:rPr lang="fr-FR" sz="2000" dirty="0">
                <a:solidFill>
                  <a:srgbClr val="FF0000"/>
                </a:solidFill>
              </a:rPr>
              <a:t>Régie/Gérance: « Non »</a:t>
            </a:r>
          </a:p>
          <a:p>
            <a:r>
              <a:rPr lang="fr-FR" sz="2000" dirty="0">
                <a:solidFill>
                  <a:srgbClr val="0070C0"/>
                </a:solidFill>
              </a:rPr>
              <a:t>Moi: « Même 1x16A ? »</a:t>
            </a:r>
          </a:p>
          <a:p>
            <a:r>
              <a:rPr lang="fr-FR" sz="2000" dirty="0">
                <a:solidFill>
                  <a:srgbClr val="FF0000"/>
                </a:solidFill>
              </a:rPr>
              <a:t>Régie: « Non »</a:t>
            </a:r>
          </a:p>
          <a:p>
            <a:r>
              <a:rPr lang="fr-FR" sz="2000" dirty="0">
                <a:solidFill>
                  <a:srgbClr val="0070C0"/>
                </a:solidFill>
              </a:rPr>
              <a:t>Moi: « Allez-vous installer des bornes ? »</a:t>
            </a:r>
          </a:p>
          <a:p>
            <a:r>
              <a:rPr lang="fr-FR" sz="2000" dirty="0">
                <a:solidFill>
                  <a:srgbClr val="FF0000"/>
                </a:solidFill>
              </a:rPr>
              <a:t>Régie: « Un jour peut-être » (= tu peux rêver)</a:t>
            </a:r>
          </a:p>
          <a:p>
            <a:r>
              <a:rPr lang="fr-FR" sz="2000" dirty="0">
                <a:solidFill>
                  <a:srgbClr val="0070C0"/>
                </a:solidFill>
              </a:rPr>
              <a:t>Moi: « Est-ce que je peux utiliser la prise T15 dans le parking en cas d’urgence ? Et je paie un forfait »</a:t>
            </a:r>
          </a:p>
          <a:p>
            <a:r>
              <a:rPr lang="fr-FR" sz="2000" dirty="0">
                <a:solidFill>
                  <a:srgbClr val="FF0000"/>
                </a:solidFill>
              </a:rPr>
              <a:t>Régie: « Non »</a:t>
            </a:r>
          </a:p>
        </p:txBody>
      </p:sp>
      <p:sp>
        <p:nvSpPr>
          <p:cNvPr id="7" name="Flèche vers la gauche 6">
            <a:extLst>
              <a:ext uri="{FF2B5EF4-FFF2-40B4-BE49-F238E27FC236}">
                <a16:creationId xmlns:a16="http://schemas.microsoft.com/office/drawing/2014/main" id="{022016DC-EA0A-35A7-1459-B64239E4BFE6}"/>
              </a:ext>
            </a:extLst>
          </p:cNvPr>
          <p:cNvSpPr/>
          <p:nvPr/>
        </p:nvSpPr>
        <p:spPr>
          <a:xfrm rot="18130226">
            <a:off x="7453943" y="2431990"/>
            <a:ext cx="1488027" cy="3508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Feller Edizio Due AP 1xT23 Prise - acheter chez Do it + Garden Migros">
            <a:extLst>
              <a:ext uri="{FF2B5EF4-FFF2-40B4-BE49-F238E27FC236}">
                <a16:creationId xmlns:a16="http://schemas.microsoft.com/office/drawing/2014/main" id="{D43770AC-1D74-B26C-2F89-285E9FB3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55" y="3344568"/>
            <a:ext cx="763004" cy="7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9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A62251-F70A-4FB4-91E1-E1DBD677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Charger depuis mon appartement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6B0CC4-6EBD-6090-3CA4-356D3263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256" y="1825625"/>
            <a:ext cx="4329543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Rallonge pirate ? </a:t>
            </a:r>
          </a:p>
          <a:p>
            <a:pPr marL="0" indent="0">
              <a:buNone/>
            </a:pPr>
            <a:r>
              <a:rPr lang="fr-FR" dirty="0"/>
              <a:t>=&gt; difficile, trop long, pas discret</a:t>
            </a:r>
          </a:p>
          <a:p>
            <a:r>
              <a:rPr lang="fr-FR" dirty="0"/>
              <a:t>Transporter l’énergie ?</a:t>
            </a:r>
          </a:p>
          <a:p>
            <a:pPr marL="0" indent="0">
              <a:buNone/>
            </a:pPr>
            <a:r>
              <a:rPr lang="fr-FR" dirty="0"/>
              <a:t>=&gt; Stupide, mais pourquoi pas dans un monde stupide. </a:t>
            </a:r>
          </a:p>
          <a:p>
            <a:pPr marL="0" indent="0">
              <a:buNone/>
            </a:pPr>
            <a:r>
              <a:rPr lang="fr-FR" dirty="0"/>
              <a:t>=&gt; Un challenge + expérimenter la technologie de stockage. Fun </a:t>
            </a:r>
            <a:r>
              <a:rPr lang="fr-FR" dirty="0">
                <a:sym typeface="Wingdings" pitchFamily="2" charset="2"/>
              </a:rPr>
              <a:t>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=&gt; Etude</a:t>
            </a:r>
          </a:p>
        </p:txBody>
      </p:sp>
      <p:pic>
        <p:nvPicPr>
          <p:cNvPr id="2050" name="Picture 2" descr="étude d'un bâtiment R+11+sous-sol | Batiment, Construction maison, Génie  civil">
            <a:extLst>
              <a:ext uri="{FF2B5EF4-FFF2-40B4-BE49-F238E27FC236}">
                <a16:creationId xmlns:a16="http://schemas.microsoft.com/office/drawing/2014/main" id="{7DC9999B-E5AE-37A2-D568-179890EE1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" t="41758" r="512"/>
          <a:stretch/>
        </p:blipFill>
        <p:spPr bwMode="auto">
          <a:xfrm>
            <a:off x="434685" y="2173034"/>
            <a:ext cx="4178878" cy="36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vers la gauche 3">
            <a:extLst>
              <a:ext uri="{FF2B5EF4-FFF2-40B4-BE49-F238E27FC236}">
                <a16:creationId xmlns:a16="http://schemas.microsoft.com/office/drawing/2014/main" id="{58AF8320-BA25-AF43-AE0A-C0D580FE8F73}"/>
              </a:ext>
            </a:extLst>
          </p:cNvPr>
          <p:cNvSpPr/>
          <p:nvPr/>
        </p:nvSpPr>
        <p:spPr>
          <a:xfrm>
            <a:off x="4461164" y="5527964"/>
            <a:ext cx="706581" cy="24938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gauche 4">
            <a:extLst>
              <a:ext uri="{FF2B5EF4-FFF2-40B4-BE49-F238E27FC236}">
                <a16:creationId xmlns:a16="http://schemas.microsoft.com/office/drawing/2014/main" id="{DCC92505-5C2C-4ACC-DF00-B02C5DF8E567}"/>
              </a:ext>
            </a:extLst>
          </p:cNvPr>
          <p:cNvSpPr/>
          <p:nvPr/>
        </p:nvSpPr>
        <p:spPr>
          <a:xfrm>
            <a:off x="4461163" y="2197532"/>
            <a:ext cx="706581" cy="24938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5E914B-FB04-24AB-1552-D0600F9D0DFD}"/>
              </a:ext>
            </a:extLst>
          </p:cNvPr>
          <p:cNvSpPr txBox="1"/>
          <p:nvPr/>
        </p:nvSpPr>
        <p:spPr>
          <a:xfrm>
            <a:off x="4814453" y="2441571"/>
            <a:ext cx="1438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Appartement</a:t>
            </a:r>
            <a:br>
              <a:rPr lang="fr-FR" dirty="0"/>
            </a:br>
            <a:r>
              <a:rPr lang="fr-FR" dirty="0"/>
              <a:t>(9</a:t>
            </a:r>
            <a:r>
              <a:rPr lang="fr-FR" baseline="30000" dirty="0"/>
              <a:t>ème</a:t>
            </a:r>
            <a:r>
              <a:rPr lang="fr-FR" dirty="0"/>
              <a:t> étage)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577171-B223-C7CD-2138-6435BFC6090F}"/>
              </a:ext>
            </a:extLst>
          </p:cNvPr>
          <p:cNvSpPr txBox="1"/>
          <p:nvPr/>
        </p:nvSpPr>
        <p:spPr>
          <a:xfrm>
            <a:off x="4759035" y="5777345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Voiture</a:t>
            </a:r>
          </a:p>
          <a:p>
            <a:r>
              <a:rPr lang="fr-FR" dirty="0"/>
              <a:t>(3ème sous-sol)</a:t>
            </a:r>
          </a:p>
        </p:txBody>
      </p:sp>
    </p:spTree>
    <p:extLst>
      <p:ext uri="{BB962C8B-B14F-4D97-AF65-F5344CB8AC3E}">
        <p14:creationId xmlns:p14="http://schemas.microsoft.com/office/powerpoint/2010/main" val="164250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0698-2678-FBEF-002B-2FC38349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725"/>
            <a:ext cx="9144000" cy="2387600"/>
          </a:xfrm>
        </p:spPr>
        <p:txBody>
          <a:bodyPr/>
          <a:lstStyle/>
          <a:p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Théorie</a:t>
            </a:r>
          </a:p>
        </p:txBody>
      </p:sp>
    </p:spTree>
    <p:extLst>
      <p:ext uri="{BB962C8B-B14F-4D97-AF65-F5344CB8AC3E}">
        <p14:creationId xmlns:p14="http://schemas.microsoft.com/office/powerpoint/2010/main" val="415499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B859B-CEE4-FC23-951E-2B7402D6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Requirements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502B06-C3E0-C7B9-B3FC-93A630FC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Faire un pack transportable (&lt;100kg)</a:t>
            </a:r>
          </a:p>
          <a:p>
            <a:r>
              <a:rPr lang="fr-FR" dirty="0"/>
              <a:t>Stockage de 20kWh</a:t>
            </a:r>
          </a:p>
          <a:p>
            <a:r>
              <a:rPr lang="fr-FR" dirty="0" err="1"/>
              <a:t>Inverter</a:t>
            </a:r>
            <a:r>
              <a:rPr lang="fr-FR" dirty="0"/>
              <a:t>: 1x16A minimum (3kW) ou plus si possible.</a:t>
            </a:r>
          </a:p>
          <a:p>
            <a:r>
              <a:rPr lang="fr-FR" dirty="0"/>
              <a:t>Charger dans l’appartement avec 1x10A</a:t>
            </a:r>
          </a:p>
          <a:p>
            <a:r>
              <a:rPr lang="fr-FR" dirty="0" err="1"/>
              <a:t>Safety</a:t>
            </a:r>
            <a:r>
              <a:rPr lang="fr-FR" dirty="0"/>
              <a:t> (incendie, surcharges électriques)</a:t>
            </a:r>
          </a:p>
          <a:p>
            <a:r>
              <a:rPr lang="fr-FR" dirty="0" err="1"/>
              <a:t>Homemade</a:t>
            </a:r>
            <a:r>
              <a:rPr lang="fr-FR" dirty="0"/>
              <a:t> (maitriser tous les éléments contre l’obsolescence)</a:t>
            </a:r>
          </a:p>
        </p:txBody>
      </p:sp>
    </p:spTree>
    <p:extLst>
      <p:ext uri="{BB962C8B-B14F-4D97-AF65-F5344CB8AC3E}">
        <p14:creationId xmlns:p14="http://schemas.microsoft.com/office/powerpoint/2010/main" val="2814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772E8-015D-0601-4A83-5496E0015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Batteries LiFePO4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8B1B4-7D61-C9D6-F928-14CCD9739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Pas de risque d’explosion</a:t>
            </a:r>
          </a:p>
          <a:p>
            <a:r>
              <a:rPr lang="fr-FR" dirty="0"/>
              <a:t>Pas d’effet mémoire</a:t>
            </a:r>
          </a:p>
          <a:p>
            <a:r>
              <a:rPr lang="fr-FR" dirty="0"/>
              <a:t>Faible autodécharge</a:t>
            </a:r>
          </a:p>
          <a:p>
            <a:r>
              <a:rPr lang="fr-FR" dirty="0"/>
              <a:t>Long life (8ans?)</a:t>
            </a:r>
          </a:p>
          <a:p>
            <a:r>
              <a:rPr lang="fr-FR" dirty="0"/>
              <a:t>Cout raisonnable</a:t>
            </a:r>
          </a:p>
          <a:p>
            <a:r>
              <a:rPr lang="fr-FR" dirty="0"/>
              <a:t>Plus lourd que NMC/NCA </a:t>
            </a:r>
            <a:br>
              <a:rPr lang="fr-FR" dirty="0"/>
            </a:br>
            <a:r>
              <a:rPr lang="fr-FR" dirty="0"/>
              <a:t>mais raisonnable: </a:t>
            </a:r>
            <a:br>
              <a:rPr lang="fr-FR" dirty="0"/>
            </a:br>
            <a:r>
              <a:rPr lang="fr-FR" dirty="0"/>
              <a:t>5-6 kg/kWh</a:t>
            </a:r>
          </a:p>
          <a:p>
            <a:r>
              <a:rPr lang="fr-FR" dirty="0"/>
              <a:t>Pas de Cobalt, ni Nickel</a:t>
            </a:r>
          </a:p>
          <a:p>
            <a:r>
              <a:rPr lang="fr-FR" dirty="0"/>
              <a:t>Supporte décharge 1C</a:t>
            </a:r>
          </a:p>
          <a:p>
            <a:r>
              <a:rPr lang="fr-FR" dirty="0"/>
              <a:t>3.2V-3.6V</a:t>
            </a:r>
          </a:p>
        </p:txBody>
      </p:sp>
      <p:pic>
        <p:nvPicPr>
          <p:cNvPr id="3074" name="Picture 2" descr="What Is The Best Way To Prolong The Life Of Lifepo4 Batteries? » LiFePo4  Australia">
            <a:extLst>
              <a:ext uri="{FF2B5EF4-FFF2-40B4-BE49-F238E27FC236}">
                <a16:creationId xmlns:a16="http://schemas.microsoft.com/office/drawing/2014/main" id="{BE9E97CA-2A80-D9C4-1798-E2265C271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08" y="681037"/>
            <a:ext cx="6176963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4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DC48B-55B9-2C28-981F-22028632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Batteries prismatiques </a:t>
            </a:r>
            <a:r>
              <a:rPr lang="fr-FR" dirty="0" err="1"/>
              <a:t>Basen</a:t>
            </a:r>
            <a:r>
              <a:rPr lang="fr-FR" dirty="0"/>
              <a:t> 230Ah (Chine)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3E2A9-49C2-8069-ED6A-3B095A20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527" y="1825625"/>
            <a:ext cx="5022273" cy="4351338"/>
          </a:xfrm>
        </p:spPr>
        <p:txBody>
          <a:bodyPr/>
          <a:lstStyle/>
          <a:p>
            <a:r>
              <a:rPr lang="fr-FR" dirty="0"/>
              <a:t>74$ par cellule (2021), (2023: 83$)</a:t>
            </a:r>
          </a:p>
          <a:p>
            <a:r>
              <a:rPr lang="fr-FR" dirty="0"/>
              <a:t>4.1kg</a:t>
            </a:r>
          </a:p>
          <a:p>
            <a:r>
              <a:rPr lang="fr-FR" dirty="0"/>
              <a:t>Pratique à assembler</a:t>
            </a:r>
          </a:p>
          <a:p>
            <a:r>
              <a:rPr lang="fr-FR" dirty="0"/>
              <a:t>Garantie 5ans</a:t>
            </a:r>
          </a:p>
          <a:p>
            <a:r>
              <a:rPr lang="fr-FR" dirty="0"/>
              <a:t>3500 cycles </a:t>
            </a:r>
            <a:br>
              <a:rPr lang="fr-FR" dirty="0"/>
            </a:br>
            <a:r>
              <a:rPr lang="fr-FR" dirty="0"/>
              <a:t>(si 1 cycle/jour =&gt; 9.5 ans)</a:t>
            </a:r>
          </a:p>
          <a:p>
            <a:r>
              <a:rPr lang="fr-FR" dirty="0"/>
              <a:t>Décharge max 230A (1C)</a:t>
            </a:r>
          </a:p>
          <a:p>
            <a:r>
              <a:rPr lang="fr-FR" dirty="0"/>
              <a:t>Bonne expérience d’un ami</a:t>
            </a:r>
          </a:p>
          <a:p>
            <a:endParaRPr lang="fr-FR" dirty="0"/>
          </a:p>
        </p:txBody>
      </p:sp>
      <p:pic>
        <p:nvPicPr>
          <p:cNvPr id="4100" name="Picture 4" descr="EVE 230AH LiFePO4 Battery Cells Deep Cycles Rechargeable 3.2V Battery For RV EV Solar System2">
            <a:extLst>
              <a:ext uri="{FF2B5EF4-FFF2-40B4-BE49-F238E27FC236}">
                <a16:creationId xmlns:a16="http://schemas.microsoft.com/office/drawing/2014/main" id="{9D6CC9BA-6144-7317-C09A-486E2197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" y="1690688"/>
            <a:ext cx="4745183" cy="47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927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15924</TotalTime>
  <Words>956</Words>
  <Application>Microsoft Macintosh PowerPoint</Application>
  <PresentationFormat>Grand écran</PresentationFormat>
  <Paragraphs>172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Helvetica Neue</vt:lpstr>
      <vt:lpstr>Thème Office</vt:lpstr>
      <vt:lpstr>Homemade high power battery  pack</vt:lpstr>
      <vt:lpstr>Motivation</vt:lpstr>
      <vt:lpstr>Un rêve d’enfance, avoir une voiture électrique</vt:lpstr>
      <vt:lpstr>L’expérience d’être locataire</vt:lpstr>
      <vt:lpstr>Charger depuis mon appartement ?</vt:lpstr>
      <vt:lpstr>Théorie</vt:lpstr>
      <vt:lpstr>Requirements</vt:lpstr>
      <vt:lpstr>Batteries LiFePO4</vt:lpstr>
      <vt:lpstr>Batteries prismatiques Basen 230Ah (Chine)</vt:lpstr>
      <vt:lpstr>Battery Management System</vt:lpstr>
      <vt:lpstr>12V, 24V or 48V, that is the question…</vt:lpstr>
      <vt:lpstr>Onduleur (Inverter)</vt:lpstr>
      <vt:lpstr>Construction</vt:lpstr>
      <vt:lpstr>Préparation des batteries</vt:lpstr>
      <vt:lpstr>Pack batterie</vt:lpstr>
      <vt:lpstr>Cablage</vt:lpstr>
      <vt:lpstr>Fabrication des câbles </vt:lpstr>
      <vt:lpstr>Premiers tests et « Mise en boite »</vt:lpstr>
      <vt:lpstr>BMS app</vt:lpstr>
      <vt:lpstr>CFQD (QED)</vt:lpstr>
      <vt:lpstr>La réalité</vt:lpstr>
      <vt:lpstr>Autres utilisations (concrètes)</vt:lpstr>
      <vt:lpstr>Swiss Emergency Contest 2022 avec HB4FV</vt:lpstr>
      <vt:lpstr>Blackout setup pour locataire</vt:lpstr>
      <vt:lpstr>Amener l’électricité à la raclette chez le voisin</vt:lpstr>
      <vt:lpstr>Home solar energy storage system (locataire)</vt:lpstr>
      <vt:lpstr>Total Cost of Ownership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high power battery pack</dc:title>
  <dc:subject/>
  <dc:creator>Coinchon, Mathias (HB9UFQ)</dc:creator>
  <cp:keywords/>
  <dc:description/>
  <cp:lastModifiedBy>Coinchon, Mathias (RTS)</cp:lastModifiedBy>
  <cp:revision>44</cp:revision>
  <dcterms:created xsi:type="dcterms:W3CDTF">2023-05-13T09:22:32Z</dcterms:created>
  <dcterms:modified xsi:type="dcterms:W3CDTF">2023-10-12T19:51:20Z</dcterms:modified>
  <cp:category/>
</cp:coreProperties>
</file>