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73" r:id="rId5"/>
    <p:sldId id="274" r:id="rId6"/>
    <p:sldId id="260" r:id="rId7"/>
    <p:sldId id="278" r:id="rId8"/>
    <p:sldId id="261" r:id="rId9"/>
    <p:sldId id="275" r:id="rId10"/>
    <p:sldId id="276" r:id="rId11"/>
    <p:sldId id="277" r:id="rId12"/>
    <p:sldId id="282" r:id="rId13"/>
    <p:sldId id="283" r:id="rId14"/>
    <p:sldId id="280" r:id="rId15"/>
    <p:sldId id="262" r:id="rId16"/>
    <p:sldId id="284" r:id="rId17"/>
    <p:sldId id="285" r:id="rId18"/>
    <p:sldId id="286" r:id="rId19"/>
    <p:sldId id="287" r:id="rId20"/>
    <p:sldId id="288" r:id="rId21"/>
    <p:sldId id="289" r:id="rId22"/>
    <p:sldId id="290" r:id="rId23"/>
    <p:sldId id="291" r:id="rId24"/>
    <p:sldId id="292" r:id="rId25"/>
    <p:sldId id="263" r:id="rId26"/>
    <p:sldId id="279" r:id="rId27"/>
    <p:sldId id="293" r:id="rId28"/>
    <p:sldId id="309" r:id="rId29"/>
    <p:sldId id="310" r:id="rId30"/>
    <p:sldId id="295" r:id="rId31"/>
    <p:sldId id="294" r:id="rId32"/>
    <p:sldId id="305" r:id="rId33"/>
    <p:sldId id="296" r:id="rId34"/>
    <p:sldId id="312" r:id="rId35"/>
    <p:sldId id="303" r:id="rId36"/>
    <p:sldId id="298" r:id="rId37"/>
    <p:sldId id="301" r:id="rId38"/>
    <p:sldId id="297" r:id="rId39"/>
    <p:sldId id="299" r:id="rId40"/>
    <p:sldId id="308" r:id="rId41"/>
    <p:sldId id="313" r:id="rId42"/>
    <p:sldId id="314" r:id="rId43"/>
    <p:sldId id="316" r:id="rId44"/>
    <p:sldId id="315" r:id="rId45"/>
    <p:sldId id="317" r:id="rId46"/>
    <p:sldId id="264" r:id="rId47"/>
    <p:sldId id="311" r:id="rId48"/>
    <p:sldId id="258" r:id="rId4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de-CH"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de-CH"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marL="343080" indent="-342720" algn="ctr">
              <a:lnSpc>
                <a:spcPct val="100000"/>
              </a:lnSpc>
              <a:tabLst>
                <a:tab pos="0" algn="l"/>
              </a:tabLst>
            </a:pPr>
            <a:r>
              <a:rPr lang="en-US" sz="4400" b="0" strike="noStrike" spc="-1">
                <a:solidFill>
                  <a:srgbClr val="000000"/>
                </a:solidFill>
                <a:latin typeface="Arial"/>
              </a:rPr>
              <a:t>Click to edit Master title style</a:t>
            </a:r>
            <a:endParaRPr lang="de-DE" sz="4400" b="0" strike="noStrike" spc="-1">
              <a:solidFill>
                <a:srgbClr val="000000"/>
              </a:solidFill>
              <a:latin typeface="Arial"/>
            </a:endParaRPr>
          </a:p>
        </p:txBody>
      </p:sp>
      <p:sp>
        <p:nvSpPr>
          <p:cNvPr id="6"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Symbol" charset="2"/>
              <a:buChar char=""/>
            </a:pPr>
            <a:r>
              <a:rPr lang="en-US" sz="3200" b="0" strike="noStrike" spc="-1">
                <a:solidFill>
                  <a:srgbClr val="000000"/>
                </a:solidFill>
                <a:latin typeface="Arial"/>
              </a:rPr>
              <a:t>Click to edit Master text styles</a:t>
            </a:r>
            <a:endParaRPr lang="de-DE" sz="3200" b="0" strike="noStrike" spc="-1">
              <a:solidFill>
                <a:srgbClr val="000000"/>
              </a:solidFill>
              <a:latin typeface="Arial"/>
            </a:endParaRPr>
          </a:p>
          <a:p>
            <a:pPr marL="743040" lvl="1" indent="-285480">
              <a:lnSpc>
                <a:spcPct val="100000"/>
              </a:lnSpc>
              <a:spcBef>
                <a:spcPts val="561"/>
              </a:spcBef>
              <a:buClr>
                <a:srgbClr val="000000"/>
              </a:buClr>
              <a:buFont typeface="Symbol" charset="2"/>
              <a:buChar char=""/>
            </a:pPr>
            <a:r>
              <a:rPr lang="en-US" sz="2800" b="0" strike="noStrike" spc="-1">
                <a:solidFill>
                  <a:srgbClr val="000000"/>
                </a:solidFill>
                <a:latin typeface="Arial"/>
              </a:rPr>
              <a:t>Second level</a:t>
            </a:r>
            <a:endParaRPr lang="de-DE" sz="2800" b="0" strike="noStrike" spc="-1">
              <a:solidFill>
                <a:srgbClr val="000000"/>
              </a:solidFill>
              <a:latin typeface="Arial"/>
            </a:endParaRPr>
          </a:p>
          <a:p>
            <a:pPr marL="1143000" lvl="2" indent="-228240">
              <a:lnSpc>
                <a:spcPct val="100000"/>
              </a:lnSpc>
              <a:spcBef>
                <a:spcPts val="479"/>
              </a:spcBef>
              <a:buClr>
                <a:srgbClr val="000000"/>
              </a:buClr>
              <a:buFont typeface="Symbol" charset="2"/>
              <a:buChar char=""/>
            </a:pPr>
            <a:r>
              <a:rPr lang="en-US" sz="2400" b="0" strike="noStrike" spc="-1">
                <a:solidFill>
                  <a:srgbClr val="000000"/>
                </a:solidFill>
                <a:latin typeface="Arial"/>
              </a:rPr>
              <a:t>Third level</a:t>
            </a:r>
            <a:endParaRPr lang="de-DE" sz="2400" b="0" strike="noStrike" spc="-1">
              <a:solidFill>
                <a:srgbClr val="000000"/>
              </a:solidFill>
              <a:latin typeface="Arial"/>
            </a:endParaRPr>
          </a:p>
          <a:p>
            <a:pPr marL="1600200" lvl="3" indent="-228240">
              <a:lnSpc>
                <a:spcPct val="100000"/>
              </a:lnSpc>
              <a:spcBef>
                <a:spcPts val="400"/>
              </a:spcBef>
              <a:buClr>
                <a:srgbClr val="000000"/>
              </a:buClr>
              <a:buFont typeface="Symbol" charset="2"/>
              <a:buChar char=""/>
            </a:pPr>
            <a:r>
              <a:rPr lang="en-US" sz="2000" b="0" strike="noStrike" spc="-1">
                <a:solidFill>
                  <a:srgbClr val="000000"/>
                </a:solidFill>
                <a:latin typeface="Arial"/>
              </a:rPr>
              <a:t>Fourth level</a:t>
            </a:r>
            <a:endParaRPr lang="de-DE" sz="2000" b="0" strike="noStrike" spc="-1">
              <a:solidFill>
                <a:srgbClr val="000000"/>
              </a:solidFill>
              <a:latin typeface="Arial"/>
            </a:endParaRPr>
          </a:p>
          <a:p>
            <a:pPr marL="2057400" lvl="4" indent="-228240">
              <a:lnSpc>
                <a:spcPct val="100000"/>
              </a:lnSpc>
              <a:spcBef>
                <a:spcPts val="400"/>
              </a:spcBef>
              <a:buClr>
                <a:srgbClr val="000000"/>
              </a:buClr>
              <a:buFont typeface="StarSymbol"/>
              <a:buChar char="»"/>
            </a:pPr>
            <a:r>
              <a:rPr lang="en-US" sz="2000" b="0" strike="noStrike" spc="-1">
                <a:solidFill>
                  <a:srgbClr val="000000"/>
                </a:solidFill>
                <a:latin typeface="Arial"/>
              </a:rPr>
              <a:t>Fifth level</a:t>
            </a:r>
            <a:endParaRPr lang="de-DE" sz="2000" b="0" strike="noStrike" spc="-1">
              <a:solidFill>
                <a:srgbClr val="000000"/>
              </a:solidFill>
              <a:latin typeface="Arial"/>
            </a:endParaRPr>
          </a:p>
        </p:txBody>
      </p:sp>
      <p:sp>
        <p:nvSpPr>
          <p:cNvPr id="2" name="PlaceHolder 3"/>
          <p:cNvSpPr>
            <a:spLocks noGrp="1"/>
          </p:cNvSpPr>
          <p:nvPr>
            <p:ph type="dt"/>
          </p:nvPr>
        </p:nvSpPr>
        <p:spPr>
          <a:xfrm>
            <a:off x="457200" y="6245280"/>
            <a:ext cx="2133360" cy="475920"/>
          </a:xfrm>
          <a:prstGeom prst="rect">
            <a:avLst/>
          </a:prstGeom>
        </p:spPr>
        <p:txBody>
          <a:bodyPr>
            <a:noAutofit/>
          </a:bodyPr>
          <a:lstStyle/>
          <a:p>
            <a:endParaRPr lang="de-CH" sz="2400" b="0" strike="noStrike" spc="-1">
              <a:latin typeface="Times New Roman"/>
            </a:endParaRPr>
          </a:p>
        </p:txBody>
      </p:sp>
      <p:sp>
        <p:nvSpPr>
          <p:cNvPr id="3" name="PlaceHolder 4"/>
          <p:cNvSpPr>
            <a:spLocks noGrp="1"/>
          </p:cNvSpPr>
          <p:nvPr>
            <p:ph type="ftr"/>
          </p:nvPr>
        </p:nvSpPr>
        <p:spPr>
          <a:xfrm>
            <a:off x="3124080" y="6245280"/>
            <a:ext cx="2895120" cy="475920"/>
          </a:xfrm>
          <a:prstGeom prst="rect">
            <a:avLst/>
          </a:prstGeom>
        </p:spPr>
        <p:txBody>
          <a:bodyPr>
            <a:noAutofit/>
          </a:bodyPr>
          <a:lstStyle/>
          <a:p>
            <a:pPr algn="ctr">
              <a:lnSpc>
                <a:spcPct val="100000"/>
              </a:lnSpc>
            </a:pPr>
            <a:r>
              <a:rPr lang="de-CH" sz="1400" b="0" strike="noStrike" spc="-1">
                <a:solidFill>
                  <a:srgbClr val="000000"/>
                </a:solidFill>
                <a:latin typeface="Arial"/>
              </a:rPr>
              <a:t>CT8/HB9DPR/P</a:t>
            </a:r>
            <a:endParaRPr lang="de-CH" sz="1400" b="0" strike="noStrike" spc="-1">
              <a:latin typeface="Times New Roman"/>
            </a:endParaRPr>
          </a:p>
        </p:txBody>
      </p:sp>
      <p:sp>
        <p:nvSpPr>
          <p:cNvPr id="4" name="PlaceHolder 5"/>
          <p:cNvSpPr>
            <a:spLocks noGrp="1"/>
          </p:cNvSpPr>
          <p:nvPr>
            <p:ph type="sldNum"/>
          </p:nvPr>
        </p:nvSpPr>
        <p:spPr>
          <a:xfrm>
            <a:off x="6553080" y="6245280"/>
            <a:ext cx="2133360" cy="475920"/>
          </a:xfrm>
          <a:prstGeom prst="rect">
            <a:avLst/>
          </a:prstGeom>
        </p:spPr>
        <p:txBody>
          <a:bodyPr>
            <a:noAutofit/>
          </a:bodyPr>
          <a:lstStyle/>
          <a:p>
            <a:pPr algn="r">
              <a:lnSpc>
                <a:spcPct val="100000"/>
              </a:lnSpc>
            </a:pPr>
            <a:fld id="{328126B1-735D-4AC9-B864-DDD4FD73C3C3}" type="slidenum">
              <a:rPr lang="de-CH" sz="1400" b="0" strike="noStrike" spc="-1">
                <a:solidFill>
                  <a:srgbClr val="000000"/>
                </a:solidFill>
                <a:latin typeface="Arial"/>
              </a:rPr>
              <a:t>‹N°›</a:t>
            </a:fld>
            <a:endParaRPr lang="de-CH"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2.jpg"/><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2.jpg"/><Relationship Id="rId4" Type="http://schemas.openxmlformats.org/officeDocument/2006/relationships/image" Target="../media/image61.jpg"/></Relationships>
</file>

<file path=ppt/slides/_rels/slide2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2.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8.jp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3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75.jp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7.jp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e.wikipedia.org/wiki/Hercynit" TargetMode="External"/><Relationship Id="rId7" Type="http://schemas.openxmlformats.org/officeDocument/2006/relationships/image" Target="../media/image80.jpeg"/><Relationship Id="rId2" Type="http://schemas.openxmlformats.org/officeDocument/2006/relationships/hyperlink" Target="https://de.wikipedia.org/wiki/Franklinit" TargetMode="External"/><Relationship Id="rId1" Type="http://schemas.openxmlformats.org/officeDocument/2006/relationships/slideLayout" Target="../slideLayouts/slideLayout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3.jp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5.jpg"/></Relationships>
</file>

<file path=ppt/slides/_rels/slide4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7.jpg"/></Relationships>
</file>

<file path=ppt/slides/_rels/slide44.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450" y="1735884"/>
            <a:ext cx="9143640" cy="393808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CH" sz="7000" spc="-1" dirty="0">
                <a:latin typeface="Arial"/>
              </a:rPr>
              <a:t>USKA</a:t>
            </a:r>
            <a:r>
              <a:rPr lang="de-CH" sz="1800" b="0" i="0" u="none" strike="noStrike" baseline="0" dirty="0">
                <a:latin typeface="CIDFont+F1"/>
              </a:rPr>
              <a:t>:</a:t>
            </a:r>
            <a:endParaRPr lang="de-CH" sz="8000" b="0" strike="noStrike" spc="-1" dirty="0">
              <a:solidFill>
                <a:srgbClr val="000000"/>
              </a:solidFill>
              <a:latin typeface="Microsoft Sans Serif"/>
            </a:endParaRPr>
          </a:p>
          <a:p>
            <a:pPr algn="ctr">
              <a:lnSpc>
                <a:spcPct val="100000"/>
              </a:lnSpc>
            </a:pPr>
            <a:r>
              <a:rPr lang="fr-FR" sz="3000" spc="-1" dirty="0" smtClean="0">
                <a:latin typeface="Arial"/>
              </a:rPr>
              <a:t>Journée </a:t>
            </a:r>
            <a:r>
              <a:rPr lang="fr-FR" sz="3000" spc="-1" dirty="0">
                <a:latin typeface="Arial"/>
              </a:rPr>
              <a:t>sur les </a:t>
            </a:r>
            <a:r>
              <a:rPr lang="fr-FR" sz="3000" spc="-1" dirty="0" smtClean="0">
                <a:latin typeface="Arial"/>
              </a:rPr>
              <a:t>« réseaux radios de secours » </a:t>
            </a:r>
            <a:endParaRPr lang="fr-FR" sz="3000" spc="-1" dirty="0">
              <a:latin typeface="Arial"/>
            </a:endParaRPr>
          </a:p>
          <a:p>
            <a:pPr algn="ctr">
              <a:lnSpc>
                <a:spcPct val="100000"/>
              </a:lnSpc>
            </a:pPr>
            <a:r>
              <a:rPr lang="fr-FR" sz="3000" spc="-1" dirty="0" err="1" smtClean="0">
                <a:latin typeface="Arial"/>
              </a:rPr>
              <a:t>Sugiez</a:t>
            </a:r>
            <a:r>
              <a:rPr lang="fr-FR" sz="3000" spc="-1" dirty="0" smtClean="0">
                <a:latin typeface="Arial"/>
              </a:rPr>
              <a:t> 2023</a:t>
            </a:r>
            <a:endParaRPr lang="de-CH" sz="3000" spc="-1" dirty="0">
              <a:latin typeface="Arial"/>
            </a:endParaRPr>
          </a:p>
          <a:p>
            <a:pPr algn="ctr">
              <a:lnSpc>
                <a:spcPct val="100000"/>
              </a:lnSpc>
            </a:pPr>
            <a:endParaRPr lang="de-CH" sz="500" spc="-1" dirty="0">
              <a:latin typeface="Arial"/>
            </a:endParaRPr>
          </a:p>
          <a:p>
            <a:pPr algn="ctr">
              <a:lnSpc>
                <a:spcPct val="100000"/>
              </a:lnSpc>
            </a:pPr>
            <a:endParaRPr lang="de-CH" sz="500" spc="-1" dirty="0">
              <a:latin typeface="Arial"/>
            </a:endParaRPr>
          </a:p>
          <a:p>
            <a:pPr algn="ctr">
              <a:lnSpc>
                <a:spcPct val="100000"/>
              </a:lnSpc>
            </a:pPr>
            <a:endParaRPr lang="de-CH" sz="500" spc="-1" dirty="0">
              <a:latin typeface="Arial"/>
            </a:endParaRPr>
          </a:p>
          <a:p>
            <a:pPr algn="ctr">
              <a:lnSpc>
                <a:spcPct val="100000"/>
              </a:lnSpc>
            </a:pPr>
            <a:endParaRPr lang="de-CH" sz="500" spc="-1" dirty="0">
              <a:latin typeface="Arial"/>
            </a:endParaRPr>
          </a:p>
          <a:p>
            <a:pPr algn="ctr">
              <a:lnSpc>
                <a:spcPct val="100000"/>
              </a:lnSpc>
            </a:pPr>
            <a:r>
              <a:rPr lang="de-CH" sz="4000" spc="-1" dirty="0" err="1" smtClean="0">
                <a:latin typeface="Arial"/>
              </a:rPr>
              <a:t>Accumulateurs</a:t>
            </a:r>
            <a:r>
              <a:rPr lang="de-CH" sz="4000" spc="-1" dirty="0">
                <a:latin typeface="Arial"/>
              </a:rPr>
              <a:t> </a:t>
            </a:r>
            <a:r>
              <a:rPr lang="de-CH" sz="4000" spc="-1" dirty="0" err="1" smtClean="0">
                <a:latin typeface="Arial"/>
              </a:rPr>
              <a:t>d'ENERGIE</a:t>
            </a:r>
            <a:r>
              <a:rPr lang="de-CH" sz="4000" spc="-1" dirty="0" smtClean="0">
                <a:latin typeface="Arial"/>
              </a:rPr>
              <a:t> mobiles</a:t>
            </a:r>
            <a:endParaRPr lang="de-CH" sz="4000" b="0" strike="noStrike" spc="-1" dirty="0">
              <a:latin typeface="Arial"/>
            </a:endParaRPr>
          </a:p>
          <a:p>
            <a:pPr algn="ctr">
              <a:lnSpc>
                <a:spcPct val="100000"/>
              </a:lnSpc>
            </a:pPr>
            <a:endParaRPr lang="de-CH" sz="2000" b="0" strike="noStrike" spc="-1" dirty="0">
              <a:latin typeface="Arial"/>
            </a:endParaRPr>
          </a:p>
          <a:p>
            <a:pPr algn="ctr">
              <a:lnSpc>
                <a:spcPct val="100000"/>
              </a:lnSpc>
            </a:pPr>
            <a:r>
              <a:rPr lang="de-CH" sz="2000" b="0" strike="noStrike" spc="-1" dirty="0">
                <a:solidFill>
                  <a:srgbClr val="000000"/>
                </a:solidFill>
                <a:latin typeface="Microsoft Sans Serif"/>
              </a:rPr>
              <a:t>Michi </a:t>
            </a:r>
            <a:r>
              <a:rPr lang="de-CH" sz="2000" spc="-1" dirty="0">
                <a:solidFill>
                  <a:srgbClr val="000000"/>
                </a:solidFill>
                <a:latin typeface="Microsoft Sans Serif"/>
              </a:rPr>
              <a:t>A</a:t>
            </a:r>
            <a:r>
              <a:rPr lang="de-CH" sz="2000" b="0" strike="noStrike" spc="-1" dirty="0">
                <a:solidFill>
                  <a:srgbClr val="000000"/>
                </a:solidFill>
                <a:latin typeface="Microsoft Sans Serif"/>
              </a:rPr>
              <a:t>mstad, HB9OOA</a:t>
            </a:r>
            <a:endParaRPr lang="de-CH" sz="2000" b="0" strike="noStrike" spc="-1" dirty="0">
              <a:latin typeface="Arial"/>
            </a:endParaRPr>
          </a:p>
          <a:p>
            <a:pPr algn="ctr">
              <a:lnSpc>
                <a:spcPct val="100000"/>
              </a:lnSpc>
            </a:pPr>
            <a:endParaRPr lang="de-CH" sz="2000" b="0" strike="noStrike" spc="-1" dirty="0">
              <a:latin typeface="Arial"/>
            </a:endParaRPr>
          </a:p>
        </p:txBody>
      </p:sp>
      <p:pic>
        <p:nvPicPr>
          <p:cNvPr id="43" name="Picture 2" descr="http://hb9sota.ch/wp-content/uploads/2014/02/cropped-chliaubrig2.png"/>
          <p:cNvPicPr/>
          <p:nvPr/>
        </p:nvPicPr>
        <p:blipFill>
          <a:blip r:embed="rId2"/>
          <a:stretch/>
        </p:blipFill>
        <p:spPr>
          <a:xfrm>
            <a:off x="-23040" y="0"/>
            <a:ext cx="9166680" cy="1428480"/>
          </a:xfrm>
          <a:prstGeom prst="rect">
            <a:avLst/>
          </a:prstGeom>
          <a:ln>
            <a:noFill/>
          </a:ln>
        </p:spPr>
      </p:pic>
      <p:grpSp>
        <p:nvGrpSpPr>
          <p:cNvPr id="5" name="Group 3"/>
          <p:cNvGrpSpPr/>
          <p:nvPr/>
        </p:nvGrpSpPr>
        <p:grpSpPr>
          <a:xfrm>
            <a:off x="-1440" y="6597360"/>
            <a:ext cx="9145441" cy="264600"/>
            <a:chOff x="-1440" y="6597360"/>
            <a:chExt cx="9089209" cy="264600"/>
          </a:xfrm>
        </p:grpSpPr>
        <p:sp>
          <p:nvSpPr>
            <p:cNvPr id="6"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7"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15Ah / Rund</a:t>
            </a:r>
            <a:endParaRPr lang="de-DE" sz="2800" b="0" strike="noStrike" spc="-1" dirty="0">
              <a:solidFill>
                <a:srgbClr val="000000"/>
              </a:solidFill>
              <a:latin typeface="Arial"/>
            </a:endParaRPr>
          </a:p>
        </p:txBody>
      </p:sp>
      <p:sp>
        <p:nvSpPr>
          <p:cNvPr id="45" name="TextShape 2"/>
          <p:cNvSpPr txBox="1"/>
          <p:nvPr/>
        </p:nvSpPr>
        <p:spPr>
          <a:xfrm>
            <a:off x="675395" y="1334880"/>
            <a:ext cx="7919640" cy="5258160"/>
          </a:xfrm>
          <a:prstGeom prst="rect">
            <a:avLst/>
          </a:prstGeom>
          <a:noFill/>
          <a:ln>
            <a:noFill/>
          </a:ln>
        </p:spPr>
        <p:txBody>
          <a:bodyPr>
            <a:noAutofit/>
          </a:bodyPr>
          <a:lstStyle/>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7EBC6510-B8B7-4050-4491-95158FBDF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35" y="1279395"/>
            <a:ext cx="4332265" cy="4386299"/>
          </a:xfrm>
          <a:prstGeom prst="rect">
            <a:avLst/>
          </a:prstGeom>
        </p:spPr>
      </p:pic>
      <p:pic>
        <p:nvPicPr>
          <p:cNvPr id="5" name="Grafik 4">
            <a:extLst>
              <a:ext uri="{FF2B5EF4-FFF2-40B4-BE49-F238E27FC236}">
                <a16:creationId xmlns="" xmlns:a16="http://schemas.microsoft.com/office/drawing/2014/main" id="{24C8A13E-D3A7-204D-0F27-291934441A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35215" y="1448280"/>
            <a:ext cx="4332265" cy="2991971"/>
          </a:xfrm>
          <a:prstGeom prst="rect">
            <a:avLst/>
          </a:prstGeom>
        </p:spPr>
      </p:pic>
      <p:pic>
        <p:nvPicPr>
          <p:cNvPr id="7" name="Grafik 6">
            <a:extLst>
              <a:ext uri="{FF2B5EF4-FFF2-40B4-BE49-F238E27FC236}">
                <a16:creationId xmlns="" xmlns:a16="http://schemas.microsoft.com/office/drawing/2014/main" id="{E429361D-415E-CCC6-9E82-2C0C03C8CA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1527" y="4504804"/>
            <a:ext cx="2805953" cy="1973303"/>
          </a:xfrm>
          <a:prstGeom prst="rect">
            <a:avLst/>
          </a:prstGeom>
        </p:spPr>
      </p:pic>
      <p:pic>
        <p:nvPicPr>
          <p:cNvPr id="9" name="Grafik 8">
            <a:extLst>
              <a:ext uri="{FF2B5EF4-FFF2-40B4-BE49-F238E27FC236}">
                <a16:creationId xmlns="" xmlns:a16="http://schemas.microsoft.com/office/drawing/2014/main" id="{89DF4E0F-A5D8-FE17-A441-FCAD553E05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806" y="4733365"/>
            <a:ext cx="2834897" cy="1756838"/>
          </a:xfrm>
          <a:prstGeom prst="rect">
            <a:avLst/>
          </a:prstGeom>
        </p:spPr>
      </p:pic>
      <p:sp>
        <p:nvSpPr>
          <p:cNvPr id="16" name="Rechteck 15">
            <a:extLst>
              <a:ext uri="{FF2B5EF4-FFF2-40B4-BE49-F238E27FC236}">
                <a16:creationId xmlns="" xmlns:a16="http://schemas.microsoft.com/office/drawing/2014/main" id="{EB54439E-E8E9-32E6-2C69-AB86226EC09D}"/>
              </a:ext>
            </a:extLst>
          </p:cNvPr>
          <p:cNvSpPr/>
          <p:nvPr/>
        </p:nvSpPr>
        <p:spPr>
          <a:xfrm>
            <a:off x="351740" y="2613204"/>
            <a:ext cx="2516966" cy="228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 name="Group 3"/>
          <p:cNvGrpSpPr/>
          <p:nvPr/>
        </p:nvGrpSpPr>
        <p:grpSpPr>
          <a:xfrm>
            <a:off x="-1440" y="6597360"/>
            <a:ext cx="9145441" cy="264600"/>
            <a:chOff x="-1440" y="6597360"/>
            <a:chExt cx="9089209" cy="264600"/>
          </a:xfrm>
        </p:grpSpPr>
        <p:sp>
          <p:nvSpPr>
            <p:cNvPr id="14"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5"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345798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10Ah / </a:t>
            </a:r>
            <a:r>
              <a:rPr lang="de-CH" sz="2800" spc="-1" dirty="0" err="1">
                <a:solidFill>
                  <a:srgbClr val="FF6600"/>
                </a:solidFill>
                <a:latin typeface="Microsoft Sans Serif"/>
              </a:rPr>
              <a:t>Flatt</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6C3AA4D6-C6F7-4BB0-37B1-384516E85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39" y="1271765"/>
            <a:ext cx="4425202" cy="4895850"/>
          </a:xfrm>
          <a:prstGeom prst="rect">
            <a:avLst/>
          </a:prstGeom>
        </p:spPr>
      </p:pic>
      <p:pic>
        <p:nvPicPr>
          <p:cNvPr id="7" name="Grafik 6">
            <a:extLst>
              <a:ext uri="{FF2B5EF4-FFF2-40B4-BE49-F238E27FC236}">
                <a16:creationId xmlns="" xmlns:a16="http://schemas.microsoft.com/office/drawing/2014/main" id="{035ED5F6-CE77-55ED-09EB-885D1DB81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541" y="1276808"/>
            <a:ext cx="4272459" cy="4616824"/>
          </a:xfrm>
          <a:prstGeom prst="rect">
            <a:avLst/>
          </a:prstGeom>
        </p:spPr>
      </p:pic>
      <p:pic>
        <p:nvPicPr>
          <p:cNvPr id="9" name="Grafik 8">
            <a:extLst>
              <a:ext uri="{FF2B5EF4-FFF2-40B4-BE49-F238E27FC236}">
                <a16:creationId xmlns="" xmlns:a16="http://schemas.microsoft.com/office/drawing/2014/main" id="{E0FB7178-5EE6-B9A4-248A-3C503FAE5E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0156" y="4795064"/>
            <a:ext cx="1903148" cy="1789152"/>
          </a:xfrm>
          <a:prstGeom prst="rect">
            <a:avLst/>
          </a:prstGeom>
        </p:spPr>
      </p:pic>
      <p:pic>
        <p:nvPicPr>
          <p:cNvPr id="11" name="Grafik 10">
            <a:extLst>
              <a:ext uri="{FF2B5EF4-FFF2-40B4-BE49-F238E27FC236}">
                <a16:creationId xmlns="" xmlns:a16="http://schemas.microsoft.com/office/drawing/2014/main" id="{711EA9D1-DF57-9EAE-291E-7EF4A615EB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1504" y="5261928"/>
            <a:ext cx="2358651" cy="1237101"/>
          </a:xfrm>
          <a:prstGeom prst="rect">
            <a:avLst/>
          </a:prstGeom>
        </p:spPr>
      </p:pic>
      <p:sp>
        <p:nvSpPr>
          <p:cNvPr id="18" name="Rechteck 17">
            <a:extLst>
              <a:ext uri="{FF2B5EF4-FFF2-40B4-BE49-F238E27FC236}">
                <a16:creationId xmlns="" xmlns:a16="http://schemas.microsoft.com/office/drawing/2014/main" id="{8920FB15-12BC-0A66-6C47-12E25AB6C04D}"/>
              </a:ext>
            </a:extLst>
          </p:cNvPr>
          <p:cNvSpPr/>
          <p:nvPr/>
        </p:nvSpPr>
        <p:spPr>
          <a:xfrm>
            <a:off x="405527" y="2756640"/>
            <a:ext cx="2525931" cy="228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 name="Group 3"/>
          <p:cNvGrpSpPr/>
          <p:nvPr/>
        </p:nvGrpSpPr>
        <p:grpSpPr>
          <a:xfrm>
            <a:off x="-1440" y="6597360"/>
            <a:ext cx="9145441" cy="264600"/>
            <a:chOff x="-1440" y="6597360"/>
            <a:chExt cx="9089209" cy="264600"/>
          </a:xfrm>
        </p:grpSpPr>
        <p:sp>
          <p:nvSpPr>
            <p:cNvPr id="14"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5"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68474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Attention … Fake </a:t>
            </a:r>
            <a:r>
              <a:rPr lang="de-CH" sz="2800" spc="-1" dirty="0" err="1">
                <a:solidFill>
                  <a:srgbClr val="FF6600"/>
                </a:solidFill>
                <a:latin typeface="Microsoft Sans Serif"/>
              </a:rPr>
              <a:t>ou</a:t>
            </a:r>
            <a:r>
              <a:rPr lang="de-CH" sz="2800" spc="-1" dirty="0">
                <a:solidFill>
                  <a:srgbClr val="FF6600"/>
                </a:solidFill>
                <a:latin typeface="Microsoft Sans Serif"/>
              </a:rPr>
              <a:t> Original ???</a:t>
            </a:r>
            <a:endParaRPr lang="de-DE" sz="2800" b="0" strike="noStrike" spc="-1" dirty="0">
              <a:solidFill>
                <a:srgbClr val="000000"/>
              </a:solidFill>
              <a:latin typeface="Arial"/>
            </a:endParaRPr>
          </a:p>
        </p:txBody>
      </p:sp>
      <p:sp>
        <p:nvSpPr>
          <p:cNvPr id="45" name="TextShape 2"/>
          <p:cNvSpPr txBox="1"/>
          <p:nvPr/>
        </p:nvSpPr>
        <p:spPr>
          <a:xfrm>
            <a:off x="684360" y="133488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err="1">
                <a:solidFill>
                  <a:srgbClr val="000000"/>
                </a:solidFill>
                <a:latin typeface="Microsoft Sans Serif"/>
              </a:rPr>
              <a:t>Fake</a:t>
            </a:r>
            <a:r>
              <a:rPr lang="de-CH" spc="-1" dirty="0">
                <a:solidFill>
                  <a:srgbClr val="000000"/>
                </a:solidFill>
                <a:latin typeface="Microsoft Sans Serif"/>
              </a:rPr>
              <a:t> </a:t>
            </a:r>
            <a:r>
              <a:rPr lang="de-CH" spc="-1" dirty="0" smtClean="0">
                <a:solidFill>
                  <a:srgbClr val="000000"/>
                </a:solidFill>
                <a:latin typeface="Microsoft Sans Serif"/>
              </a:rPr>
              <a:t>ou</a:t>
            </a:r>
            <a:r>
              <a:rPr lang="de-CH" spc="-1" dirty="0" smtClean="0">
                <a:solidFill>
                  <a:srgbClr val="000000"/>
                </a:solidFill>
                <a:latin typeface="Microsoft Sans Serif"/>
              </a:rPr>
              <a:t> </a:t>
            </a:r>
            <a:r>
              <a:rPr lang="de-CH" spc="-1" dirty="0">
                <a:solidFill>
                  <a:srgbClr val="000000"/>
                </a:solidFill>
                <a:latin typeface="Microsoft Sans Serif"/>
              </a:rPr>
              <a:t>Original ?</a:t>
            </a:r>
            <a:endParaRPr lang="de-CH" sz="1800" b="0" strike="noStrike"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b="0" strike="noStrike"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Fake</a:t>
            </a:r>
            <a:r>
              <a:rPr lang="de-CH" spc="-1" dirty="0">
                <a:solidFill>
                  <a:srgbClr val="000000"/>
                </a:solidFill>
                <a:latin typeface="Microsoft Sans Serif"/>
              </a:rPr>
              <a:t> ? </a:t>
            </a:r>
          </a:p>
          <a:p>
            <a:pPr marL="457560" lvl="1">
              <a:spcBef>
                <a:spcPts val="360"/>
              </a:spcBef>
              <a:buClr>
                <a:srgbClr val="000000"/>
              </a:buClr>
            </a:pPr>
            <a:endParaRPr lang="de-CH" b="0" strike="noStrike"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Original ?</a:t>
            </a:r>
            <a:endParaRPr lang="de-CH" b="0" strike="noStrike"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Original ?</a:t>
            </a:r>
            <a:endParaRPr lang="de-CH" b="0" strike="noStrike"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755B698E-1C10-B0C1-E232-B827310B8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232" y="3429001"/>
            <a:ext cx="1693621" cy="1378822"/>
          </a:xfrm>
          <a:prstGeom prst="rect">
            <a:avLst/>
          </a:prstGeom>
          <a:ln w="6350">
            <a:solidFill>
              <a:schemeClr val="tx1"/>
            </a:solidFill>
          </a:ln>
        </p:spPr>
      </p:pic>
      <p:pic>
        <p:nvPicPr>
          <p:cNvPr id="5" name="Grafik 4">
            <a:extLst>
              <a:ext uri="{FF2B5EF4-FFF2-40B4-BE49-F238E27FC236}">
                <a16:creationId xmlns="" xmlns:a16="http://schemas.microsoft.com/office/drawing/2014/main" id="{68AF18A7-59E1-C815-3437-7B0DA4373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099" y="3429774"/>
            <a:ext cx="2152650" cy="1362075"/>
          </a:xfrm>
          <a:prstGeom prst="rect">
            <a:avLst/>
          </a:prstGeom>
          <a:ln w="6350">
            <a:solidFill>
              <a:schemeClr val="tx1"/>
            </a:solidFill>
          </a:ln>
        </p:spPr>
      </p:pic>
      <p:pic>
        <p:nvPicPr>
          <p:cNvPr id="7" name="Grafik 6">
            <a:extLst>
              <a:ext uri="{FF2B5EF4-FFF2-40B4-BE49-F238E27FC236}">
                <a16:creationId xmlns="" xmlns:a16="http://schemas.microsoft.com/office/drawing/2014/main" id="{9F9D4CC6-DCAC-DCF7-9351-E6926B03B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646" y="3429001"/>
            <a:ext cx="1830395" cy="1335216"/>
          </a:xfrm>
          <a:prstGeom prst="rect">
            <a:avLst/>
          </a:prstGeom>
          <a:ln w="6350">
            <a:solidFill>
              <a:schemeClr val="tx1"/>
            </a:solidFill>
          </a:ln>
        </p:spPr>
      </p:pic>
      <p:pic>
        <p:nvPicPr>
          <p:cNvPr id="15" name="Grafik 14">
            <a:extLst>
              <a:ext uri="{FF2B5EF4-FFF2-40B4-BE49-F238E27FC236}">
                <a16:creationId xmlns="" xmlns:a16="http://schemas.microsoft.com/office/drawing/2014/main" id="{51AF758C-89A3-4EC1-C045-97B53F130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656" y="4976834"/>
            <a:ext cx="2083656" cy="1445353"/>
          </a:xfrm>
          <a:prstGeom prst="rect">
            <a:avLst/>
          </a:prstGeom>
          <a:ln w="6350">
            <a:solidFill>
              <a:schemeClr val="tx1"/>
            </a:solidFill>
          </a:ln>
        </p:spPr>
      </p:pic>
      <p:pic>
        <p:nvPicPr>
          <p:cNvPr id="22" name="Grafik 21">
            <a:extLst>
              <a:ext uri="{FF2B5EF4-FFF2-40B4-BE49-F238E27FC236}">
                <a16:creationId xmlns="" xmlns:a16="http://schemas.microsoft.com/office/drawing/2014/main" id="{F01A65AE-6F91-3599-4D9E-9076CCB8D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8493" y="4976834"/>
            <a:ext cx="2192949" cy="1445353"/>
          </a:xfrm>
          <a:prstGeom prst="rect">
            <a:avLst/>
          </a:prstGeom>
          <a:ln w="6350">
            <a:solidFill>
              <a:schemeClr val="tx1"/>
            </a:solidFill>
          </a:ln>
        </p:spPr>
      </p:pic>
      <p:pic>
        <p:nvPicPr>
          <p:cNvPr id="23" name="Grafik 22">
            <a:extLst>
              <a:ext uri="{FF2B5EF4-FFF2-40B4-BE49-F238E27FC236}">
                <a16:creationId xmlns="" xmlns:a16="http://schemas.microsoft.com/office/drawing/2014/main" id="{E18C359A-80A7-74EF-7103-27FD98AA44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4856" y="1671482"/>
            <a:ext cx="1698486" cy="1606282"/>
          </a:xfrm>
          <a:prstGeom prst="rect">
            <a:avLst/>
          </a:prstGeom>
          <a:ln w="6350">
            <a:solidFill>
              <a:schemeClr val="tx1"/>
            </a:solidFill>
          </a:ln>
        </p:spPr>
      </p:pic>
      <p:pic>
        <p:nvPicPr>
          <p:cNvPr id="24" name="Grafik 23">
            <a:extLst>
              <a:ext uri="{FF2B5EF4-FFF2-40B4-BE49-F238E27FC236}">
                <a16:creationId xmlns="" xmlns:a16="http://schemas.microsoft.com/office/drawing/2014/main" id="{775E38C0-6A2D-50C7-F587-81999E23F7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8958" y="1669161"/>
            <a:ext cx="1621896" cy="1603825"/>
          </a:xfrm>
          <a:prstGeom prst="rect">
            <a:avLst/>
          </a:prstGeom>
          <a:ln w="6350">
            <a:solidFill>
              <a:schemeClr val="tx1"/>
            </a:solidFill>
          </a:ln>
        </p:spPr>
      </p:pic>
      <p:grpSp>
        <p:nvGrpSpPr>
          <p:cNvPr id="16" name="Group 3"/>
          <p:cNvGrpSpPr/>
          <p:nvPr/>
        </p:nvGrpSpPr>
        <p:grpSpPr>
          <a:xfrm>
            <a:off x="-1440" y="6597360"/>
            <a:ext cx="9145441" cy="264600"/>
            <a:chOff x="-1440" y="6597360"/>
            <a:chExt cx="9089209" cy="264600"/>
          </a:xfrm>
        </p:grpSpPr>
        <p:sp>
          <p:nvSpPr>
            <p:cNvPr id="17"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8"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8292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a:t>
            </a:r>
            <a:r>
              <a:rPr lang="de-CH" sz="2800" spc="-1" dirty="0" err="1">
                <a:solidFill>
                  <a:srgbClr val="FF6600"/>
                </a:solidFill>
                <a:latin typeface="Microsoft Sans Serif"/>
              </a:rPr>
              <a:t>Exemples</a:t>
            </a:r>
            <a:endParaRPr lang="de-DE" sz="2800" b="0" strike="noStrike" spc="-1" dirty="0">
              <a:solidFill>
                <a:srgbClr val="000000"/>
              </a:solidFill>
              <a:latin typeface="Arial"/>
            </a:endParaRPr>
          </a:p>
        </p:txBody>
      </p:sp>
      <p:sp>
        <p:nvSpPr>
          <p:cNvPr id="45" name="TextShape 2"/>
          <p:cNvSpPr txBox="1"/>
          <p:nvPr/>
        </p:nvSpPr>
        <p:spPr>
          <a:xfrm>
            <a:off x="684360" y="133920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endParaRPr lang="de-CH" sz="1800" b="0" strike="noStrik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endParaRPr lang="de-CH"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endParaRPr lang="de-CH" sz="1800" b="0" strike="noStrik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endParaRPr lang="de-CH"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de-CH" sz="1800" b="0" strike="noStrike" spc="-1" dirty="0">
                <a:solidFill>
                  <a:srgbClr val="000000"/>
                </a:solidFill>
                <a:latin typeface="Microsoft Sans Serif"/>
              </a:rPr>
              <a:t>200Ah-LiFePo4 - Block</a:t>
            </a: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a:t>
            </a:r>
            <a:r>
              <a:rPr lang="de-CH" b="0" strike="noStrike" spc="-1" dirty="0" err="1">
                <a:solidFill>
                  <a:srgbClr val="000000"/>
                </a:solidFill>
                <a:latin typeface="Microsoft Sans Serif"/>
              </a:rPr>
              <a:t>Cellules</a:t>
            </a:r>
            <a:r>
              <a:rPr lang="de-CH" b="0" strike="noStrike" spc="-1" dirty="0">
                <a:solidFill>
                  <a:srgbClr val="000000"/>
                </a:solidFill>
                <a:latin typeface="Microsoft Sans Serif"/>
              </a:rPr>
              <a:t> </a:t>
            </a:r>
            <a:r>
              <a:rPr lang="de-CH" b="0" strike="noStrike" spc="-1" dirty="0" err="1">
                <a:solidFill>
                  <a:srgbClr val="000000"/>
                </a:solidFill>
                <a:latin typeface="Microsoft Sans Serif"/>
              </a:rPr>
              <a:t>Ponts</a:t>
            </a:r>
            <a:endParaRPr lang="de-CH"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4" name="Grafik 3">
            <a:extLst>
              <a:ext uri="{FF2B5EF4-FFF2-40B4-BE49-F238E27FC236}">
                <a16:creationId xmlns="" xmlns:a16="http://schemas.microsoft.com/office/drawing/2014/main" id="{D38E6630-6015-52B4-9A38-E3D5AB12C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65" y="5018984"/>
            <a:ext cx="4298080" cy="1397358"/>
          </a:xfrm>
          <a:prstGeom prst="rect">
            <a:avLst/>
          </a:prstGeom>
          <a:ln>
            <a:solidFill>
              <a:schemeClr val="tx1"/>
            </a:solidFill>
          </a:ln>
        </p:spPr>
      </p:pic>
      <p:pic>
        <p:nvPicPr>
          <p:cNvPr id="8" name="Grafik 7">
            <a:extLst>
              <a:ext uri="{FF2B5EF4-FFF2-40B4-BE49-F238E27FC236}">
                <a16:creationId xmlns="" xmlns:a16="http://schemas.microsoft.com/office/drawing/2014/main" id="{38D4386A-2444-6424-2C19-7BC0B4FE0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588" y="1479721"/>
            <a:ext cx="4001940" cy="3087983"/>
          </a:xfrm>
          <a:prstGeom prst="rect">
            <a:avLst/>
          </a:prstGeom>
          <a:ln>
            <a:solidFill>
              <a:schemeClr val="tx1"/>
            </a:solidFill>
          </a:ln>
        </p:spPr>
      </p:pic>
      <p:pic>
        <p:nvPicPr>
          <p:cNvPr id="10" name="Grafik 9">
            <a:extLst>
              <a:ext uri="{FF2B5EF4-FFF2-40B4-BE49-F238E27FC236}">
                <a16:creationId xmlns="" xmlns:a16="http://schemas.microsoft.com/office/drawing/2014/main" id="{B4756B4C-DE4A-DCBC-22BA-10CC538100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9691" y="5018984"/>
            <a:ext cx="2749881" cy="1397358"/>
          </a:xfrm>
          <a:prstGeom prst="rect">
            <a:avLst/>
          </a:prstGeom>
          <a:ln>
            <a:solidFill>
              <a:schemeClr val="tx1"/>
            </a:solidFill>
          </a:ln>
        </p:spPr>
      </p:pic>
      <p:grpSp>
        <p:nvGrpSpPr>
          <p:cNvPr id="11" name="Group 3"/>
          <p:cNvGrpSpPr/>
          <p:nvPr/>
        </p:nvGrpSpPr>
        <p:grpSpPr>
          <a:xfrm>
            <a:off x="-1440" y="6597360"/>
            <a:ext cx="9145441" cy="264600"/>
            <a:chOff x="-1440" y="6597360"/>
            <a:chExt cx="9089209" cy="264600"/>
          </a:xfrm>
        </p:grpSpPr>
        <p:sp>
          <p:nvSpPr>
            <p:cNvPr id="12"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3"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27880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err="1">
                <a:solidFill>
                  <a:srgbClr val="FF6600"/>
                </a:solidFill>
                <a:latin typeface="Microsoft Sans Serif"/>
              </a:rPr>
              <a:t>Systèmes</a:t>
            </a:r>
            <a:r>
              <a:rPr lang="de-CH" sz="2800" b="0" strike="noStrike" spc="-1" dirty="0">
                <a:solidFill>
                  <a:srgbClr val="FF6600"/>
                </a:solidFill>
                <a:latin typeface="Microsoft Sans Serif"/>
              </a:rPr>
              <a:t> de </a:t>
            </a:r>
            <a:r>
              <a:rPr lang="de-CH" sz="2800" b="0" strike="noStrike" spc="-1" dirty="0" err="1">
                <a:solidFill>
                  <a:srgbClr val="FF6600"/>
                </a:solidFill>
                <a:latin typeface="Microsoft Sans Serif"/>
              </a:rPr>
              <a:t>recharge</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strike="noStrike" spc="-1" dirty="0" err="1">
                <a:solidFill>
                  <a:srgbClr val="000000"/>
                </a:solidFill>
                <a:latin typeface="Microsoft Sans Serif"/>
              </a:rPr>
              <a:t>Systèmes</a:t>
            </a:r>
            <a:r>
              <a:rPr lang="de-CH" sz="1800" b="0" strike="noStrike" spc="-1" dirty="0">
                <a:solidFill>
                  <a:srgbClr val="000000"/>
                </a:solidFill>
                <a:latin typeface="Microsoft Sans Serif"/>
              </a:rPr>
              <a:t> de </a:t>
            </a:r>
            <a:r>
              <a:rPr lang="de-CH" sz="1800" b="0" strike="noStrike" spc="-1" dirty="0" err="1">
                <a:solidFill>
                  <a:srgbClr val="000000"/>
                </a:solidFill>
                <a:latin typeface="Microsoft Sans Serif"/>
              </a:rPr>
              <a:t>chargement</a:t>
            </a:r>
            <a:r>
              <a:rPr lang="de-CH" sz="1800" b="0" strike="noStrike" spc="-1" dirty="0">
                <a:solidFill>
                  <a:srgbClr val="000000"/>
                </a:solidFill>
                <a:latin typeface="Microsoft Sans Serif"/>
              </a:rPr>
              <a:t> </a:t>
            </a:r>
          </a:p>
          <a:p>
            <a:pPr marL="360">
              <a:lnSpc>
                <a:spcPct val="100000"/>
              </a:lnSpc>
              <a:spcBef>
                <a:spcPts val="360"/>
              </a:spcBef>
              <a:buClr>
                <a:srgbClr val="000000"/>
              </a:buClr>
            </a:pPr>
            <a:r>
              <a:rPr lang="de-CH" spc="-1" dirty="0">
                <a:solidFill>
                  <a:srgbClr val="000000"/>
                </a:solidFill>
                <a:latin typeface="Microsoft Sans Serif"/>
              </a:rPr>
              <a:t>	</a:t>
            </a:r>
            <a:r>
              <a:rPr lang="fr-FR" b="0" strike="noStrike" spc="-1" dirty="0">
                <a:solidFill>
                  <a:srgbClr val="000000"/>
                </a:solidFill>
                <a:latin typeface="Microsoft Sans Serif"/>
              </a:rPr>
              <a:t>Quelle est la qualité requise ?</a:t>
            </a:r>
          </a:p>
          <a:p>
            <a:pPr marL="360">
              <a:lnSpc>
                <a:spcPct val="100000"/>
              </a:lnSpc>
              <a:spcBef>
                <a:spcPts val="360"/>
              </a:spcBef>
              <a:buClr>
                <a:srgbClr val="000000"/>
              </a:buClr>
            </a:pPr>
            <a:r>
              <a:rPr lang="fr-FR" spc="-1" dirty="0">
                <a:solidFill>
                  <a:srgbClr val="000000"/>
                </a:solidFill>
                <a:latin typeface="Microsoft Sans Serif"/>
              </a:rPr>
              <a:t>	</a:t>
            </a:r>
            <a:r>
              <a:rPr lang="fr-FR" b="0" strike="noStrike" spc="-1" dirty="0">
                <a:solidFill>
                  <a:srgbClr val="000000"/>
                </a:solidFill>
                <a:latin typeface="Microsoft Sans Serif"/>
              </a:rPr>
              <a:t>Faut-il toujours que ce soit la Ferrari ?</a:t>
            </a:r>
          </a:p>
          <a:p>
            <a:pPr marL="360">
              <a:lnSpc>
                <a:spcPct val="100000"/>
              </a:lnSpc>
              <a:spcBef>
                <a:spcPts val="360"/>
              </a:spcBef>
              <a:buClr>
                <a:srgbClr val="000000"/>
              </a:buClr>
            </a:pPr>
            <a:r>
              <a:rPr lang="fr-FR" spc="-1" dirty="0">
                <a:solidFill>
                  <a:srgbClr val="000000"/>
                </a:solidFill>
                <a:latin typeface="Microsoft Sans Serif"/>
              </a:rPr>
              <a:t>	</a:t>
            </a:r>
            <a:r>
              <a:rPr lang="fr-FR" b="0" strike="noStrike" spc="-1" dirty="0">
                <a:solidFill>
                  <a:srgbClr val="000000"/>
                </a:solidFill>
                <a:latin typeface="Microsoft Sans Serif"/>
              </a:rPr>
              <a:t>...le chargeur suivant n'est qu'une variante parmi d'autres...</a:t>
            </a:r>
          </a:p>
          <a:p>
            <a:pPr marL="360">
              <a:lnSpc>
                <a:spcPct val="100000"/>
              </a:lnSpc>
              <a:spcBef>
                <a:spcPts val="360"/>
              </a:spcBef>
              <a:buClr>
                <a:srgbClr val="000000"/>
              </a:buClr>
            </a:pPr>
            <a:endParaRPr lang="de-CH" spc="-1" dirty="0">
              <a:solidFill>
                <a:srgbClr val="000000"/>
              </a:solidFill>
              <a:latin typeface="Microsoft Sans Serif"/>
            </a:endParaRPr>
          </a:p>
          <a:p>
            <a:pPr marL="343080" lvl="1" indent="-342720">
              <a:spcBef>
                <a:spcPts val="360"/>
              </a:spcBef>
              <a:buClr>
                <a:srgbClr val="000000"/>
              </a:buClr>
              <a:buFont typeface="Symbol" charset="2"/>
              <a:buChar char=""/>
            </a:pPr>
            <a:r>
              <a:rPr lang="de-CH" spc="-1" dirty="0">
                <a:solidFill>
                  <a:srgbClr val="000000"/>
                </a:solidFill>
                <a:latin typeface="Microsoft Sans Serif"/>
              </a:rPr>
              <a:t>Pour le </a:t>
            </a:r>
            <a:r>
              <a:rPr lang="de-CH" spc="-1" dirty="0" err="1">
                <a:solidFill>
                  <a:srgbClr val="000000"/>
                </a:solidFill>
                <a:latin typeface="Microsoft Sans Serif"/>
              </a:rPr>
              <a:t>shack</a:t>
            </a:r>
            <a:r>
              <a:rPr lang="de-CH" spc="-1" dirty="0">
                <a:solidFill>
                  <a:srgbClr val="000000"/>
                </a:solidFill>
                <a:latin typeface="Microsoft Sans Serif"/>
              </a:rPr>
              <a:t>......</a:t>
            </a:r>
          </a:p>
          <a:p>
            <a:pPr marL="457560" lvl="1">
              <a:spcBef>
                <a:spcPts val="360"/>
              </a:spcBef>
              <a:buClr>
                <a:srgbClr val="000000"/>
              </a:buClr>
            </a:pPr>
            <a:r>
              <a:rPr lang="fr-FR" spc="-1" dirty="0">
                <a:solidFill>
                  <a:srgbClr val="000000"/>
                </a:solidFill>
                <a:latin typeface="Microsoft Sans Serif"/>
              </a:rPr>
              <a:t>Il offre de nombreux </a:t>
            </a:r>
            <a:r>
              <a:rPr lang="fr-FR" spc="-1" dirty="0" err="1">
                <a:solidFill>
                  <a:srgbClr val="000000"/>
                </a:solidFill>
                <a:latin typeface="Microsoft Sans Serif"/>
              </a:rPr>
              <a:t>setting`s</a:t>
            </a:r>
            <a:r>
              <a:rPr lang="fr-FR" spc="-1" dirty="0">
                <a:solidFill>
                  <a:srgbClr val="000000"/>
                </a:solidFill>
                <a:latin typeface="Microsoft Sans Serif"/>
              </a:rPr>
              <a:t> pour construire de nouveaux systèmes.</a:t>
            </a:r>
          </a:p>
          <a:p>
            <a:pPr marL="457560" lvl="1">
              <a:spcBef>
                <a:spcPts val="360"/>
              </a:spcBef>
              <a:buClr>
                <a:srgbClr val="000000"/>
              </a:buClr>
            </a:pPr>
            <a:r>
              <a:rPr lang="fr-FR" spc="-1" dirty="0">
                <a:solidFill>
                  <a:srgbClr val="000000"/>
                </a:solidFill>
                <a:latin typeface="Microsoft Sans Serif"/>
              </a:rPr>
              <a:t>Il doit absolument avoir la fonction "Balance".</a:t>
            </a:r>
          </a:p>
          <a:p>
            <a:pPr marL="457560" lvl="1">
              <a:spcBef>
                <a:spcPts val="360"/>
              </a:spcBef>
              <a:buClr>
                <a:srgbClr val="000000"/>
              </a:buClr>
            </a:pPr>
            <a:endParaRPr lang="de-CH" spc="-1" dirty="0">
              <a:solidFill>
                <a:srgbClr val="000000"/>
              </a:solidFill>
              <a:latin typeface="Microsoft Sans Serif"/>
            </a:endParaRPr>
          </a:p>
          <a:p>
            <a:pPr marL="343080" lvl="1" indent="-342720">
              <a:spcBef>
                <a:spcPts val="360"/>
              </a:spcBef>
              <a:buClr>
                <a:srgbClr val="000000"/>
              </a:buClr>
              <a:buFont typeface="Symbol" charset="2"/>
              <a:buChar char=""/>
            </a:pPr>
            <a:r>
              <a:rPr lang="de-CH" spc="-1" dirty="0">
                <a:solidFill>
                  <a:srgbClr val="000000"/>
                </a:solidFill>
                <a:latin typeface="Microsoft Sans Serif"/>
              </a:rPr>
              <a:t>Pour </a:t>
            </a:r>
            <a:r>
              <a:rPr lang="de-CH" spc="-1" dirty="0" err="1">
                <a:solidFill>
                  <a:srgbClr val="000000"/>
                </a:solidFill>
                <a:latin typeface="Microsoft Sans Serif"/>
              </a:rPr>
              <a:t>les</a:t>
            </a:r>
            <a:r>
              <a:rPr lang="de-CH" spc="-1" dirty="0">
                <a:solidFill>
                  <a:srgbClr val="000000"/>
                </a:solidFill>
                <a:latin typeface="Microsoft Sans Serif"/>
              </a:rPr>
              <a:t> </a:t>
            </a:r>
            <a:r>
              <a:rPr lang="de-CH" spc="-1" dirty="0" err="1">
                <a:solidFill>
                  <a:srgbClr val="000000"/>
                </a:solidFill>
                <a:latin typeface="Microsoft Sans Serif"/>
              </a:rPr>
              <a:t>déplacements</a:t>
            </a:r>
            <a:r>
              <a:rPr lang="de-CH" spc="-1" dirty="0">
                <a:solidFill>
                  <a:srgbClr val="000000"/>
                </a:solidFill>
                <a:latin typeface="Microsoft Sans Serif"/>
              </a:rPr>
              <a:t>... … </a:t>
            </a:r>
            <a:r>
              <a:rPr lang="de-CH" i="1" spc="-1" dirty="0">
                <a:solidFill>
                  <a:srgbClr val="000000"/>
                </a:solidFill>
                <a:latin typeface="Microsoft Sans Serif"/>
              </a:rPr>
              <a:t>en </a:t>
            </a:r>
            <a:r>
              <a:rPr lang="de-CH" i="1" spc="-1" dirty="0" err="1">
                <a:solidFill>
                  <a:srgbClr val="000000"/>
                </a:solidFill>
                <a:latin typeface="Microsoft Sans Serif"/>
              </a:rPr>
              <a:t>pays</a:t>
            </a:r>
            <a:r>
              <a:rPr lang="de-CH" i="1" spc="-1" dirty="0">
                <a:solidFill>
                  <a:srgbClr val="000000"/>
                </a:solidFill>
                <a:latin typeface="Microsoft Sans Serif"/>
              </a:rPr>
              <a:t> </a:t>
            </a:r>
            <a:r>
              <a:rPr lang="de-CH" i="1" spc="-1" dirty="0" err="1">
                <a:solidFill>
                  <a:srgbClr val="000000"/>
                </a:solidFill>
                <a:latin typeface="Microsoft Sans Serif"/>
              </a:rPr>
              <a:t>étranger</a:t>
            </a:r>
            <a:endParaRPr lang="de-CH" i="1" spc="-1" dirty="0">
              <a:solidFill>
                <a:srgbClr val="000000"/>
              </a:solidFill>
              <a:latin typeface="Microsoft Sans Serif"/>
            </a:endParaRPr>
          </a:p>
          <a:p>
            <a:pPr marL="360" lvl="1">
              <a:spcBef>
                <a:spcPts val="360"/>
              </a:spcBef>
              <a:buClr>
                <a:srgbClr val="000000"/>
              </a:buClr>
            </a:pPr>
            <a:r>
              <a:rPr lang="de-CH" i="1" spc="-1" dirty="0">
                <a:solidFill>
                  <a:srgbClr val="000000"/>
                </a:solidFill>
                <a:latin typeface="Microsoft Sans Serif"/>
              </a:rPr>
              <a:t>	</a:t>
            </a:r>
            <a:r>
              <a:rPr lang="de-DE" spc="-1" dirty="0">
                <a:solidFill>
                  <a:srgbClr val="000000"/>
                </a:solidFill>
                <a:latin typeface="Microsoft Sans Serif"/>
              </a:rPr>
              <a:t>U</a:t>
            </a:r>
            <a:r>
              <a:rPr lang="fr-FR" spc="-1" dirty="0">
                <a:solidFill>
                  <a:srgbClr val="000000"/>
                </a:solidFill>
                <a:latin typeface="Microsoft Sans Serif"/>
              </a:rPr>
              <a:t>n chargeur normal qui est aussi équipé pour LiFePo4</a:t>
            </a:r>
            <a:r>
              <a:rPr lang="fr-FR" sz="1800" b="0" strike="noStrike" spc="-1" dirty="0">
                <a:solidFill>
                  <a:srgbClr val="000000"/>
                </a:solidFill>
                <a:latin typeface="Microsoft Sans Serif" pitchFamily="34" charset="0"/>
                <a:cs typeface="Microsoft Sans Serif" pitchFamily="34" charset="0"/>
              </a:rPr>
              <a:t>	suffit amplement</a:t>
            </a:r>
          </a:p>
          <a:p>
            <a:pPr marL="360" lvl="1">
              <a:spcBef>
                <a:spcPts val="360"/>
              </a:spcBef>
              <a:buClr>
                <a:srgbClr val="000000"/>
              </a:buClr>
            </a:pPr>
            <a:r>
              <a:rPr lang="fr-FR" spc="-1" dirty="0">
                <a:solidFill>
                  <a:srgbClr val="000000"/>
                </a:solidFill>
                <a:latin typeface="Microsoft Sans Serif" pitchFamily="34" charset="0"/>
                <a:cs typeface="Microsoft Sans Serif" pitchFamily="34" charset="0"/>
              </a:rPr>
              <a:t>	</a:t>
            </a:r>
            <a:r>
              <a:rPr lang="fr-FR" sz="1800" b="0" strike="noStrike" spc="-1" dirty="0">
                <a:solidFill>
                  <a:srgbClr val="000000"/>
                </a:solidFill>
                <a:latin typeface="Microsoft Sans Serif" pitchFamily="34" charset="0"/>
                <a:cs typeface="Microsoft Sans Serif" pitchFamily="34" charset="0"/>
              </a:rPr>
              <a:t>Il existe à partir de 12V (voiture) ou de 220V.</a:t>
            </a: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15364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690376"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strike="noStrike" spc="-1" dirty="0">
                <a:solidFill>
                  <a:srgbClr val="000000"/>
                </a:solidFill>
                <a:latin typeface="Microsoft Sans Serif"/>
              </a:rPr>
              <a:t>«</a:t>
            </a:r>
            <a:r>
              <a:rPr lang="de-CH" sz="1800" b="0" strike="noStrike" spc="-1" dirty="0" err="1">
                <a:solidFill>
                  <a:srgbClr val="000000"/>
                </a:solidFill>
                <a:latin typeface="Microsoft Sans Serif"/>
              </a:rPr>
              <a:t>MultiTalent</a:t>
            </a:r>
            <a:r>
              <a:rPr lang="de-CH" sz="1800" b="0" strike="noStrike" spc="-1" dirty="0">
                <a:solidFill>
                  <a:srgbClr val="000000"/>
                </a:solidFill>
                <a:latin typeface="Microsoft Sans Serif"/>
              </a:rPr>
              <a:t>» </a:t>
            </a:r>
            <a:r>
              <a:rPr lang="de-CH" sz="1600" b="0" i="1" strike="noStrike" spc="-1" dirty="0" err="1">
                <a:solidFill>
                  <a:srgbClr val="000000"/>
                </a:solidFill>
                <a:latin typeface="Microsoft Sans Serif"/>
              </a:rPr>
              <a:t>comme</a:t>
            </a:r>
            <a:r>
              <a:rPr lang="de-CH" sz="1600" b="0" i="1" strike="noStrike" spc="-1" dirty="0">
                <a:solidFill>
                  <a:srgbClr val="000000"/>
                </a:solidFill>
                <a:latin typeface="Microsoft Sans Serif"/>
              </a:rPr>
              <a:t> </a:t>
            </a:r>
            <a:r>
              <a:rPr lang="de-CH" sz="1600" b="0" i="1" strike="noStrike" spc="-1" dirty="0" err="1">
                <a:solidFill>
                  <a:srgbClr val="000000"/>
                </a:solidFill>
                <a:latin typeface="Microsoft Sans Serif"/>
              </a:rPr>
              <a:t>modèle</a:t>
            </a:r>
            <a:r>
              <a:rPr lang="de-CH" sz="1600" b="0" i="1" strike="noStrike" spc="-1" dirty="0">
                <a:solidFill>
                  <a:srgbClr val="000000"/>
                </a:solidFill>
                <a:latin typeface="Microsoft Sans Serif"/>
              </a:rPr>
              <a:t> </a:t>
            </a:r>
            <a:r>
              <a:rPr lang="de-CH" sz="1600" b="0" i="1" strike="noStrike" spc="-1" dirty="0" err="1">
                <a:solidFill>
                  <a:srgbClr val="000000"/>
                </a:solidFill>
                <a:latin typeface="Microsoft Sans Serif"/>
              </a:rPr>
              <a:t>ou</a:t>
            </a:r>
            <a:r>
              <a:rPr lang="de-CH" sz="1600" b="0" i="1" strike="noStrike" spc="-1" dirty="0">
                <a:solidFill>
                  <a:srgbClr val="000000"/>
                </a:solidFill>
                <a:latin typeface="Microsoft Sans Serif"/>
              </a:rPr>
              <a:t> exemple </a:t>
            </a: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p:txBody>
      </p:sp>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err="1">
                <a:solidFill>
                  <a:srgbClr val="FF6600"/>
                </a:solidFill>
                <a:latin typeface="Microsoft Sans Serif"/>
              </a:rPr>
              <a:t>Systèmes</a:t>
            </a:r>
            <a:r>
              <a:rPr lang="de-CH" sz="2800" b="0" strike="noStrike" spc="-1" dirty="0">
                <a:solidFill>
                  <a:srgbClr val="FF6600"/>
                </a:solidFill>
                <a:latin typeface="Microsoft Sans Serif"/>
              </a:rPr>
              <a:t> de </a:t>
            </a:r>
            <a:r>
              <a:rPr lang="de-CH" sz="2800" b="0" strike="noStrike" spc="-1" dirty="0" err="1">
                <a:solidFill>
                  <a:srgbClr val="FF6600"/>
                </a:solidFill>
                <a:latin typeface="Microsoft Sans Serif"/>
              </a:rPr>
              <a:t>recharge</a:t>
            </a:r>
            <a:r>
              <a:rPr lang="de-CH" sz="2800" b="0" strike="noStrike" spc="-1" dirty="0">
                <a:solidFill>
                  <a:srgbClr val="FF6600"/>
                </a:solidFill>
                <a:latin typeface="Microsoft Sans Serif"/>
              </a:rPr>
              <a:t> / </a:t>
            </a:r>
            <a:r>
              <a:rPr lang="de-CH" sz="2800" b="0" strike="noStrike" spc="-1" dirty="0" err="1">
                <a:solidFill>
                  <a:srgbClr val="FF6600"/>
                </a:solidFill>
                <a:latin typeface="Microsoft Sans Serif"/>
              </a:rPr>
              <a:t>Chargeur</a:t>
            </a:r>
            <a:r>
              <a:rPr lang="de-CH" sz="2800" b="0" strike="noStrike" spc="-1" dirty="0">
                <a:solidFill>
                  <a:srgbClr val="FF6600"/>
                </a:solidFill>
                <a:latin typeface="Microsoft Sans Serif"/>
              </a:rPr>
              <a:t> </a:t>
            </a:r>
            <a:r>
              <a:rPr lang="de-CH" sz="2800" b="0" strike="noStrike" spc="-1" dirty="0" err="1">
                <a:solidFill>
                  <a:srgbClr val="FF6600"/>
                </a:solidFill>
                <a:latin typeface="Microsoft Sans Serif"/>
              </a:rPr>
              <a:t>universel</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17" name="Grafik 16">
            <a:extLst>
              <a:ext uri="{FF2B5EF4-FFF2-40B4-BE49-F238E27FC236}">
                <a16:creationId xmlns="" xmlns:a16="http://schemas.microsoft.com/office/drawing/2014/main" id="{1C42C7F9-ABE1-83D3-B4DA-B3A91786A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27841" y="4563460"/>
            <a:ext cx="2000900" cy="1500675"/>
          </a:xfrm>
          <a:prstGeom prst="rect">
            <a:avLst/>
          </a:prstGeom>
        </p:spPr>
      </p:pic>
      <p:pic>
        <p:nvPicPr>
          <p:cNvPr id="3" name="Grafik 2">
            <a:extLst>
              <a:ext uri="{FF2B5EF4-FFF2-40B4-BE49-F238E27FC236}">
                <a16:creationId xmlns="" xmlns:a16="http://schemas.microsoft.com/office/drawing/2014/main" id="{D4AFC631-3793-1E5B-3224-8FDFED04A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4910" y="1367044"/>
            <a:ext cx="3665490" cy="2551923"/>
          </a:xfrm>
          <a:prstGeom prst="rect">
            <a:avLst/>
          </a:prstGeom>
        </p:spPr>
      </p:pic>
      <p:sp>
        <p:nvSpPr>
          <p:cNvPr id="13" name="Rechteck 12">
            <a:extLst>
              <a:ext uri="{FF2B5EF4-FFF2-40B4-BE49-F238E27FC236}">
                <a16:creationId xmlns="" xmlns:a16="http://schemas.microsoft.com/office/drawing/2014/main" id="{3C693A26-B655-9FE5-72ED-80CF68357B37}"/>
              </a:ext>
            </a:extLst>
          </p:cNvPr>
          <p:cNvSpPr/>
          <p:nvPr/>
        </p:nvSpPr>
        <p:spPr>
          <a:xfrm rot="20254122">
            <a:off x="6682912" y="1526869"/>
            <a:ext cx="450039" cy="1922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13">
            <a:extLst>
              <a:ext uri="{FF2B5EF4-FFF2-40B4-BE49-F238E27FC236}">
                <a16:creationId xmlns="" xmlns:a16="http://schemas.microsoft.com/office/drawing/2014/main" id="{0EBA438A-C141-D416-992E-D08118982A67}"/>
              </a:ext>
            </a:extLst>
          </p:cNvPr>
          <p:cNvSpPr/>
          <p:nvPr/>
        </p:nvSpPr>
        <p:spPr>
          <a:xfrm rot="20254122">
            <a:off x="5604025" y="1965242"/>
            <a:ext cx="1064528" cy="2670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5" name="Grafik 4">
            <a:extLst>
              <a:ext uri="{FF2B5EF4-FFF2-40B4-BE49-F238E27FC236}">
                <a16:creationId xmlns="" xmlns:a16="http://schemas.microsoft.com/office/drawing/2014/main" id="{83217D00-D3C3-8280-F4C5-D8C3461F0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88" y="1865798"/>
            <a:ext cx="3511812" cy="2366311"/>
          </a:xfrm>
          <a:prstGeom prst="rect">
            <a:avLst/>
          </a:prstGeom>
        </p:spPr>
      </p:pic>
      <p:pic>
        <p:nvPicPr>
          <p:cNvPr id="7" name="Grafik 6">
            <a:extLst>
              <a:ext uri="{FF2B5EF4-FFF2-40B4-BE49-F238E27FC236}">
                <a16:creationId xmlns="" xmlns:a16="http://schemas.microsoft.com/office/drawing/2014/main" id="{A337C0A2-CD93-32A6-CF11-828563BA41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2995" y="3546214"/>
            <a:ext cx="3115005" cy="3040749"/>
          </a:xfrm>
          <a:prstGeom prst="rect">
            <a:avLst/>
          </a:prstGeom>
        </p:spPr>
      </p:pic>
      <p:pic>
        <p:nvPicPr>
          <p:cNvPr id="9" name="Grafik 8">
            <a:extLst>
              <a:ext uri="{FF2B5EF4-FFF2-40B4-BE49-F238E27FC236}">
                <a16:creationId xmlns="" xmlns:a16="http://schemas.microsoft.com/office/drawing/2014/main" id="{446668DE-E290-8C89-1054-2B79B9E5B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984" y="4188021"/>
            <a:ext cx="2215644" cy="2096238"/>
          </a:xfrm>
          <a:prstGeom prst="rect">
            <a:avLst/>
          </a:prstGeom>
        </p:spPr>
      </p:pic>
      <p:sp>
        <p:nvSpPr>
          <p:cNvPr id="16" name="Rechteck 15">
            <a:extLst>
              <a:ext uri="{FF2B5EF4-FFF2-40B4-BE49-F238E27FC236}">
                <a16:creationId xmlns="" xmlns:a16="http://schemas.microsoft.com/office/drawing/2014/main" id="{03DBA6EE-8539-5B59-3E51-3C4E7933F193}"/>
              </a:ext>
            </a:extLst>
          </p:cNvPr>
          <p:cNvSpPr/>
          <p:nvPr/>
        </p:nvSpPr>
        <p:spPr>
          <a:xfrm rot="2166733">
            <a:off x="604977" y="2665438"/>
            <a:ext cx="450039" cy="1922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Rechteck 14">
            <a:extLst>
              <a:ext uri="{FF2B5EF4-FFF2-40B4-BE49-F238E27FC236}">
                <a16:creationId xmlns="" xmlns:a16="http://schemas.microsoft.com/office/drawing/2014/main" id="{05FFEB16-1EE4-741A-4541-7A5DEE72A4C9}"/>
              </a:ext>
            </a:extLst>
          </p:cNvPr>
          <p:cNvSpPr/>
          <p:nvPr/>
        </p:nvSpPr>
        <p:spPr>
          <a:xfrm rot="1855317">
            <a:off x="1492793" y="2997394"/>
            <a:ext cx="978416" cy="2189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8" name="Group 3"/>
          <p:cNvGrpSpPr/>
          <p:nvPr/>
        </p:nvGrpSpPr>
        <p:grpSpPr>
          <a:xfrm>
            <a:off x="-1440" y="6597360"/>
            <a:ext cx="9145441" cy="264600"/>
            <a:chOff x="-1440" y="6597360"/>
            <a:chExt cx="9089209" cy="264600"/>
          </a:xfrm>
        </p:grpSpPr>
        <p:sp>
          <p:nvSpPr>
            <p:cNvPr id="1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2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43033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err="1">
                <a:solidFill>
                  <a:srgbClr val="FF6600"/>
                </a:solidFill>
                <a:latin typeface="Microsoft Sans Serif"/>
              </a:rPr>
              <a:t>Systèmes</a:t>
            </a:r>
            <a:r>
              <a:rPr lang="de-CH" sz="2800" b="0" strike="noStrike" spc="-1" dirty="0">
                <a:solidFill>
                  <a:srgbClr val="FF6600"/>
                </a:solidFill>
                <a:latin typeface="Microsoft Sans Serif"/>
              </a:rPr>
              <a:t> de </a:t>
            </a:r>
            <a:r>
              <a:rPr lang="de-CH" sz="2800" b="0" strike="noStrike" spc="-1" dirty="0" err="1">
                <a:solidFill>
                  <a:srgbClr val="FF6600"/>
                </a:solidFill>
                <a:latin typeface="Microsoft Sans Serif"/>
              </a:rPr>
              <a:t>recharge</a:t>
            </a:r>
            <a:r>
              <a:rPr lang="de-CH" sz="2800" b="0" strike="noStrike" spc="-1" dirty="0">
                <a:solidFill>
                  <a:srgbClr val="FF6600"/>
                </a:solidFill>
                <a:latin typeface="Microsoft Sans Serif"/>
              </a:rPr>
              <a:t> / </a:t>
            </a:r>
            <a:r>
              <a:rPr lang="de-CH" sz="2800" b="0" strike="noStrike" spc="-1" dirty="0" err="1">
                <a:solidFill>
                  <a:srgbClr val="FF6600"/>
                </a:solidFill>
                <a:latin typeface="Microsoft Sans Serif"/>
              </a:rPr>
              <a:t>Chargeur</a:t>
            </a:r>
            <a:r>
              <a:rPr lang="de-CH" sz="2800" b="0" strike="noStrike" spc="-1" dirty="0">
                <a:solidFill>
                  <a:srgbClr val="FF6600"/>
                </a:solidFill>
                <a:latin typeface="Microsoft Sans Serif"/>
              </a:rPr>
              <a:t> </a:t>
            </a:r>
            <a:r>
              <a:rPr lang="de-CH" sz="2800" b="0" strike="noStrike" spc="-1" dirty="0" err="1">
                <a:solidFill>
                  <a:srgbClr val="FF6600"/>
                </a:solidFill>
                <a:latin typeface="Microsoft Sans Serif"/>
              </a:rPr>
              <a:t>universel</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60">
              <a:lnSpc>
                <a:spcPct val="100000"/>
              </a:lnSpc>
              <a:spcBef>
                <a:spcPts val="360"/>
              </a:spcBef>
              <a:buClr>
                <a:srgbClr val="000000"/>
              </a:buClr>
            </a:pPr>
            <a:r>
              <a:rPr lang="de-CH" spc="-1" dirty="0">
                <a:solidFill>
                  <a:srgbClr val="000000"/>
                </a:solidFill>
                <a:latin typeface="Microsoft Sans Serif"/>
              </a:rPr>
              <a:t>Input_AC-100-240V / DC-11-18V		Output_</a:t>
            </a:r>
            <a:r>
              <a:rPr lang="de-CH" sz="1600" i="1" spc="-1" dirty="0">
                <a:solidFill>
                  <a:srgbClr val="000000"/>
                </a:solidFill>
                <a:latin typeface="Microsoft Sans Serif"/>
              </a:rPr>
              <a:t>(«</a:t>
            </a:r>
            <a:r>
              <a:rPr lang="de-CH" sz="1600" i="1" spc="-1" dirty="0" err="1">
                <a:solidFill>
                  <a:srgbClr val="000000"/>
                </a:solidFill>
                <a:latin typeface="Microsoft Sans Serif"/>
              </a:rPr>
              <a:t>Banannen</a:t>
            </a:r>
            <a:r>
              <a:rPr lang="de-CH" sz="1600" i="1" spc="-1" dirty="0">
                <a:solidFill>
                  <a:srgbClr val="000000"/>
                </a:solidFill>
                <a:latin typeface="Microsoft Sans Serif"/>
              </a:rPr>
              <a:t>-Stecker»)</a:t>
            </a:r>
          </a:p>
          <a:p>
            <a:pPr marL="360">
              <a:lnSpc>
                <a:spcPct val="100000"/>
              </a:lnSpc>
              <a:spcBef>
                <a:spcPts val="360"/>
              </a:spcBef>
              <a:buClr>
                <a:srgbClr val="000000"/>
              </a:buClr>
            </a:pPr>
            <a:endParaRPr lang="de-CH" sz="1600" i="1" spc="-1" dirty="0">
              <a:solidFill>
                <a:srgbClr val="000000"/>
              </a:solidFill>
              <a:latin typeface="Microsoft Sans Serif"/>
            </a:endParaRPr>
          </a:p>
          <a:p>
            <a:pPr marL="360">
              <a:lnSpc>
                <a:spcPct val="100000"/>
              </a:lnSpc>
              <a:spcBef>
                <a:spcPts val="360"/>
              </a:spcBef>
              <a:buClr>
                <a:srgbClr val="000000"/>
              </a:buClr>
            </a:pPr>
            <a:endParaRPr lang="de-CH" sz="1600" i="1" spc="-1" dirty="0">
              <a:solidFill>
                <a:srgbClr val="000000"/>
              </a:solidFill>
              <a:latin typeface="Microsoft Sans Serif"/>
            </a:endParaRPr>
          </a:p>
          <a:p>
            <a:pPr marL="360">
              <a:lnSpc>
                <a:spcPct val="100000"/>
              </a:lnSpc>
              <a:spcBef>
                <a:spcPts val="360"/>
              </a:spcBef>
              <a:buClr>
                <a:srgbClr val="000000"/>
              </a:buClr>
            </a:pPr>
            <a:endParaRPr lang="de-CH" sz="1600" i="1"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Balance-Socket_2-6Zellen</a:t>
            </a: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	Other </a:t>
            </a:r>
            <a:r>
              <a:rPr lang="de-CH" spc="-1" dirty="0" err="1">
                <a:solidFill>
                  <a:srgbClr val="000000"/>
                </a:solidFill>
                <a:latin typeface="Microsoft Sans Serif"/>
              </a:rPr>
              <a:t>Conect_PC</a:t>
            </a:r>
            <a:r>
              <a:rPr lang="de-CH" spc="-1" dirty="0">
                <a:solidFill>
                  <a:srgbClr val="000000"/>
                </a:solidFill>
                <a:latin typeface="Microsoft Sans Serif"/>
              </a:rPr>
              <a:t>-Link / </a:t>
            </a:r>
            <a:r>
              <a:rPr lang="de-CH" spc="-1" dirty="0" err="1">
                <a:solidFill>
                  <a:srgbClr val="000000"/>
                </a:solidFill>
                <a:latin typeface="Microsoft Sans Serif"/>
              </a:rPr>
              <a:t>Temp.Sonde</a:t>
            </a:r>
            <a:endParaRPr lang="de-CH"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B0D4E277-5917-423E-44B2-A7BF4EB62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100" y="4774430"/>
            <a:ext cx="1266169" cy="1688225"/>
          </a:xfrm>
          <a:prstGeom prst="rect">
            <a:avLst/>
          </a:prstGeom>
        </p:spPr>
      </p:pic>
      <p:pic>
        <p:nvPicPr>
          <p:cNvPr id="7" name="Grafik 6">
            <a:extLst>
              <a:ext uri="{FF2B5EF4-FFF2-40B4-BE49-F238E27FC236}">
                <a16:creationId xmlns="" xmlns:a16="http://schemas.microsoft.com/office/drawing/2014/main" id="{D3A12987-520E-E58E-2F50-12E0129AE4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9768" y="1722965"/>
            <a:ext cx="1795808" cy="2394411"/>
          </a:xfrm>
          <a:prstGeom prst="rect">
            <a:avLst/>
          </a:prstGeom>
        </p:spPr>
      </p:pic>
      <p:pic>
        <p:nvPicPr>
          <p:cNvPr id="9" name="Grafik 8">
            <a:extLst>
              <a:ext uri="{FF2B5EF4-FFF2-40B4-BE49-F238E27FC236}">
                <a16:creationId xmlns="" xmlns:a16="http://schemas.microsoft.com/office/drawing/2014/main" id="{1D14BF5A-9104-3EB2-6E0F-D4086C708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5486" y="3964306"/>
            <a:ext cx="1215186" cy="1620248"/>
          </a:xfrm>
          <a:prstGeom prst="rect">
            <a:avLst/>
          </a:prstGeom>
        </p:spPr>
      </p:pic>
      <p:pic>
        <p:nvPicPr>
          <p:cNvPr id="11" name="Grafik 10">
            <a:extLst>
              <a:ext uri="{FF2B5EF4-FFF2-40B4-BE49-F238E27FC236}">
                <a16:creationId xmlns="" xmlns:a16="http://schemas.microsoft.com/office/drawing/2014/main" id="{EBE950B9-9AFD-2A82-A811-F3851A834F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251" y="1722967"/>
            <a:ext cx="1795807" cy="2394409"/>
          </a:xfrm>
          <a:prstGeom prst="rect">
            <a:avLst/>
          </a:prstGeom>
        </p:spPr>
      </p:pic>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85897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328524" y="692280"/>
            <a:ext cx="8617356" cy="568080"/>
          </a:xfrm>
          <a:prstGeom prst="rect">
            <a:avLst/>
          </a:prstGeom>
          <a:noFill/>
          <a:ln>
            <a:noFill/>
          </a:ln>
        </p:spPr>
        <p:txBody>
          <a:bodyPr anchor="ctr">
            <a:noAutofit/>
          </a:bodyPr>
          <a:lstStyle/>
          <a:p>
            <a:pPr>
              <a:tabLst>
                <a:tab pos="0" algn="l"/>
              </a:tabLst>
            </a:pPr>
            <a:r>
              <a:rPr lang="de-CH" sz="2700" b="0" strike="noStrike" spc="-1" dirty="0" err="1">
                <a:solidFill>
                  <a:srgbClr val="FF6600"/>
                </a:solidFill>
                <a:latin typeface="Microsoft Sans Serif"/>
              </a:rPr>
              <a:t>Systèmes</a:t>
            </a:r>
            <a:r>
              <a:rPr lang="de-CH" sz="2700" b="0" strike="noStrike" spc="-1" dirty="0">
                <a:solidFill>
                  <a:srgbClr val="FF6600"/>
                </a:solidFill>
                <a:latin typeface="Microsoft Sans Serif"/>
              </a:rPr>
              <a:t> de </a:t>
            </a:r>
            <a:r>
              <a:rPr lang="de-CH" sz="2700" b="0" strike="noStrike" spc="-1" dirty="0" err="1">
                <a:solidFill>
                  <a:srgbClr val="FF6600"/>
                </a:solidFill>
                <a:latin typeface="Microsoft Sans Serif"/>
              </a:rPr>
              <a:t>recharge</a:t>
            </a:r>
            <a:r>
              <a:rPr lang="de-CH" sz="2700" b="0" strike="noStrike" spc="-1" dirty="0">
                <a:solidFill>
                  <a:srgbClr val="FF6600"/>
                </a:solidFill>
                <a:latin typeface="Microsoft Sans Serif"/>
              </a:rPr>
              <a:t> / </a:t>
            </a:r>
            <a:r>
              <a:rPr lang="de-CH" sz="2700" b="0" strike="noStrike" spc="-1" dirty="0" err="1">
                <a:solidFill>
                  <a:srgbClr val="FF6600"/>
                </a:solidFill>
                <a:latin typeface="Microsoft Sans Serif"/>
              </a:rPr>
              <a:t>Chargeur</a:t>
            </a:r>
            <a:r>
              <a:rPr lang="de-CH" sz="2700" b="0" strike="noStrike" spc="-1" dirty="0">
                <a:solidFill>
                  <a:srgbClr val="FF6600"/>
                </a:solidFill>
                <a:latin typeface="Microsoft Sans Serif"/>
              </a:rPr>
              <a:t> </a:t>
            </a:r>
            <a:r>
              <a:rPr lang="de-CH" sz="2700" b="0" strike="noStrike" spc="-1" dirty="0" err="1">
                <a:solidFill>
                  <a:srgbClr val="FF6600"/>
                </a:solidFill>
                <a:latin typeface="Microsoft Sans Serif"/>
              </a:rPr>
              <a:t>universel</a:t>
            </a:r>
            <a:r>
              <a:rPr lang="de-CH" sz="2700" b="0" strike="noStrike" spc="-1" dirty="0">
                <a:solidFill>
                  <a:srgbClr val="FF6600"/>
                </a:solidFill>
                <a:latin typeface="Microsoft Sans Serif"/>
              </a:rPr>
              <a:t> - Software</a:t>
            </a:r>
            <a:endParaRPr lang="de-DE" sz="27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26B1F394-69DC-82C5-D678-9F2140F1C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715" y="3771054"/>
            <a:ext cx="3741559" cy="2806170"/>
          </a:xfrm>
          <a:prstGeom prst="rect">
            <a:avLst/>
          </a:prstGeom>
        </p:spPr>
      </p:pic>
      <p:pic>
        <p:nvPicPr>
          <p:cNvPr id="7" name="Grafik 6">
            <a:extLst>
              <a:ext uri="{FF2B5EF4-FFF2-40B4-BE49-F238E27FC236}">
                <a16:creationId xmlns="" xmlns:a16="http://schemas.microsoft.com/office/drawing/2014/main" id="{C54F83F0-E3ED-B52E-4B3B-2E274B956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690" y="1276633"/>
            <a:ext cx="4040224" cy="3030168"/>
          </a:xfrm>
          <a:prstGeom prst="rect">
            <a:avLst/>
          </a:prstGeom>
        </p:spPr>
      </p:pic>
      <p:pic>
        <p:nvPicPr>
          <p:cNvPr id="9" name="Grafik 8">
            <a:extLst>
              <a:ext uri="{FF2B5EF4-FFF2-40B4-BE49-F238E27FC236}">
                <a16:creationId xmlns="" xmlns:a16="http://schemas.microsoft.com/office/drawing/2014/main" id="{82B2702F-D036-CD27-DD41-8870BEDBD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24" y="1276633"/>
            <a:ext cx="4040224" cy="3030168"/>
          </a:xfrm>
          <a:prstGeom prst="rect">
            <a:avLst/>
          </a:prstGeom>
        </p:spPr>
      </p:pic>
      <p:sp>
        <p:nvSpPr>
          <p:cNvPr id="17" name="Rechteck 16">
            <a:extLst>
              <a:ext uri="{FF2B5EF4-FFF2-40B4-BE49-F238E27FC236}">
                <a16:creationId xmlns="" xmlns:a16="http://schemas.microsoft.com/office/drawing/2014/main" id="{5CCB8EE6-AB87-E1D6-3325-133BD70C7C0F}"/>
              </a:ext>
            </a:extLst>
          </p:cNvPr>
          <p:cNvSpPr/>
          <p:nvPr/>
        </p:nvSpPr>
        <p:spPr>
          <a:xfrm>
            <a:off x="2728573" y="1385527"/>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Rechteck 17">
            <a:extLst>
              <a:ext uri="{FF2B5EF4-FFF2-40B4-BE49-F238E27FC236}">
                <a16:creationId xmlns="" xmlns:a16="http://schemas.microsoft.com/office/drawing/2014/main" id="{16F39BA8-6E12-8FA6-20D5-4DE07569E2B0}"/>
              </a:ext>
            </a:extLst>
          </p:cNvPr>
          <p:cNvSpPr/>
          <p:nvPr/>
        </p:nvSpPr>
        <p:spPr>
          <a:xfrm>
            <a:off x="6834408" y="1385527"/>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20198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297180" y="692280"/>
            <a:ext cx="8570776" cy="568080"/>
          </a:xfrm>
          <a:prstGeom prst="rect">
            <a:avLst/>
          </a:prstGeom>
          <a:noFill/>
          <a:ln>
            <a:noFill/>
          </a:ln>
        </p:spPr>
        <p:txBody>
          <a:bodyPr anchor="ctr">
            <a:noAutofit/>
          </a:bodyPr>
          <a:lstStyle/>
          <a:p>
            <a:pPr>
              <a:tabLst>
                <a:tab pos="0" algn="l"/>
              </a:tabLst>
            </a:pPr>
            <a:r>
              <a:rPr lang="de-CH" sz="2700" b="0" strike="noStrike" spc="-1" dirty="0" err="1">
                <a:solidFill>
                  <a:srgbClr val="FF6600"/>
                </a:solidFill>
                <a:latin typeface="Microsoft Sans Serif"/>
              </a:rPr>
              <a:t>Systèmes</a:t>
            </a:r>
            <a:r>
              <a:rPr lang="de-CH" sz="2700" b="0" strike="noStrike" spc="-1" dirty="0">
                <a:solidFill>
                  <a:srgbClr val="FF6600"/>
                </a:solidFill>
                <a:latin typeface="Microsoft Sans Serif"/>
              </a:rPr>
              <a:t> de </a:t>
            </a:r>
            <a:r>
              <a:rPr lang="de-CH" sz="2700" b="0" strike="noStrike" spc="-1" dirty="0" err="1">
                <a:solidFill>
                  <a:srgbClr val="FF6600"/>
                </a:solidFill>
                <a:latin typeface="Microsoft Sans Serif"/>
              </a:rPr>
              <a:t>recharge</a:t>
            </a:r>
            <a:r>
              <a:rPr lang="de-CH" sz="2700" b="0" strike="noStrike" spc="-1" dirty="0">
                <a:solidFill>
                  <a:srgbClr val="FF6600"/>
                </a:solidFill>
                <a:latin typeface="Microsoft Sans Serif"/>
              </a:rPr>
              <a:t> / </a:t>
            </a:r>
            <a:r>
              <a:rPr lang="de-CH" sz="2700" b="0" strike="noStrike" spc="-1" dirty="0" err="1">
                <a:solidFill>
                  <a:srgbClr val="FF6600"/>
                </a:solidFill>
                <a:latin typeface="Microsoft Sans Serif"/>
              </a:rPr>
              <a:t>Chargeur</a:t>
            </a:r>
            <a:r>
              <a:rPr lang="de-CH" sz="2700" b="0" strike="noStrike" spc="-1" dirty="0">
                <a:solidFill>
                  <a:srgbClr val="FF6600"/>
                </a:solidFill>
                <a:latin typeface="Microsoft Sans Serif"/>
              </a:rPr>
              <a:t> </a:t>
            </a:r>
            <a:r>
              <a:rPr lang="de-CH" sz="2700" b="0" strike="noStrike" spc="-1" dirty="0" err="1">
                <a:solidFill>
                  <a:srgbClr val="FF6600"/>
                </a:solidFill>
                <a:latin typeface="Microsoft Sans Serif"/>
              </a:rPr>
              <a:t>universel</a:t>
            </a:r>
            <a:r>
              <a:rPr lang="de-CH" sz="2700" b="0" strike="noStrike" spc="-1" dirty="0">
                <a:solidFill>
                  <a:srgbClr val="FF6600"/>
                </a:solidFill>
                <a:latin typeface="Microsoft Sans Serif"/>
              </a:rPr>
              <a:t> - Software</a:t>
            </a:r>
            <a:endParaRPr lang="de-DE" sz="27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5A544517-843D-F906-F96C-C7443C5B5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00" y="3827929"/>
            <a:ext cx="4271679" cy="2746456"/>
          </a:xfrm>
          <a:prstGeom prst="rect">
            <a:avLst/>
          </a:prstGeom>
        </p:spPr>
      </p:pic>
      <p:pic>
        <p:nvPicPr>
          <p:cNvPr id="5" name="Grafik 4">
            <a:extLst>
              <a:ext uri="{FF2B5EF4-FFF2-40B4-BE49-F238E27FC236}">
                <a16:creationId xmlns="" xmlns:a16="http://schemas.microsoft.com/office/drawing/2014/main" id="{5DDC0261-A66C-1AEC-089D-994DF0AE8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759" y="1279015"/>
            <a:ext cx="4282561" cy="2988496"/>
          </a:xfrm>
          <a:prstGeom prst="rect">
            <a:avLst/>
          </a:prstGeom>
        </p:spPr>
      </p:pic>
      <p:pic>
        <p:nvPicPr>
          <p:cNvPr id="7" name="Grafik 6">
            <a:extLst>
              <a:ext uri="{FF2B5EF4-FFF2-40B4-BE49-F238E27FC236}">
                <a16:creationId xmlns="" xmlns:a16="http://schemas.microsoft.com/office/drawing/2014/main" id="{B47CD375-3C19-BAB4-3F12-C3D5B4EE2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80" y="1256040"/>
            <a:ext cx="4282561" cy="2988496"/>
          </a:xfrm>
          <a:prstGeom prst="rect">
            <a:avLst/>
          </a:prstGeom>
        </p:spPr>
      </p:pic>
      <p:pic>
        <p:nvPicPr>
          <p:cNvPr id="9" name="Grafik 8">
            <a:extLst>
              <a:ext uri="{FF2B5EF4-FFF2-40B4-BE49-F238E27FC236}">
                <a16:creationId xmlns="" xmlns:a16="http://schemas.microsoft.com/office/drawing/2014/main" id="{4353E480-49E7-C887-EC2B-5284AC4F62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0221" y="3827929"/>
            <a:ext cx="4237735" cy="2737491"/>
          </a:xfrm>
          <a:prstGeom prst="rect">
            <a:avLst/>
          </a:prstGeom>
        </p:spPr>
      </p:pic>
      <p:sp>
        <p:nvSpPr>
          <p:cNvPr id="16" name="Rechteck 15">
            <a:extLst>
              <a:ext uri="{FF2B5EF4-FFF2-40B4-BE49-F238E27FC236}">
                <a16:creationId xmlns="" xmlns:a16="http://schemas.microsoft.com/office/drawing/2014/main" id="{22815397-2445-7EEF-AAB1-ED38644AF7FC}"/>
              </a:ext>
            </a:extLst>
          </p:cNvPr>
          <p:cNvSpPr/>
          <p:nvPr/>
        </p:nvSpPr>
        <p:spPr>
          <a:xfrm>
            <a:off x="2807658" y="1395134"/>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echteck 16">
            <a:extLst>
              <a:ext uri="{FF2B5EF4-FFF2-40B4-BE49-F238E27FC236}">
                <a16:creationId xmlns="" xmlns:a16="http://schemas.microsoft.com/office/drawing/2014/main" id="{3907EA4B-59F9-20CC-AF29-CFF6D3F2D523}"/>
              </a:ext>
            </a:extLst>
          </p:cNvPr>
          <p:cNvSpPr/>
          <p:nvPr/>
        </p:nvSpPr>
        <p:spPr>
          <a:xfrm>
            <a:off x="7273679" y="1333515"/>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Rechteck 17">
            <a:extLst>
              <a:ext uri="{FF2B5EF4-FFF2-40B4-BE49-F238E27FC236}">
                <a16:creationId xmlns="" xmlns:a16="http://schemas.microsoft.com/office/drawing/2014/main" id="{52148CB8-B7FE-514C-BA93-181F63BC9592}"/>
              </a:ext>
            </a:extLst>
          </p:cNvPr>
          <p:cNvSpPr/>
          <p:nvPr/>
        </p:nvSpPr>
        <p:spPr>
          <a:xfrm>
            <a:off x="7273679" y="3906441"/>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4" name="Group 3"/>
          <p:cNvGrpSpPr/>
          <p:nvPr/>
        </p:nvGrpSpPr>
        <p:grpSpPr>
          <a:xfrm>
            <a:off x="-1440" y="6597360"/>
            <a:ext cx="9145441" cy="264600"/>
            <a:chOff x="-1440" y="6597360"/>
            <a:chExt cx="9089209" cy="264600"/>
          </a:xfrm>
        </p:grpSpPr>
        <p:sp>
          <p:nvSpPr>
            <p:cNvPr id="15"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9"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16498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AF143217-0039-0CBA-E954-61D777BBF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294" y="2193153"/>
            <a:ext cx="5782235" cy="4336677"/>
          </a:xfrm>
          <a:prstGeom prst="rect">
            <a:avLst/>
          </a:prstGeom>
        </p:spPr>
      </p:pic>
      <p:pic>
        <p:nvPicPr>
          <p:cNvPr id="5" name="Grafik 4">
            <a:extLst>
              <a:ext uri="{FF2B5EF4-FFF2-40B4-BE49-F238E27FC236}">
                <a16:creationId xmlns="" xmlns:a16="http://schemas.microsoft.com/office/drawing/2014/main" id="{674AC08A-93DD-7416-C3B6-097F9F5B0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53" y="1275391"/>
            <a:ext cx="5632824" cy="4224618"/>
          </a:xfrm>
          <a:prstGeom prst="rect">
            <a:avLst/>
          </a:prstGeom>
        </p:spPr>
      </p:pic>
      <p:sp>
        <p:nvSpPr>
          <p:cNvPr id="12" name="Rechteck 11">
            <a:extLst>
              <a:ext uri="{FF2B5EF4-FFF2-40B4-BE49-F238E27FC236}">
                <a16:creationId xmlns="" xmlns:a16="http://schemas.microsoft.com/office/drawing/2014/main" id="{AD7FE705-EAD6-EEBA-F04C-21F549053E04}"/>
              </a:ext>
            </a:extLst>
          </p:cNvPr>
          <p:cNvSpPr/>
          <p:nvPr/>
        </p:nvSpPr>
        <p:spPr>
          <a:xfrm>
            <a:off x="3867090" y="1448280"/>
            <a:ext cx="1287615" cy="47498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Rechteck 12">
            <a:extLst>
              <a:ext uri="{FF2B5EF4-FFF2-40B4-BE49-F238E27FC236}">
                <a16:creationId xmlns="" xmlns:a16="http://schemas.microsoft.com/office/drawing/2014/main" id="{3358C983-6171-DCC8-6E97-1034B1EFAB46}"/>
              </a:ext>
            </a:extLst>
          </p:cNvPr>
          <p:cNvSpPr/>
          <p:nvPr/>
        </p:nvSpPr>
        <p:spPr>
          <a:xfrm>
            <a:off x="6968878" y="2398539"/>
            <a:ext cx="1287615" cy="47498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1" name="Group 3"/>
          <p:cNvGrpSpPr/>
          <p:nvPr/>
        </p:nvGrpSpPr>
        <p:grpSpPr>
          <a:xfrm>
            <a:off x="-1440" y="6597360"/>
            <a:ext cx="9145441" cy="264600"/>
            <a:chOff x="-1440" y="6597360"/>
            <a:chExt cx="9089209" cy="264600"/>
          </a:xfrm>
        </p:grpSpPr>
        <p:sp>
          <p:nvSpPr>
            <p:cNvPr id="14"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5"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2" name="TextShape 1">
            <a:extLst>
              <a:ext uri="{FF2B5EF4-FFF2-40B4-BE49-F238E27FC236}">
                <a16:creationId xmlns="" xmlns:a16="http://schemas.microsoft.com/office/drawing/2014/main" id="{2E3594F0-DBEF-9A3D-B6BB-62F45475B42D}"/>
              </a:ext>
            </a:extLst>
          </p:cNvPr>
          <p:cNvSpPr txBox="1"/>
          <p:nvPr/>
        </p:nvSpPr>
        <p:spPr>
          <a:xfrm>
            <a:off x="297180" y="692280"/>
            <a:ext cx="8570776" cy="568080"/>
          </a:xfrm>
          <a:prstGeom prst="rect">
            <a:avLst/>
          </a:prstGeom>
          <a:noFill/>
          <a:ln>
            <a:noFill/>
          </a:ln>
        </p:spPr>
        <p:txBody>
          <a:bodyPr anchor="ctr">
            <a:noAutofit/>
          </a:bodyPr>
          <a:lstStyle/>
          <a:p>
            <a:pPr>
              <a:tabLst>
                <a:tab pos="0" algn="l"/>
              </a:tabLst>
            </a:pPr>
            <a:r>
              <a:rPr lang="de-CH" sz="2700" b="0" strike="noStrike" spc="-1" dirty="0" err="1">
                <a:solidFill>
                  <a:srgbClr val="FF6600"/>
                </a:solidFill>
                <a:latin typeface="Microsoft Sans Serif"/>
              </a:rPr>
              <a:t>Systèmes</a:t>
            </a:r>
            <a:r>
              <a:rPr lang="de-CH" sz="2700" b="0" strike="noStrike" spc="-1" dirty="0">
                <a:solidFill>
                  <a:srgbClr val="FF6600"/>
                </a:solidFill>
                <a:latin typeface="Microsoft Sans Serif"/>
              </a:rPr>
              <a:t> de </a:t>
            </a:r>
            <a:r>
              <a:rPr lang="de-CH" sz="2700" b="0" strike="noStrike" spc="-1" dirty="0" err="1">
                <a:solidFill>
                  <a:srgbClr val="FF6600"/>
                </a:solidFill>
                <a:latin typeface="Microsoft Sans Serif"/>
              </a:rPr>
              <a:t>recharge</a:t>
            </a:r>
            <a:r>
              <a:rPr lang="de-CH" sz="2700" b="0" strike="noStrike" spc="-1" dirty="0">
                <a:solidFill>
                  <a:srgbClr val="FF6600"/>
                </a:solidFill>
                <a:latin typeface="Microsoft Sans Serif"/>
              </a:rPr>
              <a:t> / </a:t>
            </a:r>
            <a:r>
              <a:rPr lang="de-CH" sz="2700" b="0" strike="noStrike" spc="-1" dirty="0" err="1">
                <a:solidFill>
                  <a:srgbClr val="FF6600"/>
                </a:solidFill>
                <a:latin typeface="Microsoft Sans Serif"/>
              </a:rPr>
              <a:t>Chargeur</a:t>
            </a:r>
            <a:r>
              <a:rPr lang="de-CH" sz="2700" b="0" strike="noStrike" spc="-1" dirty="0">
                <a:solidFill>
                  <a:srgbClr val="FF6600"/>
                </a:solidFill>
                <a:latin typeface="Microsoft Sans Serif"/>
              </a:rPr>
              <a:t> </a:t>
            </a:r>
            <a:r>
              <a:rPr lang="de-CH" sz="2700" b="0" strike="noStrike" spc="-1" dirty="0" err="1">
                <a:solidFill>
                  <a:srgbClr val="FF6600"/>
                </a:solidFill>
                <a:latin typeface="Microsoft Sans Serif"/>
              </a:rPr>
              <a:t>universel</a:t>
            </a:r>
            <a:r>
              <a:rPr lang="de-CH" sz="2700" b="0" strike="noStrike" spc="-1" dirty="0">
                <a:solidFill>
                  <a:srgbClr val="FF6600"/>
                </a:solidFill>
                <a:latin typeface="Microsoft Sans Serif"/>
              </a:rPr>
              <a:t> - Software</a:t>
            </a:r>
            <a:endParaRPr lang="de-DE" sz="2700" b="0" strike="noStrike" spc="-1" dirty="0">
              <a:solidFill>
                <a:srgbClr val="000000"/>
              </a:solidFill>
              <a:latin typeface="Arial"/>
            </a:endParaRPr>
          </a:p>
        </p:txBody>
      </p:sp>
    </p:spTree>
    <p:extLst>
      <p:ext uri="{BB962C8B-B14F-4D97-AF65-F5344CB8AC3E}">
        <p14:creationId xmlns:p14="http://schemas.microsoft.com/office/powerpoint/2010/main" val="178073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Agenda</a:t>
            </a:r>
            <a:endParaRPr lang="de-DE" sz="2800" b="0" strike="noStrike" spc="-1" dirty="0">
              <a:solidFill>
                <a:srgbClr val="000000"/>
              </a:solidFill>
              <a:latin typeface="Arial"/>
            </a:endParaRPr>
          </a:p>
        </p:txBody>
      </p:sp>
      <p:sp>
        <p:nvSpPr>
          <p:cNvPr id="45" name="TextShape 2"/>
          <p:cNvSpPr txBox="1"/>
          <p:nvPr/>
        </p:nvSpPr>
        <p:spPr>
          <a:xfrm>
            <a:off x="167640" y="1260360"/>
            <a:ext cx="8785860" cy="53366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1" u="sng" strike="noStrike" spc="-1" dirty="0" err="1">
                <a:solidFill>
                  <a:srgbClr val="000000"/>
                </a:solidFill>
                <a:latin typeface="Microsoft Sans Serif" pitchFamily="34" charset="0"/>
                <a:cs typeface="Microsoft Sans Serif" pitchFamily="34" charset="0"/>
              </a:rPr>
              <a:t>Introduction</a:t>
            </a:r>
            <a:r>
              <a:rPr lang="de-CH" sz="1800" strike="noStrike" spc="-1" dirty="0">
                <a:solidFill>
                  <a:srgbClr val="000000"/>
                </a:solidFill>
                <a:latin typeface="Microsoft Sans Serif" pitchFamily="34" charset="0"/>
                <a:cs typeface="Microsoft Sans Serif" pitchFamily="34" charset="0"/>
              </a:rPr>
              <a:t> 			</a:t>
            </a:r>
            <a:r>
              <a:rPr lang="fr-FR" spc="-1" dirty="0">
                <a:solidFill>
                  <a:srgbClr val="000000"/>
                </a:solidFill>
                <a:latin typeface="Microsoft Sans Serif" pitchFamily="34" charset="0"/>
                <a:cs typeface="Microsoft Sans Serif" pitchFamily="34" charset="0"/>
              </a:rPr>
              <a:t>p</a:t>
            </a:r>
            <a:r>
              <a:rPr lang="fr-FR" spc="-1" dirty="0" smtClean="0">
                <a:solidFill>
                  <a:srgbClr val="000000"/>
                </a:solidFill>
                <a:latin typeface="Microsoft Sans Serif" pitchFamily="34" charset="0"/>
                <a:cs typeface="Microsoft Sans Serif" pitchFamily="34" charset="0"/>
              </a:rPr>
              <a:t>ourquoi </a:t>
            </a:r>
            <a:r>
              <a:rPr lang="fr-FR" spc="-1" dirty="0">
                <a:solidFill>
                  <a:srgbClr val="000000"/>
                </a:solidFill>
                <a:latin typeface="Microsoft Sans Serif" pitchFamily="34" charset="0"/>
                <a:cs typeface="Microsoft Sans Serif" pitchFamily="34" charset="0"/>
              </a:rPr>
              <a:t>ce sujet </a:t>
            </a:r>
            <a:r>
              <a:rPr lang="fr-FR" spc="-1" dirty="0" smtClean="0">
                <a:solidFill>
                  <a:srgbClr val="000000"/>
                </a:solidFill>
                <a:latin typeface="Microsoft Sans Serif" pitchFamily="34" charset="0"/>
                <a:cs typeface="Microsoft Sans Serif" pitchFamily="34" charset="0"/>
              </a:rPr>
              <a:t>alimentation mobile ?</a:t>
            </a:r>
            <a:r>
              <a:rPr lang="de-CH" b="0" strike="noStrike" spc="-1" dirty="0" smtClean="0">
                <a:solidFill>
                  <a:srgbClr val="000000"/>
                </a:solidFill>
                <a:latin typeface="Microsoft Sans Serif" pitchFamily="34" charset="0"/>
                <a:cs typeface="Microsoft Sans Serif" pitchFamily="34" charset="0"/>
              </a:rPr>
              <a:t> </a:t>
            </a:r>
            <a:endParaRPr lang="de-CH" b="0" strike="noStrike"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endParaRPr lang="de-DE" sz="500" b="0" strike="noStrike" spc="-1" dirty="0">
              <a:solidFill>
                <a:srgbClr val="000000"/>
              </a:solidFill>
              <a:latin typeface="Microsoft Sans Serif" pitchFamily="34" charset="0"/>
              <a:cs typeface="Microsoft Sans Serif" pitchFamily="34" charset="0"/>
            </a:endParaRPr>
          </a:p>
          <a:p>
            <a:pPr marL="343080" indent="-342720">
              <a:spcBef>
                <a:spcPts val="360"/>
              </a:spcBef>
              <a:buClr>
                <a:srgbClr val="000000"/>
              </a:buClr>
              <a:buFont typeface="Symbol" charset="2"/>
              <a:buChar char=""/>
            </a:pPr>
            <a:r>
              <a:rPr lang="de-CH" b="1" u="sng" spc="-1" dirty="0" smtClean="0">
                <a:solidFill>
                  <a:srgbClr val="000000"/>
                </a:solidFill>
                <a:latin typeface="Microsoft Sans Serif" pitchFamily="34" charset="0"/>
                <a:cs typeface="Microsoft Sans Serif" pitchFamily="34" charset="0"/>
              </a:rPr>
              <a:t>Lithium-Phosphate de </a:t>
            </a:r>
            <a:r>
              <a:rPr lang="de-CH" b="1" u="sng" spc="-1" dirty="0" err="1" smtClean="0">
                <a:solidFill>
                  <a:srgbClr val="000000"/>
                </a:solidFill>
                <a:latin typeface="Microsoft Sans Serif" pitchFamily="34" charset="0"/>
                <a:cs typeface="Microsoft Sans Serif" pitchFamily="34" charset="0"/>
              </a:rPr>
              <a:t>fer</a:t>
            </a:r>
            <a:r>
              <a:rPr lang="de-CH" b="1" u="sng" spc="-1" dirty="0" smtClean="0">
                <a:solidFill>
                  <a:srgbClr val="000000"/>
                </a:solidFill>
                <a:latin typeface="Microsoft Sans Serif" pitchFamily="34" charset="0"/>
                <a:cs typeface="Microsoft Sans Serif" pitchFamily="34" charset="0"/>
              </a:rPr>
              <a:t> </a:t>
            </a:r>
            <a:r>
              <a:rPr lang="de-CH" spc="-1" dirty="0">
                <a:solidFill>
                  <a:srgbClr val="000000"/>
                </a:solidFill>
                <a:latin typeface="Microsoft Sans Serif" pitchFamily="34" charset="0"/>
                <a:cs typeface="Microsoft Sans Serif" pitchFamily="34" charset="0"/>
              </a:rPr>
              <a:t>…	</a:t>
            </a:r>
            <a:r>
              <a:rPr lang="de-CH" spc="-1" dirty="0" err="1">
                <a:solidFill>
                  <a:srgbClr val="000000"/>
                </a:solidFill>
                <a:latin typeface="Microsoft Sans Serif" pitchFamily="34" charset="0"/>
                <a:cs typeface="Microsoft Sans Serif" pitchFamily="34" charset="0"/>
              </a:rPr>
              <a:t>d</a:t>
            </a:r>
            <a:r>
              <a:rPr lang="de-CH" sz="1800" b="0" strike="noStrike" spc="-1" dirty="0" err="1" smtClean="0">
                <a:solidFill>
                  <a:srgbClr val="000000"/>
                </a:solidFill>
                <a:latin typeface="Microsoft Sans Serif" pitchFamily="34" charset="0"/>
                <a:cs typeface="Microsoft Sans Serif" pitchFamily="34" charset="0"/>
              </a:rPr>
              <a:t>éfinitions</a:t>
            </a:r>
            <a:r>
              <a:rPr lang="de-CH" sz="1800" b="0" strike="noStrike" spc="-1" dirty="0" smtClean="0">
                <a:solidFill>
                  <a:srgbClr val="000000"/>
                </a:solidFill>
                <a:latin typeface="Microsoft Sans Serif" pitchFamily="34" charset="0"/>
                <a:cs typeface="Microsoft Sans Serif" pitchFamily="34" charset="0"/>
              </a:rPr>
              <a:t> </a:t>
            </a:r>
            <a:r>
              <a:rPr lang="de-CH" sz="1800" b="0" strike="noStrike" spc="-1" dirty="0">
                <a:solidFill>
                  <a:srgbClr val="000000"/>
                </a:solidFill>
                <a:latin typeface="Microsoft Sans Serif" pitchFamily="34" charset="0"/>
                <a:cs typeface="Microsoft Sans Serif" pitchFamily="34" charset="0"/>
              </a:rPr>
              <a:t>/ </a:t>
            </a:r>
            <a:r>
              <a:rPr lang="de-CH" sz="1800" b="0" strike="noStrike" spc="-1" dirty="0" err="1">
                <a:solidFill>
                  <a:srgbClr val="000000"/>
                </a:solidFill>
                <a:latin typeface="Microsoft Sans Serif" pitchFamily="34" charset="0"/>
                <a:cs typeface="Microsoft Sans Serif" pitchFamily="34" charset="0"/>
              </a:rPr>
              <a:t>aspects</a:t>
            </a:r>
            <a:r>
              <a:rPr lang="de-CH" sz="1800" b="0" strike="noStrike" spc="-1" dirty="0">
                <a:solidFill>
                  <a:srgbClr val="000000"/>
                </a:solidFill>
                <a:latin typeface="Microsoft Sans Serif" pitchFamily="34" charset="0"/>
                <a:cs typeface="Microsoft Sans Serif" pitchFamily="34" charset="0"/>
              </a:rPr>
              <a:t> </a:t>
            </a:r>
            <a:r>
              <a:rPr lang="de-CH" sz="1800" b="0" strike="noStrike" spc="-1" dirty="0" err="1">
                <a:solidFill>
                  <a:srgbClr val="000000"/>
                </a:solidFill>
                <a:latin typeface="Microsoft Sans Serif" pitchFamily="34" charset="0"/>
                <a:cs typeface="Microsoft Sans Serif" pitchFamily="34" charset="0"/>
              </a:rPr>
              <a:t>techniques</a:t>
            </a:r>
            <a:r>
              <a:rPr lang="de-CH" sz="1800" b="0" strike="noStrike" spc="-1" dirty="0">
                <a:solidFill>
                  <a:srgbClr val="000000"/>
                </a:solidFill>
                <a:latin typeface="Microsoft Sans Serif" pitchFamily="34" charset="0"/>
                <a:cs typeface="Microsoft Sans Serif" pitchFamily="34" charset="0"/>
              </a:rPr>
              <a:t> </a:t>
            </a:r>
          </a:p>
          <a:p>
            <a:pPr marL="360">
              <a:lnSpc>
                <a:spcPct val="100000"/>
              </a:lnSpc>
              <a:spcBef>
                <a:spcPts val="360"/>
              </a:spcBef>
              <a:buClr>
                <a:srgbClr val="000000"/>
              </a:buClr>
            </a:pPr>
            <a:r>
              <a:rPr lang="de-CH" spc="-1" dirty="0">
                <a:solidFill>
                  <a:srgbClr val="000000"/>
                </a:solidFill>
                <a:latin typeface="Microsoft Sans Serif" pitchFamily="34" charset="0"/>
                <a:cs typeface="Microsoft Sans Serif" pitchFamily="34" charset="0"/>
              </a:rPr>
              <a:t>				</a:t>
            </a:r>
            <a:r>
              <a:rPr lang="de-CH" spc="-1" dirty="0" err="1">
                <a:solidFill>
                  <a:srgbClr val="000000"/>
                </a:solidFill>
                <a:latin typeface="Microsoft Sans Serif" pitchFamily="34" charset="0"/>
                <a:cs typeface="Microsoft Sans Serif" pitchFamily="34" charset="0"/>
              </a:rPr>
              <a:t>t</a:t>
            </a:r>
            <a:r>
              <a:rPr lang="de-CH" spc="-1" dirty="0" err="1" smtClean="0">
                <a:solidFill>
                  <a:srgbClr val="000000"/>
                </a:solidFill>
                <a:latin typeface="Microsoft Sans Serif" pitchFamily="34" charset="0"/>
                <a:cs typeface="Microsoft Sans Serif" pitchFamily="34" charset="0"/>
              </a:rPr>
              <a:t>ypes</a:t>
            </a:r>
            <a:r>
              <a:rPr lang="de-CH" spc="-1" dirty="0" smtClean="0">
                <a:solidFill>
                  <a:srgbClr val="000000"/>
                </a:solidFill>
                <a:latin typeface="Microsoft Sans Serif" pitchFamily="34" charset="0"/>
                <a:cs typeface="Microsoft Sans Serif" pitchFamily="34" charset="0"/>
              </a:rPr>
              <a:t> </a:t>
            </a:r>
            <a:r>
              <a:rPr lang="de-CH" spc="-1" dirty="0">
                <a:solidFill>
                  <a:srgbClr val="000000"/>
                </a:solidFill>
                <a:latin typeface="Microsoft Sans Serif" pitchFamily="34" charset="0"/>
                <a:cs typeface="Microsoft Sans Serif" pitchFamily="34" charset="0"/>
              </a:rPr>
              <a:t>de </a:t>
            </a:r>
            <a:r>
              <a:rPr lang="de-CH" spc="-1" dirty="0" err="1">
                <a:solidFill>
                  <a:srgbClr val="000000"/>
                </a:solidFill>
                <a:latin typeface="Microsoft Sans Serif" pitchFamily="34" charset="0"/>
                <a:cs typeface="Microsoft Sans Serif" pitchFamily="34" charset="0"/>
              </a:rPr>
              <a:t>cellules</a:t>
            </a:r>
            <a:r>
              <a:rPr lang="de-CH" spc="-1" dirty="0">
                <a:solidFill>
                  <a:srgbClr val="000000"/>
                </a:solidFill>
                <a:latin typeface="Microsoft Sans Serif" pitchFamily="34" charset="0"/>
                <a:cs typeface="Microsoft Sans Serif" pitchFamily="34" charset="0"/>
              </a:rPr>
              <a:t> / </a:t>
            </a:r>
            <a:r>
              <a:rPr lang="de-CH" spc="-1" dirty="0" err="1">
                <a:solidFill>
                  <a:srgbClr val="000000"/>
                </a:solidFill>
                <a:latin typeface="Microsoft Sans Serif" pitchFamily="34" charset="0"/>
                <a:cs typeface="Microsoft Sans Serif" pitchFamily="34" charset="0"/>
              </a:rPr>
              <a:t>termes</a:t>
            </a:r>
            <a:r>
              <a:rPr lang="de-CH" spc="-1" dirty="0">
                <a:solidFill>
                  <a:srgbClr val="000000"/>
                </a:solidFill>
                <a:latin typeface="Microsoft Sans Serif" pitchFamily="34" charset="0"/>
                <a:cs typeface="Microsoft Sans Serif" pitchFamily="34" charset="0"/>
              </a:rPr>
              <a:t> </a:t>
            </a:r>
          </a:p>
          <a:p>
            <a:pPr marL="360">
              <a:lnSpc>
                <a:spcPct val="100000"/>
              </a:lnSpc>
              <a:spcBef>
                <a:spcPts val="360"/>
              </a:spcBef>
              <a:buClr>
                <a:srgbClr val="000000"/>
              </a:buClr>
            </a:pPr>
            <a:r>
              <a:rPr lang="de-CH" spc="-1" dirty="0">
                <a:solidFill>
                  <a:srgbClr val="000000"/>
                </a:solidFill>
                <a:latin typeface="Microsoft Sans Serif" pitchFamily="34" charset="0"/>
                <a:cs typeface="Microsoft Sans Serif" pitchFamily="34" charset="0"/>
              </a:rPr>
              <a:t>				</a:t>
            </a:r>
            <a:r>
              <a:rPr lang="de-CH" spc="-1" dirty="0" err="1">
                <a:solidFill>
                  <a:srgbClr val="000000"/>
                </a:solidFill>
                <a:latin typeface="Microsoft Sans Serif" pitchFamily="34" charset="0"/>
                <a:cs typeface="Microsoft Sans Serif" pitchFamily="34" charset="0"/>
              </a:rPr>
              <a:t>a</a:t>
            </a:r>
            <a:r>
              <a:rPr lang="de-CH" sz="1800" b="0" strike="noStrike" spc="-1" dirty="0" err="1" smtClean="0">
                <a:solidFill>
                  <a:srgbClr val="000000"/>
                </a:solidFill>
                <a:latin typeface="Microsoft Sans Serif" pitchFamily="34" charset="0"/>
                <a:cs typeface="Microsoft Sans Serif" pitchFamily="34" charset="0"/>
              </a:rPr>
              <a:t>vantages</a:t>
            </a:r>
            <a:r>
              <a:rPr lang="de-CH" sz="1800" b="0" strike="noStrike" spc="-1" dirty="0" smtClean="0">
                <a:solidFill>
                  <a:srgbClr val="000000"/>
                </a:solidFill>
                <a:latin typeface="Microsoft Sans Serif" pitchFamily="34" charset="0"/>
                <a:cs typeface="Microsoft Sans Serif" pitchFamily="34" charset="0"/>
              </a:rPr>
              <a:t> - </a:t>
            </a:r>
            <a:r>
              <a:rPr lang="de-CH" spc="-1" dirty="0" err="1">
                <a:solidFill>
                  <a:srgbClr val="000000"/>
                </a:solidFill>
                <a:latin typeface="Microsoft Sans Serif" pitchFamily="34" charset="0"/>
                <a:cs typeface="Microsoft Sans Serif" pitchFamily="34" charset="0"/>
              </a:rPr>
              <a:t>i</a:t>
            </a:r>
            <a:r>
              <a:rPr lang="de-CH" sz="1800" b="0" strike="noStrike" spc="-1" dirty="0" err="1" smtClean="0">
                <a:solidFill>
                  <a:srgbClr val="000000"/>
                </a:solidFill>
                <a:latin typeface="Microsoft Sans Serif" pitchFamily="34" charset="0"/>
                <a:cs typeface="Microsoft Sans Serif" pitchFamily="34" charset="0"/>
              </a:rPr>
              <a:t>nconvénients</a:t>
            </a:r>
            <a:endParaRPr lang="de-CH" sz="1800" b="0" strike="noStrike"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endParaRPr lang="de-CH" sz="500" b="0" strike="noStrike" spc="-1" dirty="0">
              <a:solidFill>
                <a:srgbClr val="000000"/>
              </a:solidFill>
              <a:latin typeface="Microsoft Sans Serif" pitchFamily="34" charset="0"/>
              <a:cs typeface="Microsoft Sans Serif" pitchFamily="34" charset="0"/>
            </a:endParaRPr>
          </a:p>
          <a:p>
            <a:pPr marL="343080" indent="-342720">
              <a:lnSpc>
                <a:spcPct val="100000"/>
              </a:lnSpc>
              <a:spcBef>
                <a:spcPts val="360"/>
              </a:spcBef>
              <a:buClr>
                <a:srgbClr val="000000"/>
              </a:buClr>
              <a:buFont typeface="Symbol" charset="2"/>
              <a:buChar char=""/>
            </a:pPr>
            <a:r>
              <a:rPr lang="de-CH" b="1" u="sng" spc="-1" dirty="0" err="1" smtClean="0">
                <a:solidFill>
                  <a:srgbClr val="000000"/>
                </a:solidFill>
                <a:latin typeface="Microsoft Sans Serif" pitchFamily="34" charset="0"/>
                <a:cs typeface="Microsoft Sans Serif" pitchFamily="34" charset="0"/>
              </a:rPr>
              <a:t>Systèmes</a:t>
            </a:r>
            <a:r>
              <a:rPr lang="de-CH" b="1" u="sng" spc="-1" dirty="0" smtClean="0">
                <a:solidFill>
                  <a:srgbClr val="000000"/>
                </a:solidFill>
                <a:latin typeface="Microsoft Sans Serif" pitchFamily="34" charset="0"/>
                <a:cs typeface="Microsoft Sans Serif" pitchFamily="34" charset="0"/>
              </a:rPr>
              <a:t> LiFePo4 </a:t>
            </a:r>
            <a:r>
              <a:rPr lang="de-CH" b="1" u="sng" spc="-1" dirty="0">
                <a:solidFill>
                  <a:srgbClr val="000000"/>
                </a:solidFill>
                <a:latin typeface="Microsoft Sans Serif" pitchFamily="34" charset="0"/>
                <a:cs typeface="Microsoft Sans Serif" pitchFamily="34" charset="0"/>
              </a:rPr>
              <a:t>– 12V </a:t>
            </a:r>
            <a:r>
              <a:rPr lang="de-CH" b="1" spc="-1" dirty="0">
                <a:solidFill>
                  <a:srgbClr val="000000"/>
                </a:solidFill>
                <a:latin typeface="Microsoft Sans Serif" pitchFamily="34" charset="0"/>
                <a:cs typeface="Microsoft Sans Serif" pitchFamily="34" charset="0"/>
              </a:rPr>
              <a:t>	</a:t>
            </a:r>
            <a:r>
              <a:rPr lang="en-US" spc="-1" dirty="0" err="1">
                <a:solidFill>
                  <a:srgbClr val="000000"/>
                </a:solidFill>
                <a:latin typeface="Microsoft Sans Serif" pitchFamily="34" charset="0"/>
                <a:cs typeface="Microsoft Sans Serif" pitchFamily="34" charset="0"/>
              </a:rPr>
              <a:t>d</a:t>
            </a:r>
            <a:r>
              <a:rPr lang="en-US" spc="-1" dirty="0" err="1" smtClean="0">
                <a:solidFill>
                  <a:srgbClr val="000000"/>
                </a:solidFill>
                <a:latin typeface="Microsoft Sans Serif" pitchFamily="34" charset="0"/>
                <a:cs typeface="Microsoft Sans Serif" pitchFamily="34" charset="0"/>
              </a:rPr>
              <a:t>ifférents</a:t>
            </a:r>
            <a:r>
              <a:rPr lang="en-US" spc="-1" dirty="0" smtClean="0">
                <a:solidFill>
                  <a:srgbClr val="000000"/>
                </a:solidFill>
                <a:latin typeface="Microsoft Sans Serif" pitchFamily="34" charset="0"/>
                <a:cs typeface="Microsoft Sans Serif" pitchFamily="34" charset="0"/>
              </a:rPr>
              <a:t> </a:t>
            </a:r>
            <a:r>
              <a:rPr lang="en-US" spc="-1" dirty="0">
                <a:solidFill>
                  <a:srgbClr val="000000"/>
                </a:solidFill>
                <a:latin typeface="Microsoft Sans Serif" pitchFamily="34" charset="0"/>
                <a:cs typeface="Microsoft Sans Serif" pitchFamily="34" charset="0"/>
              </a:rPr>
              <a:t>packs LiFePo4-12Volt 						(6Ah/10Ah/15Ah/10Ah-Flatt)</a:t>
            </a:r>
            <a:endParaRPr lang="de-DE"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endParaRPr lang="de-DE" sz="500" b="0" strike="noStrike" spc="-1" dirty="0">
              <a:solidFill>
                <a:srgbClr val="000000"/>
              </a:solidFill>
              <a:latin typeface="Microsoft Sans Serif" pitchFamily="34" charset="0"/>
              <a:cs typeface="Microsoft Sans Serif" pitchFamily="34" charset="0"/>
            </a:endParaRPr>
          </a:p>
          <a:p>
            <a:pPr marL="343080" indent="-342720">
              <a:lnSpc>
                <a:spcPct val="100000"/>
              </a:lnSpc>
              <a:spcBef>
                <a:spcPts val="360"/>
              </a:spcBef>
              <a:buClr>
                <a:srgbClr val="000000"/>
              </a:buClr>
              <a:buFont typeface="Symbol" charset="2"/>
              <a:buChar char=""/>
            </a:pPr>
            <a:r>
              <a:rPr lang="de-CH" sz="1800" b="1" u="sng" strike="noStrike" spc="-1" dirty="0" err="1">
                <a:solidFill>
                  <a:srgbClr val="000000"/>
                </a:solidFill>
                <a:latin typeface="Microsoft Sans Serif" pitchFamily="34" charset="0"/>
                <a:cs typeface="Microsoft Sans Serif" pitchFamily="34" charset="0"/>
              </a:rPr>
              <a:t>Systèmes</a:t>
            </a:r>
            <a:r>
              <a:rPr lang="de-CH" sz="1800" b="1" u="sng" strike="noStrike" spc="-1" dirty="0">
                <a:solidFill>
                  <a:srgbClr val="000000"/>
                </a:solidFill>
                <a:latin typeface="Microsoft Sans Serif" pitchFamily="34" charset="0"/>
                <a:cs typeface="Microsoft Sans Serif" pitchFamily="34" charset="0"/>
              </a:rPr>
              <a:t> de </a:t>
            </a:r>
            <a:r>
              <a:rPr lang="de-CH" sz="1800" b="1" u="sng" strike="noStrike" spc="-1" dirty="0" err="1">
                <a:solidFill>
                  <a:srgbClr val="000000"/>
                </a:solidFill>
                <a:latin typeface="Microsoft Sans Serif" pitchFamily="34" charset="0"/>
                <a:cs typeface="Microsoft Sans Serif" pitchFamily="34" charset="0"/>
              </a:rPr>
              <a:t>charge</a:t>
            </a:r>
            <a:r>
              <a:rPr lang="de-CH" sz="1800" strike="noStrike" spc="-1" dirty="0">
                <a:solidFill>
                  <a:srgbClr val="000000"/>
                </a:solidFill>
                <a:latin typeface="Microsoft Sans Serif" pitchFamily="34" charset="0"/>
                <a:cs typeface="Microsoft Sans Serif" pitchFamily="34" charset="0"/>
              </a:rPr>
              <a:t> </a:t>
            </a:r>
            <a:r>
              <a:rPr lang="de-CH" spc="-1" dirty="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q</a:t>
            </a:r>
            <a:r>
              <a:rPr lang="de-DE" sz="1800" b="0" strike="noStrike" spc="-1" dirty="0" err="1" smtClean="0">
                <a:solidFill>
                  <a:srgbClr val="000000"/>
                </a:solidFill>
                <a:latin typeface="Microsoft Sans Serif" pitchFamily="34" charset="0"/>
                <a:cs typeface="Microsoft Sans Serif" pitchFamily="34" charset="0"/>
              </a:rPr>
              <a:t>uoi</a:t>
            </a:r>
            <a:r>
              <a:rPr lang="de-DE" sz="1800" b="0" strike="noStrike" spc="-1" dirty="0" smtClean="0">
                <a:solidFill>
                  <a:srgbClr val="000000"/>
                </a:solidFill>
                <a:latin typeface="Microsoft Sans Serif" pitchFamily="34" charset="0"/>
                <a:cs typeface="Microsoft Sans Serif" pitchFamily="34" charset="0"/>
              </a:rPr>
              <a:t> </a:t>
            </a:r>
            <a:r>
              <a:rPr lang="de-DE" sz="1800" b="0" strike="noStrike" spc="-1" dirty="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o</a:t>
            </a:r>
            <a:r>
              <a:rPr lang="de-DE" sz="1800" b="0" strike="noStrike" spc="-1" dirty="0" err="1" smtClean="0">
                <a:solidFill>
                  <a:srgbClr val="000000"/>
                </a:solidFill>
                <a:latin typeface="Microsoft Sans Serif" pitchFamily="34" charset="0"/>
                <a:cs typeface="Microsoft Sans Serif" pitchFamily="34" charset="0"/>
              </a:rPr>
              <a:t>ù</a:t>
            </a:r>
            <a:r>
              <a:rPr lang="de-DE" sz="1800" b="0" strike="noStrike" spc="-1" dirty="0" smtClean="0">
                <a:solidFill>
                  <a:srgbClr val="000000"/>
                </a:solidFill>
                <a:latin typeface="Microsoft Sans Serif" pitchFamily="34" charset="0"/>
                <a:cs typeface="Microsoft Sans Serif" pitchFamily="34" charset="0"/>
              </a:rPr>
              <a:t> </a:t>
            </a:r>
            <a:r>
              <a:rPr lang="de-DE" sz="1800" b="0" strike="noStrike" spc="-1" dirty="0">
                <a:solidFill>
                  <a:srgbClr val="000000"/>
                </a:solidFill>
                <a:latin typeface="Microsoft Sans Serif" pitchFamily="34" charset="0"/>
                <a:cs typeface="Microsoft Sans Serif" pitchFamily="34" charset="0"/>
              </a:rPr>
              <a:t>/ </a:t>
            </a:r>
            <a:r>
              <a:rPr lang="de-DE" sz="1800" b="0" strike="noStrike" spc="-1" dirty="0" err="1" smtClean="0">
                <a:solidFill>
                  <a:srgbClr val="000000"/>
                </a:solidFill>
                <a:latin typeface="Microsoft Sans Serif" pitchFamily="34" charset="0"/>
                <a:cs typeface="Microsoft Sans Serif" pitchFamily="34" charset="0"/>
              </a:rPr>
              <a:t>comment</a:t>
            </a:r>
            <a:r>
              <a:rPr lang="de-DE" sz="1800" b="0" strike="noStrike" spc="-1" dirty="0" smtClean="0">
                <a:solidFill>
                  <a:srgbClr val="000000"/>
                </a:solidFill>
                <a:latin typeface="Microsoft Sans Serif" pitchFamily="34" charset="0"/>
                <a:cs typeface="Microsoft Sans Serif" pitchFamily="34" charset="0"/>
              </a:rPr>
              <a:t> </a:t>
            </a:r>
            <a:r>
              <a:rPr lang="de-DE" sz="1800" b="0" strike="noStrike" spc="-1" dirty="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p</a:t>
            </a:r>
            <a:r>
              <a:rPr lang="de-DE" sz="1800" b="0" strike="noStrike" spc="-1" dirty="0" err="1" smtClean="0">
                <a:solidFill>
                  <a:srgbClr val="000000"/>
                </a:solidFill>
                <a:latin typeface="Microsoft Sans Serif" pitchFamily="34" charset="0"/>
                <a:cs typeface="Microsoft Sans Serif" pitchFamily="34" charset="0"/>
              </a:rPr>
              <a:t>ourquoi</a:t>
            </a:r>
            <a:endParaRPr lang="de-DE" spc="-1" dirty="0">
              <a:solidFill>
                <a:srgbClr val="000000"/>
              </a:solidFill>
              <a:latin typeface="Microsoft Sans Serif" pitchFamily="34" charset="0"/>
              <a:cs typeface="Microsoft Sans Serif" pitchFamily="34" charset="0"/>
            </a:endParaRPr>
          </a:p>
          <a:p>
            <a:pPr marL="457560" lvl="1">
              <a:spcBef>
                <a:spcPts val="360"/>
              </a:spcBef>
              <a:buClr>
                <a:srgbClr val="000000"/>
              </a:buClr>
            </a:pPr>
            <a:r>
              <a:rPr lang="de-DE" spc="-1" dirty="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m</a:t>
            </a:r>
            <a:r>
              <a:rPr lang="de-DE" spc="-1" dirty="0" err="1" smtClean="0">
                <a:solidFill>
                  <a:srgbClr val="000000"/>
                </a:solidFill>
                <a:latin typeface="Microsoft Sans Serif" pitchFamily="34" charset="0"/>
                <a:cs typeface="Microsoft Sans Serif" pitchFamily="34" charset="0"/>
              </a:rPr>
              <a:t>ultichargeur</a:t>
            </a:r>
            <a:r>
              <a:rPr lang="de-DE" spc="-1" dirty="0" smtClean="0">
                <a:solidFill>
                  <a:srgbClr val="000000"/>
                </a:solidFill>
                <a:latin typeface="Microsoft Sans Serif" pitchFamily="34" charset="0"/>
                <a:cs typeface="Microsoft Sans Serif" pitchFamily="34" charset="0"/>
              </a:rPr>
              <a:t> </a:t>
            </a:r>
            <a:r>
              <a:rPr lang="de-DE" spc="-1" dirty="0">
                <a:solidFill>
                  <a:srgbClr val="000000"/>
                </a:solidFill>
                <a:latin typeface="Microsoft Sans Serif" pitchFamily="34" charset="0"/>
                <a:cs typeface="Microsoft Sans Serif" pitchFamily="34" charset="0"/>
              </a:rPr>
              <a:t>/ </a:t>
            </a:r>
            <a:r>
              <a:rPr lang="de-DE" spc="-1" dirty="0" err="1" smtClean="0">
                <a:solidFill>
                  <a:srgbClr val="000000"/>
                </a:solidFill>
                <a:latin typeface="Microsoft Sans Serif" pitchFamily="34" charset="0"/>
                <a:cs typeface="Microsoft Sans Serif" pitchFamily="34" charset="0"/>
              </a:rPr>
              <a:t>software</a:t>
            </a:r>
            <a:r>
              <a:rPr lang="de-DE" spc="-1" dirty="0" smtClean="0">
                <a:solidFill>
                  <a:srgbClr val="000000"/>
                </a:solidFill>
                <a:latin typeface="Microsoft Sans Serif" pitchFamily="34" charset="0"/>
                <a:cs typeface="Microsoft Sans Serif" pitchFamily="34" charset="0"/>
              </a:rPr>
              <a:t> </a:t>
            </a:r>
            <a:r>
              <a:rPr lang="de-DE" spc="-1" dirty="0">
                <a:solidFill>
                  <a:srgbClr val="000000"/>
                </a:solidFill>
                <a:latin typeface="Microsoft Sans Serif" pitchFamily="34" charset="0"/>
                <a:cs typeface="Microsoft Sans Serif" pitchFamily="34" charset="0"/>
              </a:rPr>
              <a:t>/ BMS / </a:t>
            </a:r>
            <a:r>
              <a:rPr lang="de-DE" spc="-1" dirty="0" err="1" smtClean="0">
                <a:solidFill>
                  <a:srgbClr val="000000"/>
                </a:solidFill>
                <a:latin typeface="Microsoft Sans Serif" pitchFamily="34" charset="0"/>
                <a:cs typeface="Microsoft Sans Serif" pitchFamily="34" charset="0"/>
              </a:rPr>
              <a:t>balancer</a:t>
            </a:r>
            <a:endParaRPr lang="de-DE"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endParaRPr lang="de-DE" sz="500" spc="-1" dirty="0">
              <a:solidFill>
                <a:srgbClr val="000000"/>
              </a:solidFill>
              <a:latin typeface="Microsoft Sans Serif" pitchFamily="34" charset="0"/>
              <a:cs typeface="Microsoft Sans Serif" pitchFamily="34" charset="0"/>
            </a:endParaRPr>
          </a:p>
          <a:p>
            <a:pPr marL="286110" indent="-285750">
              <a:lnSpc>
                <a:spcPct val="100000"/>
              </a:lnSpc>
              <a:spcBef>
                <a:spcPts val="360"/>
              </a:spcBef>
              <a:buClr>
                <a:srgbClr val="000000"/>
              </a:buClr>
              <a:buFont typeface="Arial" panose="020B0604020202020204" pitchFamily="34" charset="0"/>
              <a:buChar char="•"/>
            </a:pPr>
            <a:r>
              <a:rPr lang="de-DE" b="1" u="sng" spc="-1" dirty="0" err="1" smtClean="0">
                <a:solidFill>
                  <a:srgbClr val="000000"/>
                </a:solidFill>
                <a:latin typeface="Microsoft Sans Serif" pitchFamily="34" charset="0"/>
                <a:cs typeface="Microsoft Sans Serif" pitchFamily="34" charset="0"/>
              </a:rPr>
              <a:t>Cellules</a:t>
            </a:r>
            <a:r>
              <a:rPr lang="de-DE" spc="-1" dirty="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c</a:t>
            </a:r>
            <a:r>
              <a:rPr lang="de-DE" spc="-1" dirty="0" err="1" smtClean="0">
                <a:solidFill>
                  <a:srgbClr val="000000"/>
                </a:solidFill>
                <a:latin typeface="Microsoft Sans Serif" pitchFamily="34" charset="0"/>
                <a:cs typeface="Microsoft Sans Serif" pitchFamily="34" charset="0"/>
              </a:rPr>
              <a:t>omparaisons</a:t>
            </a:r>
            <a:r>
              <a:rPr lang="de-DE" spc="-1" dirty="0" smtClean="0">
                <a:solidFill>
                  <a:srgbClr val="000000"/>
                </a:solidFill>
                <a:latin typeface="Microsoft Sans Serif" pitchFamily="34" charset="0"/>
                <a:cs typeface="Microsoft Sans Serif" pitchFamily="34" charset="0"/>
              </a:rPr>
              <a:t> </a:t>
            </a:r>
            <a:r>
              <a:rPr lang="de-DE" spc="-1" dirty="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c</a:t>
            </a:r>
            <a:r>
              <a:rPr lang="de-DE" spc="-1" dirty="0" err="1" smtClean="0">
                <a:solidFill>
                  <a:srgbClr val="000000"/>
                </a:solidFill>
                <a:latin typeface="Microsoft Sans Serif" pitchFamily="34" charset="0"/>
                <a:cs typeface="Microsoft Sans Serif" pitchFamily="34" charset="0"/>
              </a:rPr>
              <a:t>ycles</a:t>
            </a:r>
            <a:r>
              <a:rPr lang="de-DE" spc="-1" dirty="0" smtClean="0">
                <a:solidFill>
                  <a:srgbClr val="000000"/>
                </a:solidFill>
                <a:latin typeface="Microsoft Sans Serif" pitchFamily="34" charset="0"/>
                <a:cs typeface="Microsoft Sans Serif" pitchFamily="34" charset="0"/>
              </a:rPr>
              <a:t> </a:t>
            </a:r>
            <a:r>
              <a:rPr lang="de-DE" spc="-1" dirty="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d</a:t>
            </a:r>
            <a:r>
              <a:rPr lang="de-DE" spc="-1" dirty="0" err="1" smtClean="0">
                <a:solidFill>
                  <a:srgbClr val="000000"/>
                </a:solidFill>
                <a:latin typeface="Microsoft Sans Serif" pitchFamily="34" charset="0"/>
                <a:cs typeface="Microsoft Sans Serif" pitchFamily="34" charset="0"/>
              </a:rPr>
              <a:t>ensité</a:t>
            </a:r>
            <a:r>
              <a:rPr lang="de-DE" spc="-1" dirty="0" smtClean="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d'énergie</a:t>
            </a:r>
            <a:endParaRPr lang="de-DE"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endParaRPr lang="de-DE" sz="500" spc="-1" dirty="0">
              <a:solidFill>
                <a:srgbClr val="000000"/>
              </a:solidFill>
              <a:latin typeface="Microsoft Sans Serif" pitchFamily="34" charset="0"/>
              <a:cs typeface="Microsoft Sans Serif" pitchFamily="34" charset="0"/>
            </a:endParaRPr>
          </a:p>
          <a:p>
            <a:pPr marL="286110" indent="-285750">
              <a:lnSpc>
                <a:spcPct val="100000"/>
              </a:lnSpc>
              <a:spcBef>
                <a:spcPts val="360"/>
              </a:spcBef>
              <a:buClr>
                <a:srgbClr val="000000"/>
              </a:buClr>
              <a:buFont typeface="Arial" panose="020B0604020202020204" pitchFamily="34" charset="0"/>
              <a:buChar char="•"/>
            </a:pPr>
            <a:r>
              <a:rPr lang="de-DE" b="1" u="sng" spc="-1" dirty="0" err="1" smtClean="0">
                <a:solidFill>
                  <a:srgbClr val="000000"/>
                </a:solidFill>
                <a:latin typeface="Microsoft Sans Serif" pitchFamily="34" charset="0"/>
                <a:cs typeface="Microsoft Sans Serif" pitchFamily="34" charset="0"/>
              </a:rPr>
              <a:t>Physique</a:t>
            </a:r>
            <a:r>
              <a:rPr lang="de-DE" b="1" u="sng" spc="-1" dirty="0" smtClean="0">
                <a:solidFill>
                  <a:srgbClr val="000000"/>
                </a:solidFill>
                <a:latin typeface="Microsoft Sans Serif" pitchFamily="34" charset="0"/>
                <a:cs typeface="Microsoft Sans Serif" pitchFamily="34" charset="0"/>
              </a:rPr>
              <a:t> - </a:t>
            </a:r>
            <a:r>
              <a:rPr lang="de-DE" b="1" u="sng" spc="-1" dirty="0" err="1" smtClean="0">
                <a:solidFill>
                  <a:srgbClr val="000000"/>
                </a:solidFill>
                <a:latin typeface="Microsoft Sans Serif" pitchFamily="34" charset="0"/>
                <a:cs typeface="Microsoft Sans Serif" pitchFamily="34" charset="0"/>
              </a:rPr>
              <a:t>chimie</a:t>
            </a:r>
            <a:r>
              <a:rPr lang="de-DE" spc="-1" dirty="0">
                <a:solidFill>
                  <a:srgbClr val="000000"/>
                </a:solidFill>
                <a:latin typeface="Microsoft Sans Serif" pitchFamily="34" charset="0"/>
                <a:cs typeface="Microsoft Sans Serif" pitchFamily="34" charset="0"/>
              </a:rPr>
              <a:t>		</a:t>
            </a:r>
            <a:r>
              <a:rPr lang="de-DE" spc="-1" dirty="0" smtClean="0">
                <a:solidFill>
                  <a:srgbClr val="000000"/>
                </a:solidFill>
                <a:latin typeface="Microsoft Sans Serif" pitchFamily="34" charset="0"/>
                <a:cs typeface="Microsoft Sans Serif" pitchFamily="34" charset="0"/>
              </a:rPr>
              <a:t>Natrium </a:t>
            </a:r>
            <a:r>
              <a:rPr lang="de-DE" spc="-1" dirty="0">
                <a:solidFill>
                  <a:srgbClr val="000000"/>
                </a:solidFill>
                <a:latin typeface="Microsoft Sans Serif" pitchFamily="34" charset="0"/>
                <a:cs typeface="Microsoft Sans Serif" pitchFamily="34" charset="0"/>
              </a:rPr>
              <a:t>/ </a:t>
            </a:r>
            <a:r>
              <a:rPr lang="de-DE" spc="-1" dirty="0" err="1">
                <a:solidFill>
                  <a:srgbClr val="000000"/>
                </a:solidFill>
                <a:latin typeface="Microsoft Sans Serif" pitchFamily="34" charset="0"/>
                <a:cs typeface="Microsoft Sans Serif" pitchFamily="34" charset="0"/>
              </a:rPr>
              <a:t>S</a:t>
            </a:r>
            <a:r>
              <a:rPr lang="de-DE" spc="-1" dirty="0" err="1" smtClean="0">
                <a:solidFill>
                  <a:srgbClr val="000000"/>
                </a:solidFill>
                <a:latin typeface="Microsoft Sans Serif" pitchFamily="34" charset="0"/>
                <a:cs typeface="Microsoft Sans Serif" pitchFamily="34" charset="0"/>
              </a:rPr>
              <a:t>oufre</a:t>
            </a:r>
            <a:r>
              <a:rPr lang="de-DE" spc="-1" dirty="0" smtClean="0">
                <a:solidFill>
                  <a:srgbClr val="000000"/>
                </a:solidFill>
                <a:latin typeface="Microsoft Sans Serif" pitchFamily="34" charset="0"/>
                <a:cs typeface="Microsoft Sans Serif" pitchFamily="34" charset="0"/>
              </a:rPr>
              <a:t> </a:t>
            </a:r>
            <a:r>
              <a:rPr lang="de-DE" spc="-1" dirty="0">
                <a:solidFill>
                  <a:srgbClr val="000000"/>
                </a:solidFill>
                <a:latin typeface="Microsoft Sans Serif" pitchFamily="34" charset="0"/>
                <a:cs typeface="Microsoft Sans Serif" pitchFamily="34" charset="0"/>
              </a:rPr>
              <a:t>/ Titanat / </a:t>
            </a:r>
            <a:r>
              <a:rPr lang="de-DE" spc="-1" dirty="0" err="1">
                <a:solidFill>
                  <a:srgbClr val="000000"/>
                </a:solidFill>
                <a:latin typeface="Microsoft Sans Serif" pitchFamily="34" charset="0"/>
                <a:cs typeface="Microsoft Sans Serif" pitchFamily="34" charset="0"/>
              </a:rPr>
              <a:t>Dentrite</a:t>
            </a:r>
            <a:endParaRPr lang="de-DE"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endParaRPr lang="de-DE" sz="500" spc="-1" dirty="0">
              <a:solidFill>
                <a:srgbClr val="000000"/>
              </a:solidFill>
              <a:latin typeface="Microsoft Sans Serif" pitchFamily="34" charset="0"/>
              <a:cs typeface="Microsoft Sans Serif" pitchFamily="34" charset="0"/>
            </a:endParaRPr>
          </a:p>
          <a:p>
            <a:pPr marL="286110" indent="-285750">
              <a:lnSpc>
                <a:spcPct val="100000"/>
              </a:lnSpc>
              <a:spcBef>
                <a:spcPts val="360"/>
              </a:spcBef>
              <a:buClr>
                <a:srgbClr val="000000"/>
              </a:buClr>
              <a:buFont typeface="Arial" panose="020B0604020202020204" pitchFamily="34" charset="0"/>
              <a:buChar char="•"/>
            </a:pPr>
            <a:r>
              <a:rPr lang="de-DE" b="1" u="sng" spc="-1" dirty="0">
                <a:solidFill>
                  <a:srgbClr val="000000"/>
                </a:solidFill>
                <a:latin typeface="Microsoft Sans Serif" pitchFamily="34" charset="0"/>
                <a:cs typeface="Microsoft Sans Serif" pitchFamily="34" charset="0"/>
              </a:rPr>
              <a:t>Test de </a:t>
            </a:r>
            <a:r>
              <a:rPr lang="de-DE" b="1" u="sng" spc="-1" dirty="0" err="1">
                <a:solidFill>
                  <a:srgbClr val="000000"/>
                </a:solidFill>
                <a:latin typeface="Microsoft Sans Serif" pitchFamily="34" charset="0"/>
                <a:cs typeface="Microsoft Sans Serif" pitchFamily="34" charset="0"/>
              </a:rPr>
              <a:t>courage</a:t>
            </a:r>
            <a:r>
              <a:rPr lang="de-DE" spc="-1" dirty="0">
                <a:solidFill>
                  <a:srgbClr val="000000"/>
                </a:solidFill>
                <a:latin typeface="Microsoft Sans Serif" pitchFamily="34" charset="0"/>
                <a:cs typeface="Microsoft Sans Serif" pitchFamily="34" charset="0"/>
              </a:rPr>
              <a:t>		</a:t>
            </a:r>
            <a:r>
              <a:rPr lang="fr-FR" spc="-1" dirty="0">
                <a:solidFill>
                  <a:srgbClr val="000000"/>
                </a:solidFill>
                <a:latin typeface="Microsoft Sans Serif" pitchFamily="34" charset="0"/>
                <a:cs typeface="Microsoft Sans Serif" pitchFamily="34" charset="0"/>
              </a:rPr>
              <a:t>comment réagit une batterie lorsqu'on la perce ?</a:t>
            </a:r>
          </a:p>
          <a:p>
            <a:pPr marL="286110" indent="-285750">
              <a:lnSpc>
                <a:spcPct val="100000"/>
              </a:lnSpc>
              <a:spcBef>
                <a:spcPts val="360"/>
              </a:spcBef>
              <a:buClr>
                <a:srgbClr val="000000"/>
              </a:buClr>
              <a:buFont typeface="Arial" panose="020B0604020202020204" pitchFamily="34" charset="0"/>
              <a:buChar char="•"/>
            </a:pPr>
            <a:endParaRPr lang="de-DE" sz="500" spc="-1" dirty="0">
              <a:solidFill>
                <a:srgbClr val="000000"/>
              </a:solidFill>
              <a:latin typeface="Microsoft Sans Serif" pitchFamily="34" charset="0"/>
              <a:cs typeface="Microsoft Sans Serif" pitchFamily="34" charset="0"/>
            </a:endParaRPr>
          </a:p>
          <a:p>
            <a:pPr marL="343080" indent="-342720">
              <a:lnSpc>
                <a:spcPct val="100000"/>
              </a:lnSpc>
              <a:spcBef>
                <a:spcPts val="360"/>
              </a:spcBef>
              <a:buClr>
                <a:srgbClr val="000000"/>
              </a:buClr>
              <a:buFont typeface="Symbol" charset="2"/>
              <a:buChar char=""/>
            </a:pPr>
            <a:r>
              <a:rPr lang="de-CH" i="1" spc="-1" dirty="0">
                <a:solidFill>
                  <a:srgbClr val="000000"/>
                </a:solidFill>
                <a:latin typeface="Microsoft Sans Serif" pitchFamily="34" charset="0"/>
                <a:cs typeface="Microsoft Sans Serif" pitchFamily="34" charset="0"/>
              </a:rPr>
              <a:t>Fin de la </a:t>
            </a:r>
            <a:r>
              <a:rPr lang="de-CH" i="1" spc="-1" dirty="0" err="1">
                <a:solidFill>
                  <a:srgbClr val="000000"/>
                </a:solidFill>
                <a:latin typeface="Microsoft Sans Serif" pitchFamily="34" charset="0"/>
                <a:cs typeface="Microsoft Sans Serif" pitchFamily="34" charset="0"/>
              </a:rPr>
              <a:t>formation</a:t>
            </a:r>
            <a:r>
              <a:rPr lang="de-CH" i="1" spc="-1" dirty="0">
                <a:solidFill>
                  <a:srgbClr val="000000"/>
                </a:solidFill>
                <a:latin typeface="Microsoft Sans Serif" pitchFamily="34" charset="0"/>
                <a:cs typeface="Microsoft Sans Serif" pitchFamily="34" charset="0"/>
              </a:rPr>
              <a:t>		</a:t>
            </a:r>
            <a:endParaRPr lang="de-CH" sz="1800" b="0" i="1"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47" name="Group 3"/>
          <p:cNvGrpSpPr/>
          <p:nvPr/>
        </p:nvGrpSpPr>
        <p:grpSpPr>
          <a:xfrm>
            <a:off x="-1440" y="6597360"/>
            <a:ext cx="9145441" cy="264600"/>
            <a:chOff x="-1440" y="6597360"/>
            <a:chExt cx="9089209" cy="264600"/>
          </a:xfrm>
        </p:grpSpPr>
        <p:sp>
          <p:nvSpPr>
            <p:cNvPr id="48"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49"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1B65F4DC-9DFD-F37A-3388-A936A9907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80" y="1296219"/>
            <a:ext cx="5984920" cy="4488690"/>
          </a:xfrm>
          <a:prstGeom prst="rect">
            <a:avLst/>
          </a:prstGeom>
        </p:spPr>
      </p:pic>
      <p:pic>
        <p:nvPicPr>
          <p:cNvPr id="9" name="Grafik 8">
            <a:extLst>
              <a:ext uri="{FF2B5EF4-FFF2-40B4-BE49-F238E27FC236}">
                <a16:creationId xmlns="" xmlns:a16="http://schemas.microsoft.com/office/drawing/2014/main" id="{B0DE3DCD-AC94-FD72-6F4C-DB9756713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247" y="2904566"/>
            <a:ext cx="2849107" cy="3548622"/>
          </a:xfrm>
          <a:prstGeom prst="rect">
            <a:avLst/>
          </a:prstGeom>
        </p:spPr>
      </p:pic>
      <p:sp>
        <p:nvSpPr>
          <p:cNvPr id="16" name="Rechteck 15">
            <a:extLst>
              <a:ext uri="{FF2B5EF4-FFF2-40B4-BE49-F238E27FC236}">
                <a16:creationId xmlns="" xmlns:a16="http://schemas.microsoft.com/office/drawing/2014/main" id="{D4E12BBB-AFC3-1AD7-183E-1623039EDEE5}"/>
              </a:ext>
            </a:extLst>
          </p:cNvPr>
          <p:cNvSpPr/>
          <p:nvPr/>
        </p:nvSpPr>
        <p:spPr>
          <a:xfrm>
            <a:off x="3881718" y="1404532"/>
            <a:ext cx="1810870" cy="68131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0" name="Group 3"/>
          <p:cNvGrpSpPr/>
          <p:nvPr/>
        </p:nvGrpSpPr>
        <p:grpSpPr>
          <a:xfrm>
            <a:off x="-1440" y="6597360"/>
            <a:ext cx="9145441" cy="264600"/>
            <a:chOff x="-1440" y="6597360"/>
            <a:chExt cx="9089209" cy="264600"/>
          </a:xfrm>
        </p:grpSpPr>
        <p:sp>
          <p:nvSpPr>
            <p:cNvPr id="11"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2"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2" name="TextShape 1">
            <a:extLst>
              <a:ext uri="{FF2B5EF4-FFF2-40B4-BE49-F238E27FC236}">
                <a16:creationId xmlns="" xmlns:a16="http://schemas.microsoft.com/office/drawing/2014/main" id="{46151233-5C80-8534-447C-70FC0EC6B4ED}"/>
              </a:ext>
            </a:extLst>
          </p:cNvPr>
          <p:cNvSpPr txBox="1"/>
          <p:nvPr/>
        </p:nvSpPr>
        <p:spPr>
          <a:xfrm>
            <a:off x="297180" y="692280"/>
            <a:ext cx="8570776" cy="568080"/>
          </a:xfrm>
          <a:prstGeom prst="rect">
            <a:avLst/>
          </a:prstGeom>
          <a:noFill/>
          <a:ln>
            <a:noFill/>
          </a:ln>
        </p:spPr>
        <p:txBody>
          <a:bodyPr anchor="ctr">
            <a:noAutofit/>
          </a:bodyPr>
          <a:lstStyle/>
          <a:p>
            <a:pPr>
              <a:tabLst>
                <a:tab pos="0" algn="l"/>
              </a:tabLst>
            </a:pPr>
            <a:r>
              <a:rPr lang="de-CH" sz="2700" b="0" strike="noStrike" spc="-1" dirty="0" err="1">
                <a:solidFill>
                  <a:srgbClr val="FF6600"/>
                </a:solidFill>
                <a:latin typeface="Microsoft Sans Serif"/>
              </a:rPr>
              <a:t>Systèmes</a:t>
            </a:r>
            <a:r>
              <a:rPr lang="de-CH" sz="2700" b="0" strike="noStrike" spc="-1" dirty="0">
                <a:solidFill>
                  <a:srgbClr val="FF6600"/>
                </a:solidFill>
                <a:latin typeface="Microsoft Sans Serif"/>
              </a:rPr>
              <a:t> de </a:t>
            </a:r>
            <a:r>
              <a:rPr lang="de-CH" sz="2700" b="0" strike="noStrike" spc="-1" dirty="0" err="1">
                <a:solidFill>
                  <a:srgbClr val="FF6600"/>
                </a:solidFill>
                <a:latin typeface="Microsoft Sans Serif"/>
              </a:rPr>
              <a:t>recharge</a:t>
            </a:r>
            <a:r>
              <a:rPr lang="de-CH" sz="2700" b="0" strike="noStrike" spc="-1" dirty="0">
                <a:solidFill>
                  <a:srgbClr val="FF6600"/>
                </a:solidFill>
                <a:latin typeface="Microsoft Sans Serif"/>
              </a:rPr>
              <a:t> / </a:t>
            </a:r>
            <a:r>
              <a:rPr lang="de-CH" sz="2700" b="0" strike="noStrike" spc="-1" dirty="0" err="1">
                <a:solidFill>
                  <a:srgbClr val="FF6600"/>
                </a:solidFill>
                <a:latin typeface="Microsoft Sans Serif"/>
              </a:rPr>
              <a:t>Chargeur</a:t>
            </a:r>
            <a:r>
              <a:rPr lang="de-CH" sz="2700" b="0" strike="noStrike" spc="-1" dirty="0">
                <a:solidFill>
                  <a:srgbClr val="FF6600"/>
                </a:solidFill>
                <a:latin typeface="Microsoft Sans Serif"/>
              </a:rPr>
              <a:t> </a:t>
            </a:r>
            <a:r>
              <a:rPr lang="de-CH" sz="2700" b="0" strike="noStrike" spc="-1" dirty="0" err="1">
                <a:solidFill>
                  <a:srgbClr val="FF6600"/>
                </a:solidFill>
                <a:latin typeface="Microsoft Sans Serif"/>
              </a:rPr>
              <a:t>universel</a:t>
            </a:r>
            <a:r>
              <a:rPr lang="de-CH" sz="2700" b="0" strike="noStrike" spc="-1" dirty="0">
                <a:solidFill>
                  <a:srgbClr val="FF6600"/>
                </a:solidFill>
                <a:latin typeface="Microsoft Sans Serif"/>
              </a:rPr>
              <a:t> - Software</a:t>
            </a:r>
            <a:endParaRPr lang="de-DE" sz="2700" b="0" strike="noStrike" spc="-1" dirty="0">
              <a:solidFill>
                <a:srgbClr val="000000"/>
              </a:solidFill>
              <a:latin typeface="Arial"/>
            </a:endParaRPr>
          </a:p>
        </p:txBody>
      </p:sp>
    </p:spTree>
    <p:extLst>
      <p:ext uri="{BB962C8B-B14F-4D97-AF65-F5344CB8AC3E}">
        <p14:creationId xmlns:p14="http://schemas.microsoft.com/office/powerpoint/2010/main" val="391093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9"/>
          <p:cNvPicPr/>
          <p:nvPr/>
        </p:nvPicPr>
        <p:blipFill>
          <a:blip r:embed="rId2"/>
          <a:stretch/>
        </p:blipFill>
        <p:spPr>
          <a:xfrm>
            <a:off x="-1440" y="0"/>
            <a:ext cx="9145080" cy="504360"/>
          </a:xfrm>
          <a:prstGeom prst="rect">
            <a:avLst/>
          </a:prstGeom>
          <a:ln>
            <a:noFill/>
          </a:ln>
        </p:spPr>
      </p:pic>
      <p:pic>
        <p:nvPicPr>
          <p:cNvPr id="5" name="Grafik 4">
            <a:extLst>
              <a:ext uri="{FF2B5EF4-FFF2-40B4-BE49-F238E27FC236}">
                <a16:creationId xmlns="" xmlns:a16="http://schemas.microsoft.com/office/drawing/2014/main" id="{1F5B6F75-C579-B6F1-3DF9-B7261CAA8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24" y="1448280"/>
            <a:ext cx="7252447" cy="4907696"/>
          </a:xfrm>
          <a:prstGeom prst="rect">
            <a:avLst/>
          </a:prstGeom>
        </p:spPr>
      </p:pic>
      <p:sp>
        <p:nvSpPr>
          <p:cNvPr id="14" name="Rechteck 13">
            <a:extLst>
              <a:ext uri="{FF2B5EF4-FFF2-40B4-BE49-F238E27FC236}">
                <a16:creationId xmlns="" xmlns:a16="http://schemas.microsoft.com/office/drawing/2014/main" id="{BDB7ABB1-9AFB-A31C-5670-A00C926E62D8}"/>
              </a:ext>
            </a:extLst>
          </p:cNvPr>
          <p:cNvSpPr/>
          <p:nvPr/>
        </p:nvSpPr>
        <p:spPr>
          <a:xfrm>
            <a:off x="5486400" y="1622612"/>
            <a:ext cx="1810870" cy="68131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9" name="Group 3"/>
          <p:cNvGrpSpPr/>
          <p:nvPr/>
        </p:nvGrpSpPr>
        <p:grpSpPr>
          <a:xfrm>
            <a:off x="-1440" y="6597360"/>
            <a:ext cx="9145441" cy="264600"/>
            <a:chOff x="-1440" y="6597360"/>
            <a:chExt cx="9089209" cy="264600"/>
          </a:xfrm>
        </p:grpSpPr>
        <p:sp>
          <p:nvSpPr>
            <p:cNvPr id="10"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1"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2" name="TextShape 1">
            <a:extLst>
              <a:ext uri="{FF2B5EF4-FFF2-40B4-BE49-F238E27FC236}">
                <a16:creationId xmlns="" xmlns:a16="http://schemas.microsoft.com/office/drawing/2014/main" id="{C28887D4-B8E0-FA00-A6CC-CC10362D6FFF}"/>
              </a:ext>
            </a:extLst>
          </p:cNvPr>
          <p:cNvSpPr txBox="1"/>
          <p:nvPr/>
        </p:nvSpPr>
        <p:spPr>
          <a:xfrm>
            <a:off x="297180" y="692280"/>
            <a:ext cx="8570776" cy="568080"/>
          </a:xfrm>
          <a:prstGeom prst="rect">
            <a:avLst/>
          </a:prstGeom>
          <a:noFill/>
          <a:ln>
            <a:noFill/>
          </a:ln>
        </p:spPr>
        <p:txBody>
          <a:bodyPr anchor="ctr">
            <a:noAutofit/>
          </a:bodyPr>
          <a:lstStyle/>
          <a:p>
            <a:pPr>
              <a:tabLst>
                <a:tab pos="0" algn="l"/>
              </a:tabLst>
            </a:pPr>
            <a:r>
              <a:rPr lang="de-CH" sz="2700" b="0" strike="noStrike" spc="-1" dirty="0" err="1">
                <a:solidFill>
                  <a:srgbClr val="FF6600"/>
                </a:solidFill>
                <a:latin typeface="Microsoft Sans Serif"/>
              </a:rPr>
              <a:t>Systèmes</a:t>
            </a:r>
            <a:r>
              <a:rPr lang="de-CH" sz="2700" b="0" strike="noStrike" spc="-1" dirty="0">
                <a:solidFill>
                  <a:srgbClr val="FF6600"/>
                </a:solidFill>
                <a:latin typeface="Microsoft Sans Serif"/>
              </a:rPr>
              <a:t> de </a:t>
            </a:r>
            <a:r>
              <a:rPr lang="de-CH" sz="2700" b="0" strike="noStrike" spc="-1" dirty="0" err="1">
                <a:solidFill>
                  <a:srgbClr val="FF6600"/>
                </a:solidFill>
                <a:latin typeface="Microsoft Sans Serif"/>
              </a:rPr>
              <a:t>recharge</a:t>
            </a:r>
            <a:r>
              <a:rPr lang="de-CH" sz="2700" b="0" strike="noStrike" spc="-1" dirty="0">
                <a:solidFill>
                  <a:srgbClr val="FF6600"/>
                </a:solidFill>
                <a:latin typeface="Microsoft Sans Serif"/>
              </a:rPr>
              <a:t> / </a:t>
            </a:r>
            <a:r>
              <a:rPr lang="de-CH" sz="2700" b="0" strike="noStrike" spc="-1" dirty="0" err="1">
                <a:solidFill>
                  <a:srgbClr val="FF6600"/>
                </a:solidFill>
                <a:latin typeface="Microsoft Sans Serif"/>
              </a:rPr>
              <a:t>Chargeur</a:t>
            </a:r>
            <a:r>
              <a:rPr lang="de-CH" sz="2700" b="0" strike="noStrike" spc="-1" dirty="0">
                <a:solidFill>
                  <a:srgbClr val="FF6600"/>
                </a:solidFill>
                <a:latin typeface="Microsoft Sans Serif"/>
              </a:rPr>
              <a:t> </a:t>
            </a:r>
            <a:r>
              <a:rPr lang="de-CH" sz="2700" b="0" strike="noStrike" spc="-1" dirty="0" err="1">
                <a:solidFill>
                  <a:srgbClr val="FF6600"/>
                </a:solidFill>
                <a:latin typeface="Microsoft Sans Serif"/>
              </a:rPr>
              <a:t>universel</a:t>
            </a:r>
            <a:r>
              <a:rPr lang="de-CH" sz="2700" b="0" strike="noStrike" spc="-1" dirty="0">
                <a:solidFill>
                  <a:srgbClr val="FF6600"/>
                </a:solidFill>
                <a:latin typeface="Microsoft Sans Serif"/>
              </a:rPr>
              <a:t> - Software</a:t>
            </a:r>
            <a:endParaRPr lang="de-DE" sz="2700" b="0" strike="noStrike" spc="-1" dirty="0">
              <a:solidFill>
                <a:srgbClr val="000000"/>
              </a:solidFill>
              <a:latin typeface="Arial"/>
            </a:endParaRPr>
          </a:p>
        </p:txBody>
      </p:sp>
    </p:spTree>
    <p:extLst>
      <p:ext uri="{BB962C8B-B14F-4D97-AF65-F5344CB8AC3E}">
        <p14:creationId xmlns:p14="http://schemas.microsoft.com/office/powerpoint/2010/main" val="370540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D9793293-7414-ACF9-D62C-6417C24A6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18" y="1398974"/>
            <a:ext cx="7216588" cy="4930108"/>
          </a:xfrm>
          <a:prstGeom prst="rect">
            <a:avLst/>
          </a:prstGeom>
        </p:spPr>
      </p:pic>
      <p:sp>
        <p:nvSpPr>
          <p:cNvPr id="10" name="Rechteck 9">
            <a:extLst>
              <a:ext uri="{FF2B5EF4-FFF2-40B4-BE49-F238E27FC236}">
                <a16:creationId xmlns="" xmlns:a16="http://schemas.microsoft.com/office/drawing/2014/main" id="{1110F2F9-60B7-F0C9-235B-3F9529127C42}"/>
              </a:ext>
            </a:extLst>
          </p:cNvPr>
          <p:cNvSpPr/>
          <p:nvPr/>
        </p:nvSpPr>
        <p:spPr>
          <a:xfrm>
            <a:off x="5522259" y="1524000"/>
            <a:ext cx="1810870" cy="68131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9" name="Group 3"/>
          <p:cNvGrpSpPr/>
          <p:nvPr/>
        </p:nvGrpSpPr>
        <p:grpSpPr>
          <a:xfrm>
            <a:off x="-1440" y="6597360"/>
            <a:ext cx="9145441" cy="264600"/>
            <a:chOff x="-1440" y="6597360"/>
            <a:chExt cx="9089209" cy="264600"/>
          </a:xfrm>
        </p:grpSpPr>
        <p:sp>
          <p:nvSpPr>
            <p:cNvPr id="11"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2"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2" name="TextShape 1">
            <a:extLst>
              <a:ext uri="{FF2B5EF4-FFF2-40B4-BE49-F238E27FC236}">
                <a16:creationId xmlns="" xmlns:a16="http://schemas.microsoft.com/office/drawing/2014/main" id="{312466A0-4F64-E076-9078-314B0634C39E}"/>
              </a:ext>
            </a:extLst>
          </p:cNvPr>
          <p:cNvSpPr txBox="1"/>
          <p:nvPr/>
        </p:nvSpPr>
        <p:spPr>
          <a:xfrm>
            <a:off x="297180" y="692280"/>
            <a:ext cx="8570776" cy="568080"/>
          </a:xfrm>
          <a:prstGeom prst="rect">
            <a:avLst/>
          </a:prstGeom>
          <a:noFill/>
          <a:ln>
            <a:noFill/>
          </a:ln>
        </p:spPr>
        <p:txBody>
          <a:bodyPr anchor="ctr">
            <a:noAutofit/>
          </a:bodyPr>
          <a:lstStyle/>
          <a:p>
            <a:pPr>
              <a:tabLst>
                <a:tab pos="0" algn="l"/>
              </a:tabLst>
            </a:pPr>
            <a:r>
              <a:rPr lang="de-CH" sz="2700" b="0" strike="noStrike" spc="-1" dirty="0" err="1">
                <a:solidFill>
                  <a:srgbClr val="FF6600"/>
                </a:solidFill>
                <a:latin typeface="Microsoft Sans Serif"/>
              </a:rPr>
              <a:t>Systèmes</a:t>
            </a:r>
            <a:r>
              <a:rPr lang="de-CH" sz="2700" b="0" strike="noStrike" spc="-1" dirty="0">
                <a:solidFill>
                  <a:srgbClr val="FF6600"/>
                </a:solidFill>
                <a:latin typeface="Microsoft Sans Serif"/>
              </a:rPr>
              <a:t> de </a:t>
            </a:r>
            <a:r>
              <a:rPr lang="de-CH" sz="2700" b="0" strike="noStrike" spc="-1" dirty="0" err="1">
                <a:solidFill>
                  <a:srgbClr val="FF6600"/>
                </a:solidFill>
                <a:latin typeface="Microsoft Sans Serif"/>
              </a:rPr>
              <a:t>recharge</a:t>
            </a:r>
            <a:r>
              <a:rPr lang="de-CH" sz="2700" b="0" strike="noStrike" spc="-1" dirty="0">
                <a:solidFill>
                  <a:srgbClr val="FF6600"/>
                </a:solidFill>
                <a:latin typeface="Microsoft Sans Serif"/>
              </a:rPr>
              <a:t> / </a:t>
            </a:r>
            <a:r>
              <a:rPr lang="de-CH" sz="2700" b="0" strike="noStrike" spc="-1" dirty="0" err="1">
                <a:solidFill>
                  <a:srgbClr val="FF6600"/>
                </a:solidFill>
                <a:latin typeface="Microsoft Sans Serif"/>
              </a:rPr>
              <a:t>Chargeur</a:t>
            </a:r>
            <a:r>
              <a:rPr lang="de-CH" sz="2700" b="0" strike="noStrike" spc="-1" dirty="0">
                <a:solidFill>
                  <a:srgbClr val="FF6600"/>
                </a:solidFill>
                <a:latin typeface="Microsoft Sans Serif"/>
              </a:rPr>
              <a:t> </a:t>
            </a:r>
            <a:r>
              <a:rPr lang="de-CH" sz="2700" b="0" strike="noStrike" spc="-1" dirty="0" err="1">
                <a:solidFill>
                  <a:srgbClr val="FF6600"/>
                </a:solidFill>
                <a:latin typeface="Microsoft Sans Serif"/>
              </a:rPr>
              <a:t>universel</a:t>
            </a:r>
            <a:r>
              <a:rPr lang="de-CH" sz="2700" b="0" strike="noStrike" spc="-1" dirty="0">
                <a:solidFill>
                  <a:srgbClr val="FF6600"/>
                </a:solidFill>
                <a:latin typeface="Microsoft Sans Serif"/>
              </a:rPr>
              <a:t> - Software</a:t>
            </a:r>
            <a:endParaRPr lang="de-DE" sz="2700" b="0" strike="noStrike" spc="-1" dirty="0">
              <a:solidFill>
                <a:srgbClr val="000000"/>
              </a:solidFill>
              <a:latin typeface="Arial"/>
            </a:endParaRPr>
          </a:p>
        </p:txBody>
      </p:sp>
    </p:spTree>
    <p:extLst>
      <p:ext uri="{BB962C8B-B14F-4D97-AF65-F5344CB8AC3E}">
        <p14:creationId xmlns:p14="http://schemas.microsoft.com/office/powerpoint/2010/main" val="2078608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9"/>
          <p:cNvPicPr/>
          <p:nvPr/>
        </p:nvPicPr>
        <p:blipFill>
          <a:blip r:embed="rId2"/>
          <a:stretch/>
        </p:blipFill>
        <p:spPr>
          <a:xfrm>
            <a:off x="-1440" y="0"/>
            <a:ext cx="9145080" cy="504360"/>
          </a:xfrm>
          <a:prstGeom prst="rect">
            <a:avLst/>
          </a:prstGeom>
          <a:ln>
            <a:noFill/>
          </a:ln>
        </p:spPr>
      </p:pic>
      <p:pic>
        <p:nvPicPr>
          <p:cNvPr id="7" name="Grafik 6">
            <a:extLst>
              <a:ext uri="{FF2B5EF4-FFF2-40B4-BE49-F238E27FC236}">
                <a16:creationId xmlns="" xmlns:a16="http://schemas.microsoft.com/office/drawing/2014/main" id="{C955A4E2-D41C-20F9-0429-9418D78AF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25" y="1356591"/>
            <a:ext cx="7252446" cy="4954562"/>
          </a:xfrm>
          <a:prstGeom prst="rect">
            <a:avLst/>
          </a:prstGeom>
        </p:spPr>
      </p:pic>
      <p:sp>
        <p:nvSpPr>
          <p:cNvPr id="2" name="Rechteck 1">
            <a:extLst>
              <a:ext uri="{FF2B5EF4-FFF2-40B4-BE49-F238E27FC236}">
                <a16:creationId xmlns="" xmlns:a16="http://schemas.microsoft.com/office/drawing/2014/main" id="{4C6EAD1F-8CC9-2CEC-3557-8DA216329877}"/>
              </a:ext>
            </a:extLst>
          </p:cNvPr>
          <p:cNvSpPr/>
          <p:nvPr/>
        </p:nvSpPr>
        <p:spPr>
          <a:xfrm>
            <a:off x="5522259" y="1524000"/>
            <a:ext cx="1810870" cy="68131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9" name="Group 3"/>
          <p:cNvGrpSpPr/>
          <p:nvPr/>
        </p:nvGrpSpPr>
        <p:grpSpPr>
          <a:xfrm>
            <a:off x="-1440" y="6597360"/>
            <a:ext cx="9145441" cy="264600"/>
            <a:chOff x="-1440" y="6597360"/>
            <a:chExt cx="9089209" cy="264600"/>
          </a:xfrm>
        </p:grpSpPr>
        <p:sp>
          <p:nvSpPr>
            <p:cNvPr id="10"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1"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3" name="TextShape 1">
            <a:extLst>
              <a:ext uri="{FF2B5EF4-FFF2-40B4-BE49-F238E27FC236}">
                <a16:creationId xmlns="" xmlns:a16="http://schemas.microsoft.com/office/drawing/2014/main" id="{DB2F5DF3-1D0A-9893-04EF-3CBB4E531D01}"/>
              </a:ext>
            </a:extLst>
          </p:cNvPr>
          <p:cNvSpPr txBox="1"/>
          <p:nvPr/>
        </p:nvSpPr>
        <p:spPr>
          <a:xfrm>
            <a:off x="297180" y="692280"/>
            <a:ext cx="8570776" cy="568080"/>
          </a:xfrm>
          <a:prstGeom prst="rect">
            <a:avLst/>
          </a:prstGeom>
          <a:noFill/>
          <a:ln>
            <a:noFill/>
          </a:ln>
        </p:spPr>
        <p:txBody>
          <a:bodyPr anchor="ctr">
            <a:noAutofit/>
          </a:bodyPr>
          <a:lstStyle/>
          <a:p>
            <a:pPr>
              <a:tabLst>
                <a:tab pos="0" algn="l"/>
              </a:tabLst>
            </a:pPr>
            <a:r>
              <a:rPr lang="de-CH" sz="2700" b="0" strike="noStrike" spc="-1" dirty="0" err="1">
                <a:solidFill>
                  <a:srgbClr val="FF6600"/>
                </a:solidFill>
                <a:latin typeface="Microsoft Sans Serif"/>
              </a:rPr>
              <a:t>Systèmes</a:t>
            </a:r>
            <a:r>
              <a:rPr lang="de-CH" sz="2700" b="0" strike="noStrike" spc="-1" dirty="0">
                <a:solidFill>
                  <a:srgbClr val="FF6600"/>
                </a:solidFill>
                <a:latin typeface="Microsoft Sans Serif"/>
              </a:rPr>
              <a:t> de </a:t>
            </a:r>
            <a:r>
              <a:rPr lang="de-CH" sz="2700" b="0" strike="noStrike" spc="-1" dirty="0" err="1">
                <a:solidFill>
                  <a:srgbClr val="FF6600"/>
                </a:solidFill>
                <a:latin typeface="Microsoft Sans Serif"/>
              </a:rPr>
              <a:t>recharge</a:t>
            </a:r>
            <a:r>
              <a:rPr lang="de-CH" sz="2700" b="0" strike="noStrike" spc="-1" dirty="0">
                <a:solidFill>
                  <a:srgbClr val="FF6600"/>
                </a:solidFill>
                <a:latin typeface="Microsoft Sans Serif"/>
              </a:rPr>
              <a:t> / </a:t>
            </a:r>
            <a:r>
              <a:rPr lang="de-CH" sz="2700" b="0" strike="noStrike" spc="-1" dirty="0" err="1">
                <a:solidFill>
                  <a:srgbClr val="FF6600"/>
                </a:solidFill>
                <a:latin typeface="Microsoft Sans Serif"/>
              </a:rPr>
              <a:t>Chargeur</a:t>
            </a:r>
            <a:r>
              <a:rPr lang="de-CH" sz="2700" b="0" strike="noStrike" spc="-1" dirty="0">
                <a:solidFill>
                  <a:srgbClr val="FF6600"/>
                </a:solidFill>
                <a:latin typeface="Microsoft Sans Serif"/>
              </a:rPr>
              <a:t> </a:t>
            </a:r>
            <a:r>
              <a:rPr lang="de-CH" sz="2700" b="0" strike="noStrike" spc="-1" dirty="0" err="1">
                <a:solidFill>
                  <a:srgbClr val="FF6600"/>
                </a:solidFill>
                <a:latin typeface="Microsoft Sans Serif"/>
              </a:rPr>
              <a:t>universel</a:t>
            </a:r>
            <a:r>
              <a:rPr lang="de-CH" sz="2700" b="0" strike="noStrike" spc="-1" dirty="0">
                <a:solidFill>
                  <a:srgbClr val="FF6600"/>
                </a:solidFill>
                <a:latin typeface="Microsoft Sans Serif"/>
              </a:rPr>
              <a:t> - Software</a:t>
            </a:r>
            <a:endParaRPr lang="de-DE" sz="2700" b="0" strike="noStrike" spc="-1" dirty="0">
              <a:solidFill>
                <a:srgbClr val="000000"/>
              </a:solidFill>
              <a:latin typeface="Arial"/>
            </a:endParaRPr>
          </a:p>
        </p:txBody>
      </p:sp>
    </p:spTree>
    <p:extLst>
      <p:ext uri="{BB962C8B-B14F-4D97-AF65-F5344CB8AC3E}">
        <p14:creationId xmlns:p14="http://schemas.microsoft.com/office/powerpoint/2010/main" val="62259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516532D9-D569-49CB-3D84-07291AB6D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108" y="4324583"/>
            <a:ext cx="4057344" cy="1968641"/>
          </a:xfrm>
          <a:prstGeom prst="rect">
            <a:avLst/>
          </a:prstGeom>
        </p:spPr>
      </p:pic>
      <p:pic>
        <p:nvPicPr>
          <p:cNvPr id="5" name="Grafik 4">
            <a:extLst>
              <a:ext uri="{FF2B5EF4-FFF2-40B4-BE49-F238E27FC236}">
                <a16:creationId xmlns="" xmlns:a16="http://schemas.microsoft.com/office/drawing/2014/main" id="{308E5ACC-3505-8793-2F20-5A50A21A2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43" y="1288217"/>
            <a:ext cx="4155958" cy="2584536"/>
          </a:xfrm>
          <a:prstGeom prst="rect">
            <a:avLst/>
          </a:prstGeom>
        </p:spPr>
      </p:pic>
      <p:pic>
        <p:nvPicPr>
          <p:cNvPr id="8" name="Grafik 7">
            <a:extLst>
              <a:ext uri="{FF2B5EF4-FFF2-40B4-BE49-F238E27FC236}">
                <a16:creationId xmlns="" xmlns:a16="http://schemas.microsoft.com/office/drawing/2014/main" id="{C35491FE-A065-6D97-F068-2F54A2679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364" y="1296621"/>
            <a:ext cx="4155958" cy="2594062"/>
          </a:xfrm>
          <a:prstGeom prst="rect">
            <a:avLst/>
          </a:prstGeom>
        </p:spPr>
      </p:pic>
      <p:pic>
        <p:nvPicPr>
          <p:cNvPr id="10" name="Grafik 9">
            <a:extLst>
              <a:ext uri="{FF2B5EF4-FFF2-40B4-BE49-F238E27FC236}">
                <a16:creationId xmlns="" xmlns:a16="http://schemas.microsoft.com/office/drawing/2014/main" id="{91B2D2CB-C91F-12AB-CA51-26CDCEFCD0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643" y="4333744"/>
            <a:ext cx="4155958" cy="1968641"/>
          </a:xfrm>
          <a:prstGeom prst="rect">
            <a:avLst/>
          </a:prstGeom>
        </p:spPr>
      </p:pic>
      <p:grpSp>
        <p:nvGrpSpPr>
          <p:cNvPr id="11" name="Group 3"/>
          <p:cNvGrpSpPr/>
          <p:nvPr/>
        </p:nvGrpSpPr>
        <p:grpSpPr>
          <a:xfrm>
            <a:off x="-1440" y="6597360"/>
            <a:ext cx="9145441" cy="264600"/>
            <a:chOff x="-1440" y="6597360"/>
            <a:chExt cx="9089209" cy="264600"/>
          </a:xfrm>
        </p:grpSpPr>
        <p:sp>
          <p:nvSpPr>
            <p:cNvPr id="12"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3"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4" name="TextShape 1">
            <a:extLst>
              <a:ext uri="{FF2B5EF4-FFF2-40B4-BE49-F238E27FC236}">
                <a16:creationId xmlns="" xmlns:a16="http://schemas.microsoft.com/office/drawing/2014/main" id="{DB3D19C0-DDC6-5E3D-DA6B-660883BC2F90}"/>
              </a:ext>
            </a:extLst>
          </p:cNvPr>
          <p:cNvSpPr txBox="1"/>
          <p:nvPr/>
        </p:nvSpPr>
        <p:spPr>
          <a:xfrm>
            <a:off x="297180" y="692280"/>
            <a:ext cx="8570776" cy="568080"/>
          </a:xfrm>
          <a:prstGeom prst="rect">
            <a:avLst/>
          </a:prstGeom>
          <a:noFill/>
          <a:ln>
            <a:noFill/>
          </a:ln>
        </p:spPr>
        <p:txBody>
          <a:bodyPr anchor="ctr">
            <a:noAutofit/>
          </a:bodyPr>
          <a:lstStyle/>
          <a:p>
            <a:pPr>
              <a:tabLst>
                <a:tab pos="0" algn="l"/>
              </a:tabLst>
            </a:pPr>
            <a:r>
              <a:rPr lang="de-CH" sz="2700" b="0" strike="noStrike" spc="-1" dirty="0" err="1">
                <a:solidFill>
                  <a:srgbClr val="FF6600"/>
                </a:solidFill>
                <a:latin typeface="Microsoft Sans Serif"/>
              </a:rPr>
              <a:t>Systèmes</a:t>
            </a:r>
            <a:r>
              <a:rPr lang="de-CH" sz="2700" b="0" strike="noStrike" spc="-1" dirty="0">
                <a:solidFill>
                  <a:srgbClr val="FF6600"/>
                </a:solidFill>
                <a:latin typeface="Microsoft Sans Serif"/>
              </a:rPr>
              <a:t> de </a:t>
            </a:r>
            <a:r>
              <a:rPr lang="de-CH" sz="2700" b="0" strike="noStrike" spc="-1" dirty="0" err="1">
                <a:solidFill>
                  <a:srgbClr val="FF6600"/>
                </a:solidFill>
                <a:latin typeface="Microsoft Sans Serif"/>
              </a:rPr>
              <a:t>recharge</a:t>
            </a:r>
            <a:r>
              <a:rPr lang="de-CH" sz="2700" b="0" strike="noStrike" spc="-1" dirty="0">
                <a:solidFill>
                  <a:srgbClr val="FF6600"/>
                </a:solidFill>
                <a:latin typeface="Microsoft Sans Serif"/>
              </a:rPr>
              <a:t> / </a:t>
            </a:r>
            <a:r>
              <a:rPr lang="de-CH" sz="2700" b="0" strike="noStrike" spc="-1" dirty="0" err="1">
                <a:solidFill>
                  <a:srgbClr val="FF6600"/>
                </a:solidFill>
                <a:latin typeface="Microsoft Sans Serif"/>
              </a:rPr>
              <a:t>Chargeur</a:t>
            </a:r>
            <a:r>
              <a:rPr lang="de-CH" sz="2700" b="0" strike="noStrike" spc="-1" dirty="0">
                <a:solidFill>
                  <a:srgbClr val="FF6600"/>
                </a:solidFill>
                <a:latin typeface="Microsoft Sans Serif"/>
              </a:rPr>
              <a:t> </a:t>
            </a:r>
            <a:r>
              <a:rPr lang="de-CH" sz="2700" b="0" strike="noStrike" spc="-1" dirty="0" err="1">
                <a:solidFill>
                  <a:srgbClr val="FF6600"/>
                </a:solidFill>
                <a:latin typeface="Microsoft Sans Serif"/>
              </a:rPr>
              <a:t>universel</a:t>
            </a:r>
            <a:r>
              <a:rPr lang="de-CH" sz="2700" b="0" strike="noStrike" spc="-1" dirty="0">
                <a:solidFill>
                  <a:srgbClr val="FF6600"/>
                </a:solidFill>
                <a:latin typeface="Microsoft Sans Serif"/>
              </a:rPr>
              <a:t> - Software</a:t>
            </a:r>
            <a:endParaRPr lang="de-DE" sz="2700" b="0" strike="noStrike" spc="-1" dirty="0">
              <a:solidFill>
                <a:srgbClr val="000000"/>
              </a:solidFill>
              <a:latin typeface="Arial"/>
            </a:endParaRPr>
          </a:p>
        </p:txBody>
      </p:sp>
    </p:spTree>
    <p:extLst>
      <p:ext uri="{BB962C8B-B14F-4D97-AF65-F5344CB8AC3E}">
        <p14:creationId xmlns:p14="http://schemas.microsoft.com/office/powerpoint/2010/main" val="129867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err="1">
                <a:solidFill>
                  <a:srgbClr val="FF6600"/>
                </a:solidFill>
                <a:latin typeface="Microsoft Sans Serif"/>
              </a:rPr>
              <a:t>Systèmes</a:t>
            </a:r>
            <a:r>
              <a:rPr lang="de-CH" sz="2800" b="0" strike="noStrike" spc="-1" dirty="0">
                <a:solidFill>
                  <a:srgbClr val="FF6600"/>
                </a:solidFill>
                <a:latin typeface="Microsoft Sans Serif"/>
              </a:rPr>
              <a:t> de </a:t>
            </a:r>
            <a:r>
              <a:rPr lang="de-CH" sz="2800" b="0" strike="noStrike" spc="-1" dirty="0" err="1">
                <a:solidFill>
                  <a:srgbClr val="FF6600"/>
                </a:solidFill>
                <a:latin typeface="Microsoft Sans Serif"/>
              </a:rPr>
              <a:t>recharge</a:t>
            </a:r>
            <a:r>
              <a:rPr lang="de-CH" sz="2800" b="0" strike="noStrike" spc="-1" dirty="0">
                <a:solidFill>
                  <a:srgbClr val="FF6600"/>
                </a:solidFill>
                <a:latin typeface="Microsoft Sans Serif"/>
              </a:rPr>
              <a:t>	…BMS</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err="1">
                <a:solidFill>
                  <a:srgbClr val="000000"/>
                </a:solidFill>
                <a:latin typeface="Microsoft Sans Serif"/>
              </a:rPr>
              <a:t>Thème</a:t>
            </a:r>
            <a:r>
              <a:rPr lang="de-CH" spc="-1" dirty="0">
                <a:solidFill>
                  <a:srgbClr val="000000"/>
                </a:solidFill>
                <a:latin typeface="Microsoft Sans Serif"/>
              </a:rPr>
              <a:t> BMS … Batterie-Management-System</a:t>
            </a:r>
          </a:p>
          <a:p>
            <a:pPr marL="457560" lvl="1">
              <a:spcBef>
                <a:spcPts val="360"/>
              </a:spcBef>
              <a:buClr>
                <a:srgbClr val="000000"/>
              </a:buClr>
            </a:pPr>
            <a:r>
              <a:rPr lang="de-CH" spc="-1" dirty="0">
                <a:solidFill>
                  <a:srgbClr val="000000"/>
                </a:solidFill>
                <a:latin typeface="Microsoft Sans Serif"/>
              </a:rPr>
              <a:t>… </a:t>
            </a:r>
            <a:r>
              <a:rPr lang="de-CH" spc="-1" dirty="0" err="1">
                <a:solidFill>
                  <a:srgbClr val="000000"/>
                </a:solidFill>
                <a:latin typeface="Microsoft Sans Serif"/>
              </a:rPr>
              <a:t>Sur</a:t>
            </a:r>
            <a:r>
              <a:rPr lang="de-CH" spc="-1" dirty="0">
                <a:solidFill>
                  <a:srgbClr val="000000"/>
                </a:solidFill>
                <a:latin typeface="Microsoft Sans Serif"/>
              </a:rPr>
              <a:t> / Sous-</a:t>
            </a:r>
            <a:r>
              <a:rPr lang="de-CH" spc="-1" dirty="0" err="1">
                <a:solidFill>
                  <a:srgbClr val="000000"/>
                </a:solidFill>
                <a:latin typeface="Microsoft Sans Serif"/>
              </a:rPr>
              <a:t>tension`s</a:t>
            </a:r>
            <a:r>
              <a:rPr lang="de-CH" spc="-1" dirty="0">
                <a:solidFill>
                  <a:srgbClr val="000000"/>
                </a:solidFill>
                <a:latin typeface="Microsoft Sans Serif"/>
              </a:rPr>
              <a:t>  </a:t>
            </a:r>
            <a:r>
              <a:rPr lang="de-CH" spc="-1" dirty="0" err="1">
                <a:solidFill>
                  <a:srgbClr val="000000"/>
                </a:solidFill>
                <a:latin typeface="Microsoft Sans Serif"/>
              </a:rPr>
              <a:t>Coupure</a:t>
            </a:r>
            <a:endParaRPr lang="de-CH"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a:p>
            <a:pPr marL="360">
              <a:lnSpc>
                <a:spcPct val="100000"/>
              </a:lnSpc>
              <a:spcBef>
                <a:spcPts val="360"/>
              </a:spcBef>
              <a:buClr>
                <a:srgbClr val="000000"/>
              </a:buClr>
            </a:pPr>
            <a:endParaRPr lang="de-DE" spc="-1" dirty="0">
              <a:solidFill>
                <a:srgbClr val="000000"/>
              </a:solidFill>
              <a:latin typeface="Arial"/>
            </a:endParaRPr>
          </a:p>
          <a:p>
            <a:pPr marL="360">
              <a:lnSpc>
                <a:spcPct val="100000"/>
              </a:lnSpc>
              <a:spcBef>
                <a:spcPts val="360"/>
              </a:spcBef>
              <a:buClr>
                <a:srgbClr val="000000"/>
              </a:buClr>
            </a:pPr>
            <a:endParaRPr lang="de-CH"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5" name="Grafik 4">
            <a:extLst>
              <a:ext uri="{FF2B5EF4-FFF2-40B4-BE49-F238E27FC236}">
                <a16:creationId xmlns="" xmlns:a16="http://schemas.microsoft.com/office/drawing/2014/main" id="{C2A8F3B9-0FB5-2F53-82CE-9E34CDCF1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24" y="2051825"/>
            <a:ext cx="7225552" cy="4378712"/>
          </a:xfrm>
          <a:prstGeom prst="rect">
            <a:avLst/>
          </a:prstGeom>
        </p:spPr>
      </p:pic>
      <p:sp>
        <p:nvSpPr>
          <p:cNvPr id="9" name="Rechteck 8">
            <a:extLst>
              <a:ext uri="{FF2B5EF4-FFF2-40B4-BE49-F238E27FC236}">
                <a16:creationId xmlns="" xmlns:a16="http://schemas.microsoft.com/office/drawing/2014/main" id="{ADF1F63D-6BB4-F415-33C4-E0D2FC7D6342}"/>
              </a:ext>
            </a:extLst>
          </p:cNvPr>
          <p:cNvSpPr/>
          <p:nvPr/>
        </p:nvSpPr>
        <p:spPr>
          <a:xfrm>
            <a:off x="6924055" y="2141551"/>
            <a:ext cx="1153145" cy="42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 xmlns:a16="http://schemas.microsoft.com/office/drawing/2014/main" id="{B88FDBC6-82B1-67D9-2F59-EF1799FEB567}"/>
              </a:ext>
            </a:extLst>
          </p:cNvPr>
          <p:cNvSpPr/>
          <p:nvPr/>
        </p:nvSpPr>
        <p:spPr>
          <a:xfrm>
            <a:off x="3365067" y="2104381"/>
            <a:ext cx="1153145" cy="42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1" name="Group 3"/>
          <p:cNvGrpSpPr/>
          <p:nvPr/>
        </p:nvGrpSpPr>
        <p:grpSpPr>
          <a:xfrm>
            <a:off x="-1440" y="6597360"/>
            <a:ext cx="9145441" cy="264600"/>
            <a:chOff x="-1440" y="6597360"/>
            <a:chExt cx="9089209" cy="264600"/>
          </a:xfrm>
        </p:grpSpPr>
        <p:sp>
          <p:nvSpPr>
            <p:cNvPr id="12"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3"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08676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err="1">
                <a:solidFill>
                  <a:srgbClr val="FF6600"/>
                </a:solidFill>
                <a:latin typeface="Microsoft Sans Serif"/>
              </a:rPr>
              <a:t>Systèmes</a:t>
            </a:r>
            <a:r>
              <a:rPr lang="de-CH" sz="2800" b="0" strike="noStrike" spc="-1" dirty="0">
                <a:solidFill>
                  <a:srgbClr val="FF6600"/>
                </a:solidFill>
                <a:latin typeface="Microsoft Sans Serif"/>
              </a:rPr>
              <a:t> de </a:t>
            </a:r>
            <a:r>
              <a:rPr lang="de-CH" sz="2800" b="0" strike="noStrike" spc="-1" dirty="0" err="1">
                <a:solidFill>
                  <a:srgbClr val="FF6600"/>
                </a:solidFill>
                <a:latin typeface="Microsoft Sans Serif"/>
              </a:rPr>
              <a:t>recharge</a:t>
            </a:r>
            <a:r>
              <a:rPr lang="de-CH" sz="2800" b="0" strike="noStrike" spc="-1" dirty="0">
                <a:solidFill>
                  <a:srgbClr val="FF6600"/>
                </a:solidFill>
                <a:latin typeface="Microsoft Sans Serif"/>
              </a:rPr>
              <a:t>	…Balancer</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Thema Balancer</a:t>
            </a:r>
          </a:p>
          <a:p>
            <a:pPr marL="457560" lvl="1">
              <a:spcBef>
                <a:spcPts val="360"/>
              </a:spcBef>
              <a:buClr>
                <a:srgbClr val="000000"/>
              </a:buClr>
            </a:pPr>
            <a:r>
              <a:rPr lang="de-CH" spc="-1" dirty="0">
                <a:solidFill>
                  <a:srgbClr val="000000"/>
                </a:solidFill>
                <a:latin typeface="Microsoft Sans Serif"/>
              </a:rPr>
              <a:t>	Passiver </a:t>
            </a:r>
            <a:r>
              <a:rPr lang="de-CH" spc="-1" dirty="0" err="1">
                <a:solidFill>
                  <a:srgbClr val="000000"/>
                </a:solidFill>
                <a:latin typeface="Microsoft Sans Serif"/>
              </a:rPr>
              <a:t>Balancer</a:t>
            </a:r>
            <a:r>
              <a:rPr lang="de-CH" spc="-1" dirty="0">
                <a:solidFill>
                  <a:srgbClr val="000000"/>
                </a:solidFill>
                <a:latin typeface="Microsoft Sans Serif"/>
              </a:rPr>
              <a:t>		Aktiver </a:t>
            </a:r>
            <a:r>
              <a:rPr lang="de-CH" spc="-1" dirty="0" err="1">
                <a:solidFill>
                  <a:srgbClr val="000000"/>
                </a:solidFill>
                <a:latin typeface="Microsoft Sans Serif"/>
              </a:rPr>
              <a:t>Balancer</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C3DEA6BF-25E8-BB34-08A3-56BA5A0F1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53" y="2022088"/>
            <a:ext cx="7207623" cy="4306993"/>
          </a:xfrm>
          <a:prstGeom prst="rect">
            <a:avLst/>
          </a:prstGeom>
        </p:spPr>
      </p:pic>
      <p:sp>
        <p:nvSpPr>
          <p:cNvPr id="9" name="Rechteck 8">
            <a:extLst>
              <a:ext uri="{FF2B5EF4-FFF2-40B4-BE49-F238E27FC236}">
                <a16:creationId xmlns="" xmlns:a16="http://schemas.microsoft.com/office/drawing/2014/main" id="{6C5B16FC-100F-6784-20F8-E61C1DACC0AF}"/>
              </a:ext>
            </a:extLst>
          </p:cNvPr>
          <p:cNvSpPr/>
          <p:nvPr/>
        </p:nvSpPr>
        <p:spPr>
          <a:xfrm>
            <a:off x="6924055" y="2116408"/>
            <a:ext cx="1153145" cy="42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 xmlns:a16="http://schemas.microsoft.com/office/drawing/2014/main" id="{44DE8B4E-F766-8EB4-4CB0-299E533204EF}"/>
              </a:ext>
            </a:extLst>
          </p:cNvPr>
          <p:cNvSpPr/>
          <p:nvPr/>
        </p:nvSpPr>
        <p:spPr>
          <a:xfrm>
            <a:off x="3374032" y="2123992"/>
            <a:ext cx="1153145" cy="42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1" name="Group 3"/>
          <p:cNvGrpSpPr/>
          <p:nvPr/>
        </p:nvGrpSpPr>
        <p:grpSpPr>
          <a:xfrm>
            <a:off x="-1440" y="6597360"/>
            <a:ext cx="9145441" cy="264600"/>
            <a:chOff x="-1440" y="6597360"/>
            <a:chExt cx="9089209" cy="264600"/>
          </a:xfrm>
        </p:grpSpPr>
        <p:sp>
          <p:nvSpPr>
            <p:cNvPr id="12"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3"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804044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err="1">
                <a:solidFill>
                  <a:srgbClr val="FF6600"/>
                </a:solidFill>
                <a:latin typeface="Microsoft Sans Serif"/>
              </a:rPr>
              <a:t>Cellules</a:t>
            </a:r>
            <a:r>
              <a:rPr lang="de-CH" sz="2800" spc="-1" dirty="0">
                <a:solidFill>
                  <a:srgbClr val="FF6600"/>
                </a:solidFill>
                <a:latin typeface="Microsoft Sans Serif"/>
              </a:rPr>
              <a:t> – États usw..</a:t>
            </a:r>
            <a:endParaRPr lang="de-DE" sz="2800" b="0" strike="noStrike" spc="-1" dirty="0">
              <a:solidFill>
                <a:srgbClr val="000000"/>
              </a:solidFill>
              <a:latin typeface="Arial"/>
            </a:endParaRPr>
          </a:p>
        </p:txBody>
      </p:sp>
      <p:sp>
        <p:nvSpPr>
          <p:cNvPr id="45" name="TextShape 2"/>
          <p:cNvSpPr txBox="1"/>
          <p:nvPr/>
        </p:nvSpPr>
        <p:spPr>
          <a:xfrm>
            <a:off x="684360" y="1257362"/>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u="sng" strike="noStrike" spc="-1" dirty="0">
                <a:solidFill>
                  <a:srgbClr val="000000"/>
                </a:solidFill>
                <a:latin typeface="Microsoft Sans Serif"/>
              </a:rPr>
              <a:t>États des </a:t>
            </a:r>
            <a:r>
              <a:rPr lang="de-CH" sz="1800" b="0" u="sng" strike="noStrike" spc="-1" dirty="0" err="1">
                <a:solidFill>
                  <a:srgbClr val="000000"/>
                </a:solidFill>
                <a:latin typeface="Microsoft Sans Serif"/>
              </a:rPr>
              <a:t>cellules</a:t>
            </a:r>
            <a:endParaRPr lang="de-CH" b="0" u="sng" strike="noStrike"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Comment déterminer l'état de ses cellules ?</a:t>
            </a:r>
          </a:p>
          <a:p>
            <a:pPr marL="457560" lvl="1">
              <a:spcBef>
                <a:spcPts val="360"/>
              </a:spcBef>
              <a:buClr>
                <a:srgbClr val="000000"/>
              </a:buClr>
            </a:pPr>
            <a:r>
              <a:rPr lang="fr-FR" spc="-1" dirty="0">
                <a:solidFill>
                  <a:srgbClr val="000000"/>
                </a:solidFill>
                <a:latin typeface="Microsoft Sans Serif"/>
              </a:rPr>
              <a:t>Il existe une page où l'on peut déterminer ses cellules.</a:t>
            </a:r>
          </a:p>
          <a:p>
            <a:pPr marL="457560" lvl="1">
              <a:spcBef>
                <a:spcPts val="360"/>
              </a:spcBef>
              <a:buClr>
                <a:srgbClr val="000000"/>
              </a:buClr>
            </a:pPr>
            <a:r>
              <a:rPr lang="fr-FR" spc="-1" dirty="0">
                <a:solidFill>
                  <a:srgbClr val="000000"/>
                </a:solidFill>
                <a:latin typeface="Microsoft Sans Serif"/>
              </a:rPr>
              <a:t>On peut y trouver son type de cellule et entrer ses propres valeurs de mesure, et obtenir des valeurs relativement précises sur sa cellule.	</a:t>
            </a:r>
          </a:p>
          <a:p>
            <a:pPr marL="457560" lvl="1">
              <a:spcBef>
                <a:spcPts val="360"/>
              </a:spcBef>
              <a:buClr>
                <a:srgbClr val="000000"/>
              </a:buClr>
            </a:pPr>
            <a:r>
              <a:rPr lang="fr-FR" spc="-1" dirty="0">
                <a:solidFill>
                  <a:srgbClr val="000000"/>
                </a:solidFill>
                <a:latin typeface="Microsoft Sans Serif"/>
              </a:rPr>
              <a:t>... l'âge de la cellule et l'"état" général de la cellule	</a:t>
            </a:r>
          </a:p>
          <a:p>
            <a:pPr marL="457560" lvl="1">
              <a:spcBef>
                <a:spcPts val="360"/>
              </a:spcBef>
              <a:buClr>
                <a:srgbClr val="000000"/>
              </a:buClr>
            </a:pPr>
            <a:r>
              <a:rPr lang="fr-FR" spc="-1" dirty="0">
                <a:solidFill>
                  <a:srgbClr val="000000"/>
                </a:solidFill>
                <a:latin typeface="Microsoft Sans Serif"/>
              </a:rPr>
              <a:t>... le nombre de cycles de charge que la cellule a déjà eu</a:t>
            </a:r>
          </a:p>
          <a:p>
            <a:pPr marL="457560" lvl="1">
              <a:spcBef>
                <a:spcPts val="360"/>
              </a:spcBef>
              <a:buClr>
                <a:srgbClr val="000000"/>
              </a:buClr>
            </a:pPr>
            <a:r>
              <a:rPr lang="fr-FR" spc="-1" dirty="0">
                <a:solidFill>
                  <a:srgbClr val="000000"/>
                </a:solidFill>
                <a:latin typeface="Microsoft Sans Serif"/>
              </a:rPr>
              <a:t>... combien de cycles de charge il reste à calculer</a:t>
            </a:r>
          </a:p>
          <a:p>
            <a:pPr marL="457560" lvl="1">
              <a:spcBef>
                <a:spcPts val="360"/>
              </a:spcBef>
              <a:buClr>
                <a:srgbClr val="000000"/>
              </a:buClr>
            </a:pPr>
            <a:r>
              <a:rPr lang="fr-FR" spc="-1" dirty="0">
                <a:solidFill>
                  <a:srgbClr val="000000"/>
                </a:solidFill>
                <a:latin typeface="Microsoft Sans Serif"/>
              </a:rPr>
              <a:t>... </a:t>
            </a:r>
            <a:r>
              <a:rPr lang="fr-FR" spc="-1" dirty="0">
                <a:solidFill>
                  <a:srgbClr val="000000"/>
                </a:solidFill>
                <a:highlight>
                  <a:srgbClr val="FFFF00"/>
                </a:highlight>
                <a:latin typeface="Microsoft Sans Serif"/>
              </a:rPr>
              <a:t>comment le</a:t>
            </a:r>
            <a:r>
              <a:rPr lang="de-CH" sz="500" spc="-1" dirty="0">
                <a:solidFill>
                  <a:srgbClr val="000000"/>
                </a:solidFill>
                <a:latin typeface="Microsoft Sans Serif"/>
              </a:rPr>
              <a:t>	</a:t>
            </a:r>
          </a:p>
          <a:p>
            <a:pPr marL="457560" lvl="1">
              <a:spcBef>
                <a:spcPts val="360"/>
              </a:spcBef>
              <a:buClr>
                <a:srgbClr val="000000"/>
              </a:buClr>
            </a:pPr>
            <a:r>
              <a:rPr lang="fr-FR" spc="-1" dirty="0">
                <a:solidFill>
                  <a:srgbClr val="000000"/>
                </a:solidFill>
                <a:latin typeface="Microsoft Sans Serif"/>
              </a:rPr>
              <a:t>L'algorithme part du principe que l'on saisit les valeurs demandées le plus précisément possible, en se basant sur des milliers de valeurs saisies et sur les indications du fabricant.</a:t>
            </a:r>
          </a:p>
          <a:p>
            <a:pPr marL="457560" lvl="1">
              <a:spcBef>
                <a:spcPts val="360"/>
              </a:spcBef>
              <a:buClr>
                <a:srgbClr val="000000"/>
              </a:buClr>
            </a:pPr>
            <a:endParaRPr lang="fr-FR" sz="500"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Les créateurs du site veulent que le site/service reste gratuit et veulent empêcher le "commerce" et l'influence qui en découle.</a:t>
            </a:r>
          </a:p>
          <a:p>
            <a:pPr marL="457560" lvl="1">
              <a:spcBef>
                <a:spcPts val="360"/>
              </a:spcBef>
              <a:buClr>
                <a:srgbClr val="000000"/>
              </a:buClr>
            </a:pPr>
            <a:endParaRPr lang="fr-FR" sz="500"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Je mettrai le lien à disposition séparément</a:t>
            </a:r>
            <a:r>
              <a:rPr lang="de-CH" sz="1400" i="1" spc="-1" dirty="0">
                <a:solidFill>
                  <a:srgbClr val="000000"/>
                </a:solidFill>
                <a:latin typeface="Microsoft Sans Serif"/>
              </a:rPr>
              <a:t>(jetzt noch </a:t>
            </a:r>
            <a:r>
              <a:rPr lang="de-CH" sz="1400" i="1" spc="-1" dirty="0" err="1">
                <a:solidFill>
                  <a:srgbClr val="000000"/>
                </a:solidFill>
                <a:latin typeface="Microsoft Sans Serif"/>
              </a:rPr>
              <a:t>BetaVersion</a:t>
            </a:r>
            <a:r>
              <a:rPr lang="de-CH" sz="1400" i="1" spc="-1" dirty="0">
                <a:solidFill>
                  <a:srgbClr val="000000"/>
                </a:solidFill>
                <a:latin typeface="Microsoft Sans Serif"/>
              </a:rPr>
              <a:t>)</a:t>
            </a:r>
          </a:p>
          <a:p>
            <a:pPr marL="457560" lvl="1">
              <a:spcBef>
                <a:spcPts val="360"/>
              </a:spcBef>
              <a:buClr>
                <a:srgbClr val="000000"/>
              </a:buClr>
            </a:pPr>
            <a:r>
              <a:rPr lang="de-CH" spc="-1" dirty="0">
                <a:solidFill>
                  <a:srgbClr val="000000"/>
                </a:solidFill>
                <a:latin typeface="Microsoft Sans Serif"/>
              </a:rPr>
              <a:t>	</a:t>
            </a:r>
          </a:p>
          <a:p>
            <a:pPr marL="457560" lvl="1">
              <a:spcBef>
                <a:spcPts val="360"/>
              </a:spcBef>
              <a:buClr>
                <a:srgbClr val="000000"/>
              </a:buClr>
            </a:pPr>
            <a:r>
              <a:rPr lang="de-CH" spc="-1" dirty="0">
                <a:solidFill>
                  <a:srgbClr val="000000"/>
                </a:solidFill>
                <a:latin typeface="Microsoft Sans Serif"/>
              </a:rPr>
              <a:t>	</a:t>
            </a:r>
          </a:p>
          <a:p>
            <a:pPr marL="457560" lvl="1">
              <a:spcBef>
                <a:spcPts val="360"/>
              </a:spcBef>
              <a:buClr>
                <a:srgbClr val="000000"/>
              </a:buClr>
            </a:pPr>
            <a:r>
              <a:rPr lang="de-CH" spc="-1" dirty="0">
                <a:solidFill>
                  <a:srgbClr val="000000"/>
                </a:solidFill>
                <a:latin typeface="Microsoft Sans Serif"/>
              </a:rPr>
              <a:t>	</a:t>
            </a: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603505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a:solidFill>
                  <a:srgbClr val="FF6600"/>
                </a:solidFill>
                <a:latin typeface="Microsoft Sans Serif"/>
              </a:rPr>
              <a:t>Comparaison</a:t>
            </a:r>
            <a:r>
              <a:rPr lang="de-CH" sz="2800" spc="-1" dirty="0">
                <a:solidFill>
                  <a:srgbClr val="FF6600"/>
                </a:solidFill>
                <a:latin typeface="Microsoft Sans Serif"/>
              </a:rPr>
              <a:t> des </a:t>
            </a:r>
            <a:r>
              <a:rPr lang="de-CH" sz="2800" spc="-1" dirty="0" err="1">
                <a:solidFill>
                  <a:srgbClr val="FF6600"/>
                </a:solidFill>
                <a:latin typeface="Microsoft Sans Serif"/>
              </a:rPr>
              <a:t>cellules</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BILDER</a:t>
            </a:r>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 xmlns:a16="http://schemas.microsoft.com/office/drawing/2014/main" id="{5489F42C-DA03-0CCD-DF0D-D79A58D34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802880"/>
            <a:ext cx="2890587" cy="4251960"/>
          </a:xfrm>
          <a:prstGeom prst="rect">
            <a:avLst/>
          </a:prstGeom>
        </p:spPr>
      </p:pic>
      <p:pic>
        <p:nvPicPr>
          <p:cNvPr id="5" name="Grafik 4">
            <a:extLst>
              <a:ext uri="{FF2B5EF4-FFF2-40B4-BE49-F238E27FC236}">
                <a16:creationId xmlns="" xmlns:a16="http://schemas.microsoft.com/office/drawing/2014/main" id="{041EE57F-EDD9-1E52-A9BC-9EF4CDC3E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515" y="1334520"/>
            <a:ext cx="4852049" cy="1472565"/>
          </a:xfrm>
          <a:prstGeom prst="rect">
            <a:avLst/>
          </a:prstGeom>
        </p:spPr>
      </p:pic>
      <p:pic>
        <p:nvPicPr>
          <p:cNvPr id="7" name="Grafik 6">
            <a:extLst>
              <a:ext uri="{FF2B5EF4-FFF2-40B4-BE49-F238E27FC236}">
                <a16:creationId xmlns="" xmlns:a16="http://schemas.microsoft.com/office/drawing/2014/main" id="{01971E36-53F1-F408-AFD6-095186298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2402" y="3108194"/>
            <a:ext cx="1988276" cy="3057526"/>
          </a:xfrm>
          <a:prstGeom prst="rect">
            <a:avLst/>
          </a:prstGeom>
        </p:spPr>
      </p:pic>
    </p:spTree>
    <p:extLst>
      <p:ext uri="{BB962C8B-B14F-4D97-AF65-F5344CB8AC3E}">
        <p14:creationId xmlns:p14="http://schemas.microsoft.com/office/powerpoint/2010/main" val="225956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259080" y="692280"/>
            <a:ext cx="8625840" cy="568080"/>
          </a:xfrm>
          <a:prstGeom prst="rect">
            <a:avLst/>
          </a:prstGeom>
          <a:noFill/>
          <a:ln>
            <a:noFill/>
          </a:ln>
        </p:spPr>
        <p:txBody>
          <a:bodyPr anchor="ctr">
            <a:noAutofit/>
          </a:bodyPr>
          <a:lstStyle/>
          <a:p>
            <a:pPr>
              <a:tabLst>
                <a:tab pos="0" algn="l"/>
              </a:tabLst>
            </a:pPr>
            <a:r>
              <a:rPr lang="de-CH" sz="2600" spc="-1" dirty="0" err="1">
                <a:solidFill>
                  <a:srgbClr val="FF6600"/>
                </a:solidFill>
                <a:latin typeface="Microsoft Sans Serif"/>
              </a:rPr>
              <a:t>Comparaison</a:t>
            </a:r>
            <a:r>
              <a:rPr lang="de-CH" sz="2600" spc="-1" dirty="0">
                <a:solidFill>
                  <a:srgbClr val="FF6600"/>
                </a:solidFill>
                <a:latin typeface="Microsoft Sans Serif"/>
              </a:rPr>
              <a:t> des </a:t>
            </a:r>
            <a:r>
              <a:rPr lang="de-CH" sz="2600" spc="-1" dirty="0" err="1">
                <a:solidFill>
                  <a:srgbClr val="FF6600"/>
                </a:solidFill>
                <a:latin typeface="Microsoft Sans Serif"/>
              </a:rPr>
              <a:t>cellules</a:t>
            </a:r>
            <a:r>
              <a:rPr lang="de-CH" sz="2600" spc="-1" dirty="0">
                <a:solidFill>
                  <a:srgbClr val="FF6600"/>
                </a:solidFill>
                <a:latin typeface="Microsoft Sans Serif"/>
              </a:rPr>
              <a:t> / Zyklen / </a:t>
            </a:r>
            <a:r>
              <a:rPr lang="de-CH" sz="2600" spc="-1" dirty="0" err="1">
                <a:solidFill>
                  <a:srgbClr val="FF6600"/>
                </a:solidFill>
                <a:latin typeface="Microsoft Sans Serif"/>
              </a:rPr>
              <a:t>Densité</a:t>
            </a:r>
            <a:r>
              <a:rPr lang="de-CH" sz="2600" spc="-1" dirty="0">
                <a:solidFill>
                  <a:srgbClr val="FF6600"/>
                </a:solidFill>
                <a:latin typeface="Microsoft Sans Serif"/>
              </a:rPr>
              <a:t> </a:t>
            </a:r>
            <a:r>
              <a:rPr lang="de-CH" sz="2600" spc="-1" dirty="0" err="1">
                <a:solidFill>
                  <a:srgbClr val="FF6600"/>
                </a:solidFill>
                <a:latin typeface="Microsoft Sans Serif"/>
              </a:rPr>
              <a:t>énergétique</a:t>
            </a:r>
            <a:endParaRPr lang="de-DE" sz="26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 xmlns:a16="http://schemas.microsoft.com/office/drawing/2014/main" id="{5489F42C-DA03-0CCD-DF0D-D79A58D34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 y="1490669"/>
            <a:ext cx="3284379" cy="4831215"/>
          </a:xfrm>
          <a:prstGeom prst="rect">
            <a:avLst/>
          </a:prstGeom>
        </p:spPr>
      </p:pic>
      <p:pic>
        <p:nvPicPr>
          <p:cNvPr id="7" name="Grafik 6">
            <a:extLst>
              <a:ext uri="{FF2B5EF4-FFF2-40B4-BE49-F238E27FC236}">
                <a16:creationId xmlns="" xmlns:a16="http://schemas.microsoft.com/office/drawing/2014/main" id="{01971E36-53F1-F408-AFD6-095186298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982" y="1490670"/>
            <a:ext cx="3144428" cy="4835430"/>
          </a:xfrm>
          <a:prstGeom prst="rect">
            <a:avLst/>
          </a:prstGeom>
        </p:spPr>
      </p:pic>
    </p:spTree>
    <p:extLst>
      <p:ext uri="{BB962C8B-B14F-4D97-AF65-F5344CB8AC3E}">
        <p14:creationId xmlns:p14="http://schemas.microsoft.com/office/powerpoint/2010/main" val="159072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err="1">
                <a:solidFill>
                  <a:srgbClr val="FF6600"/>
                </a:solidFill>
                <a:latin typeface="Microsoft Sans Serif"/>
              </a:rPr>
              <a:t>Introduction</a:t>
            </a:r>
            <a:r>
              <a:rPr lang="de-CH" sz="2800" spc="-1" dirty="0">
                <a:solidFill>
                  <a:srgbClr val="FF6600"/>
                </a:solidFill>
                <a:latin typeface="Microsoft Sans Serif"/>
              </a:rPr>
              <a:t> </a:t>
            </a:r>
            <a:r>
              <a:rPr lang="de-CH" sz="2000" i="1" spc="-1" dirty="0">
                <a:solidFill>
                  <a:srgbClr val="FF6600"/>
                </a:solidFill>
                <a:latin typeface="Microsoft Sans Serif"/>
              </a:rPr>
              <a:t>(</a:t>
            </a:r>
            <a:r>
              <a:rPr lang="de-CH" sz="2000" i="1" spc="-1" dirty="0" err="1">
                <a:solidFill>
                  <a:srgbClr val="FF6600"/>
                </a:solidFill>
                <a:latin typeface="Microsoft Sans Serif"/>
              </a:rPr>
              <a:t>brève</a:t>
            </a:r>
            <a:r>
              <a:rPr lang="de-CH" sz="2000" i="1" spc="-1" dirty="0">
                <a:solidFill>
                  <a:srgbClr val="FF6600"/>
                </a:solidFill>
                <a:latin typeface="Microsoft Sans Serif"/>
              </a:rPr>
              <a:t> </a:t>
            </a:r>
            <a:r>
              <a:rPr lang="de-CH" sz="2000" i="1" spc="-1" dirty="0" err="1">
                <a:solidFill>
                  <a:srgbClr val="FF6600"/>
                </a:solidFill>
                <a:latin typeface="Microsoft Sans Serif"/>
              </a:rPr>
              <a:t>présentation</a:t>
            </a:r>
            <a:r>
              <a:rPr lang="de-CH" sz="2000" i="1" spc="-1" dirty="0">
                <a:solidFill>
                  <a:srgbClr val="FF6600"/>
                </a:solidFill>
                <a:latin typeface="Microsoft Sans Serif"/>
              </a:rPr>
              <a:t>)</a:t>
            </a:r>
            <a:endParaRPr lang="de-DE" sz="2000" b="0" i="1" strike="noStrike" spc="-1" dirty="0">
              <a:solidFill>
                <a:srgbClr val="000000"/>
              </a:solidFill>
              <a:latin typeface="Arial"/>
            </a:endParaRPr>
          </a:p>
        </p:txBody>
      </p:sp>
      <p:sp>
        <p:nvSpPr>
          <p:cNvPr id="45" name="TextShape 2"/>
          <p:cNvSpPr txBox="1"/>
          <p:nvPr/>
        </p:nvSpPr>
        <p:spPr>
          <a:xfrm>
            <a:off x="228601" y="1181460"/>
            <a:ext cx="8915039" cy="541590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u="sng" spc="-1" dirty="0" err="1" smtClean="0">
                <a:solidFill>
                  <a:srgbClr val="000000"/>
                </a:solidFill>
                <a:latin typeface="Microsoft Sans Serif"/>
              </a:rPr>
              <a:t>Personnellement</a:t>
            </a:r>
            <a:r>
              <a:rPr lang="de-CH" spc="-1" dirty="0" smtClean="0">
                <a:solidFill>
                  <a:srgbClr val="000000"/>
                </a:solidFill>
                <a:latin typeface="Microsoft Sans Serif"/>
              </a:rPr>
              <a:t>: </a:t>
            </a:r>
            <a:r>
              <a:rPr lang="fr-FR" spc="-1" dirty="0">
                <a:solidFill>
                  <a:srgbClr val="000000"/>
                </a:solidFill>
                <a:latin typeface="Microsoft Sans Serif"/>
              </a:rPr>
              <a:t>à 14 ans dans le monde HF / à 20 ans licence </a:t>
            </a:r>
            <a:r>
              <a:rPr lang="fr-FR" spc="-1" dirty="0" smtClean="0">
                <a:solidFill>
                  <a:srgbClr val="000000"/>
                </a:solidFill>
                <a:latin typeface="Microsoft Sans Serif"/>
              </a:rPr>
              <a:t>radioamateur </a:t>
            </a:r>
            <a:r>
              <a:rPr lang="de-CH" u="sng" spc="-1" dirty="0" err="1">
                <a:solidFill>
                  <a:srgbClr val="000000"/>
                </a:solidFill>
                <a:latin typeface="Microsoft Sans Serif"/>
              </a:rPr>
              <a:t>Professionnellement</a:t>
            </a:r>
            <a:r>
              <a:rPr lang="de-CH" spc="-1" dirty="0">
                <a:solidFill>
                  <a:srgbClr val="000000"/>
                </a:solidFill>
                <a:latin typeface="Microsoft Sans Serif"/>
              </a:rPr>
              <a:t>:</a:t>
            </a:r>
          </a:p>
          <a:p>
            <a:pPr marL="457560" lvl="1">
              <a:spcBef>
                <a:spcPts val="360"/>
              </a:spcBef>
              <a:buClr>
                <a:srgbClr val="000000"/>
              </a:buClr>
            </a:pPr>
            <a:r>
              <a:rPr lang="fr-FR" spc="-1" dirty="0">
                <a:solidFill>
                  <a:srgbClr val="000000"/>
                </a:solidFill>
                <a:latin typeface="Microsoft Sans Serif"/>
              </a:rPr>
              <a:t>technicien HF chez Motorola / formateur pour les systèmes directionnels et GSM / plus de 35 ans de direction de projets HF. </a:t>
            </a:r>
            <a:endParaRPr lang="de-CH"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500 systèmes d'émission autonomes / radio tactique de secours </a:t>
            </a: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Développement "</a:t>
            </a:r>
            <a:r>
              <a:rPr lang="de-CH" spc="-1" dirty="0" err="1" smtClean="0">
                <a:solidFill>
                  <a:srgbClr val="000000"/>
                </a:solidFill>
                <a:latin typeface="Microsoft Sans Serif"/>
              </a:rPr>
              <a:t>Ground</a:t>
            </a:r>
            <a:r>
              <a:rPr lang="de-CH" spc="-1" dirty="0" smtClean="0">
                <a:solidFill>
                  <a:srgbClr val="000000"/>
                </a:solidFill>
                <a:latin typeface="Microsoft Sans Serif"/>
              </a:rPr>
              <a:t>-</a:t>
            </a:r>
            <a:r>
              <a:rPr lang="de-CH" spc="-1" dirty="0" err="1" smtClean="0">
                <a:solidFill>
                  <a:srgbClr val="000000"/>
                </a:solidFill>
                <a:latin typeface="Microsoft Sans Serif"/>
              </a:rPr>
              <a:t>Magent</a:t>
            </a:r>
            <a:r>
              <a:rPr lang="de-CH" spc="-1" dirty="0" smtClean="0">
                <a:solidFill>
                  <a:srgbClr val="000000"/>
                </a:solidFill>
                <a:latin typeface="Microsoft Sans Serif"/>
              </a:rPr>
              <a:t>-Loop</a:t>
            </a:r>
            <a:r>
              <a:rPr lang="de-CH" spc="-1" dirty="0">
                <a:solidFill>
                  <a:srgbClr val="000000"/>
                </a:solidFill>
                <a:latin typeface="Microsoft Sans Serif"/>
              </a:rPr>
              <a:t>" / High-Energie Zell</a:t>
            </a:r>
          </a:p>
          <a:p>
            <a:pPr marL="457560" lvl="1">
              <a:spcBef>
                <a:spcPts val="360"/>
              </a:spcBef>
              <a:buClr>
                <a:srgbClr val="000000"/>
              </a:buClr>
            </a:pPr>
            <a:endParaRPr lang="de-CH" sz="500" spc="-1" dirty="0">
              <a:solidFill>
                <a:srgbClr val="000000"/>
              </a:solidFill>
              <a:latin typeface="Microsoft Sans Serif"/>
            </a:endParaRPr>
          </a:p>
          <a:p>
            <a:pPr marL="457560" lvl="1">
              <a:spcBef>
                <a:spcPts val="360"/>
              </a:spcBef>
              <a:buClr>
                <a:srgbClr val="000000"/>
              </a:buClr>
            </a:pPr>
            <a:r>
              <a:rPr lang="fr-FR" u="sng" spc="-1" dirty="0">
                <a:solidFill>
                  <a:srgbClr val="000000"/>
                </a:solidFill>
                <a:latin typeface="Microsoft Sans Serif"/>
              </a:rPr>
              <a:t>..il y a 25 ans...</a:t>
            </a:r>
            <a:endParaRPr lang="de-CH" sz="1800" b="0" u="sng" strike="noStrike" spc="-1" dirty="0">
              <a:solidFill>
                <a:srgbClr val="000000"/>
              </a:solidFill>
              <a:latin typeface="Microsoft Sans Serif"/>
            </a:endParaRPr>
          </a:p>
          <a:p>
            <a:pPr marL="457560" lvl="1">
              <a:spcBef>
                <a:spcPts val="360"/>
              </a:spcBef>
              <a:buClr>
                <a:srgbClr val="000000"/>
              </a:buClr>
            </a:pPr>
            <a:r>
              <a:rPr lang="fr-FR" b="0" strike="noStrike" spc="-1" dirty="0">
                <a:solidFill>
                  <a:srgbClr val="000000"/>
                </a:solidFill>
                <a:latin typeface="Microsoft Sans Serif"/>
              </a:rPr>
              <a:t>...l'oxyde de cobalt dans le (LiCoO2) a été remplacé pour la première fois par le phosphate de fer dans le (LiFePo4).</a:t>
            </a:r>
          </a:p>
          <a:p>
            <a:pPr marL="457560" lvl="1">
              <a:spcBef>
                <a:spcPts val="360"/>
              </a:spcBef>
              <a:buClr>
                <a:srgbClr val="000000"/>
              </a:buClr>
            </a:pPr>
            <a:endParaRPr lang="de-CH" sz="500" b="0" strike="noStrik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fr-FR" u="sng" spc="-1" dirty="0" smtClean="0">
                <a:solidFill>
                  <a:srgbClr val="000000"/>
                </a:solidFill>
                <a:latin typeface="Microsoft Sans Serif"/>
              </a:rPr>
              <a:t>Alimentations secourues pour « réseau radio  de </a:t>
            </a:r>
            <a:r>
              <a:rPr lang="fr-FR" u="sng" spc="-1" dirty="0" err="1" smtClean="0">
                <a:solidFill>
                  <a:srgbClr val="000000"/>
                </a:solidFill>
                <a:latin typeface="Microsoft Sans Serif"/>
              </a:rPr>
              <a:t>securs</a:t>
            </a:r>
            <a:r>
              <a:rPr lang="fr-FR" u="sng" spc="-1" dirty="0" smtClean="0">
                <a:solidFill>
                  <a:srgbClr val="000000"/>
                </a:solidFill>
                <a:latin typeface="Microsoft Sans Serif"/>
              </a:rPr>
              <a:t> » </a:t>
            </a:r>
            <a:endParaRPr lang="fr-FR" u="sng"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Revue spécialisée pour amateurs traitant en détail du </a:t>
            </a:r>
            <a:r>
              <a:rPr lang="fr-FR" spc="-1" dirty="0" err="1">
                <a:solidFill>
                  <a:srgbClr val="000000"/>
                </a:solidFill>
                <a:latin typeface="Microsoft Sans Serif"/>
              </a:rPr>
              <a:t>NiCa</a:t>
            </a:r>
            <a:r>
              <a:rPr lang="fr-FR" spc="-1" dirty="0">
                <a:solidFill>
                  <a:srgbClr val="000000"/>
                </a:solidFill>
                <a:latin typeface="Microsoft Sans Serif"/>
              </a:rPr>
              <a:t> / charbon-zinc</a:t>
            </a:r>
          </a:p>
          <a:p>
            <a:pPr marL="457560" lvl="1">
              <a:spcBef>
                <a:spcPts val="360"/>
              </a:spcBef>
              <a:buClr>
                <a:srgbClr val="000000"/>
              </a:buClr>
            </a:pPr>
            <a:r>
              <a:rPr lang="fr-FR" spc="-1" dirty="0">
                <a:solidFill>
                  <a:srgbClr val="000000"/>
                </a:solidFill>
                <a:latin typeface="Microsoft Sans Serif"/>
              </a:rPr>
              <a:t>Systèmes radio de secours avec des batteries au plomb ... loin du LiFePo4 </a:t>
            </a:r>
          </a:p>
          <a:p>
            <a:pPr marL="457560" lvl="1">
              <a:spcBef>
                <a:spcPts val="360"/>
              </a:spcBef>
              <a:buClr>
                <a:srgbClr val="000000"/>
              </a:buClr>
            </a:pPr>
            <a:r>
              <a:rPr lang="fr-FR" spc="-1" dirty="0">
                <a:solidFill>
                  <a:srgbClr val="000000"/>
                </a:solidFill>
                <a:latin typeface="Microsoft Sans Serif"/>
              </a:rPr>
              <a:t>Groupe Not-Funk (rencontre à Berne), en partie avec LiFePo4 &amp; 1x cellule H2 !!!</a:t>
            </a:r>
          </a:p>
          <a:p>
            <a:pPr marL="457560" lvl="1">
              <a:spcBef>
                <a:spcPts val="360"/>
              </a:spcBef>
              <a:buClr>
                <a:srgbClr val="000000"/>
              </a:buClr>
            </a:pPr>
            <a:endParaRPr lang="de-DE" sz="500" spc="-1" dirty="0">
              <a:solidFill>
                <a:srgbClr val="000000"/>
              </a:solidFill>
              <a:latin typeface="Microsoft Sans Serif"/>
            </a:endParaRPr>
          </a:p>
          <a:p>
            <a:pPr marL="457560" lvl="1">
              <a:spcBef>
                <a:spcPts val="360"/>
              </a:spcBef>
              <a:buClr>
                <a:srgbClr val="000000"/>
              </a:buClr>
            </a:pPr>
            <a:r>
              <a:rPr lang="fr-FR" i="1" spc="-1" dirty="0">
                <a:solidFill>
                  <a:srgbClr val="000000"/>
                </a:solidFill>
                <a:latin typeface="Microsoft Sans Serif"/>
              </a:rPr>
              <a:t>Malheureusement, encore aujourd'hui avec des préjugés/incertitudes.</a:t>
            </a:r>
          </a:p>
          <a:p>
            <a:pPr marL="457560" lvl="1">
              <a:spcBef>
                <a:spcPts val="360"/>
              </a:spcBef>
              <a:buClr>
                <a:srgbClr val="000000"/>
              </a:buClr>
            </a:pPr>
            <a:r>
              <a:rPr lang="fr-FR" i="1" spc="-1" dirty="0">
                <a:solidFill>
                  <a:srgbClr val="000000"/>
                </a:solidFill>
                <a:latin typeface="Microsoft Sans Serif"/>
              </a:rPr>
              <a:t>Alors mieux vaut acheter ce que l'on connaît déjà que ce que l'on ne connaît pas.</a:t>
            </a:r>
            <a:endParaRPr lang="de-CH" sz="1800" b="0" i="1"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120035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smtClean="0">
                <a:solidFill>
                  <a:srgbClr val="FF6600"/>
                </a:solidFill>
                <a:latin typeface="Microsoft Sans Serif"/>
              </a:rPr>
              <a:t>Accu</a:t>
            </a:r>
            <a:r>
              <a:rPr lang="de-CH" sz="2800" spc="-1" dirty="0" smtClean="0">
                <a:solidFill>
                  <a:srgbClr val="FF6600"/>
                </a:solidFill>
                <a:latin typeface="Microsoft Sans Serif"/>
              </a:rPr>
              <a:t> Ions - Natrium </a:t>
            </a:r>
            <a:r>
              <a:rPr lang="de-CH" sz="2800" spc="-1" dirty="0">
                <a:solidFill>
                  <a:srgbClr val="FF6600"/>
                </a:solidFill>
                <a:latin typeface="Microsoft Sans Serif"/>
              </a:rPr>
              <a:t>		1/3</a:t>
            </a:r>
            <a:endParaRPr lang="de-DE" sz="2800" b="0" strike="noStrike" spc="-1" dirty="0">
              <a:solidFill>
                <a:srgbClr val="000000"/>
              </a:solidFill>
              <a:latin typeface="Arial"/>
            </a:endParaRPr>
          </a:p>
        </p:txBody>
      </p:sp>
      <p:sp>
        <p:nvSpPr>
          <p:cNvPr id="45" name="TextShape 2"/>
          <p:cNvSpPr txBox="1"/>
          <p:nvPr/>
        </p:nvSpPr>
        <p:spPr>
          <a:xfrm>
            <a:off x="684360" y="1334880"/>
            <a:ext cx="7919640" cy="5258160"/>
          </a:xfrm>
          <a:prstGeom prst="rect">
            <a:avLst/>
          </a:prstGeom>
          <a:noFill/>
          <a:ln>
            <a:noFill/>
          </a:ln>
        </p:spPr>
        <p:txBody>
          <a:bodyPr>
            <a:noAutofit/>
          </a:bodyPr>
          <a:lstStyle/>
          <a:p>
            <a:pPr marL="457560" lvl="1">
              <a:spcBef>
                <a:spcPts val="360"/>
              </a:spcBef>
              <a:buClr>
                <a:srgbClr val="000000"/>
              </a:buClr>
            </a:pPr>
            <a:r>
              <a:rPr lang="de-CH" b="0" strike="noStrike" spc="-1" dirty="0">
                <a:solidFill>
                  <a:srgbClr val="000000"/>
                </a:solidFill>
                <a:latin typeface="Microsoft Sans Serif"/>
              </a:rPr>
              <a:t>	</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3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5" name="Grafik 4">
            <a:extLst>
              <a:ext uri="{FF2B5EF4-FFF2-40B4-BE49-F238E27FC236}">
                <a16:creationId xmlns="" xmlns:a16="http://schemas.microsoft.com/office/drawing/2014/main" id="{7099C595-3EAB-0C47-039A-A491890C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925" y="2904067"/>
            <a:ext cx="6189076" cy="3476417"/>
          </a:xfrm>
          <a:prstGeom prst="rect">
            <a:avLst/>
          </a:prstGeom>
        </p:spPr>
      </p:pic>
      <p:pic>
        <p:nvPicPr>
          <p:cNvPr id="4" name="Grafik 3">
            <a:extLst>
              <a:ext uri="{FF2B5EF4-FFF2-40B4-BE49-F238E27FC236}">
                <a16:creationId xmlns="" xmlns:a16="http://schemas.microsoft.com/office/drawing/2014/main" id="{0D24A7FA-EE48-BA2E-D66C-C003EAA64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1260360"/>
            <a:ext cx="3837758" cy="2321039"/>
          </a:xfrm>
          <a:prstGeom prst="rect">
            <a:avLst/>
          </a:prstGeom>
        </p:spPr>
      </p:pic>
    </p:spTree>
    <p:extLst>
      <p:ext uri="{BB962C8B-B14F-4D97-AF65-F5344CB8AC3E}">
        <p14:creationId xmlns:p14="http://schemas.microsoft.com/office/powerpoint/2010/main" val="13511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err="1" smtClean="0">
                <a:solidFill>
                  <a:srgbClr val="FF6600"/>
                </a:solidFill>
                <a:latin typeface="Microsoft Sans Serif"/>
              </a:rPr>
              <a:t>Accu</a:t>
            </a:r>
            <a:r>
              <a:rPr lang="de-CH" sz="2800" spc="-1" dirty="0" smtClean="0">
                <a:solidFill>
                  <a:srgbClr val="FF6600"/>
                </a:solidFill>
                <a:latin typeface="Microsoft Sans Serif"/>
              </a:rPr>
              <a:t> Ions - Natrium</a:t>
            </a:r>
            <a:r>
              <a:rPr lang="de-CH" sz="2800" spc="-1" dirty="0">
                <a:solidFill>
                  <a:srgbClr val="FF6600"/>
                </a:solidFill>
                <a:latin typeface="Microsoft Sans Serif"/>
              </a:rPr>
              <a:t>		2/3</a:t>
            </a:r>
            <a:endParaRPr lang="de-DE" sz="2800" b="0" strike="noStrike" spc="-1" dirty="0">
              <a:solidFill>
                <a:srgbClr val="000000"/>
              </a:solidFill>
              <a:latin typeface="Arial"/>
            </a:endParaRPr>
          </a:p>
        </p:txBody>
      </p:sp>
      <p:sp>
        <p:nvSpPr>
          <p:cNvPr id="45" name="TextShape 2"/>
          <p:cNvSpPr txBox="1"/>
          <p:nvPr/>
        </p:nvSpPr>
        <p:spPr>
          <a:xfrm>
            <a:off x="684360" y="1228768"/>
            <a:ext cx="7919640" cy="5364271"/>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u="sng" spc="-1" dirty="0">
                <a:solidFill>
                  <a:srgbClr val="000000"/>
                </a:solidFill>
                <a:latin typeface="Microsoft Sans Serif"/>
              </a:rPr>
              <a:t>Natrium</a:t>
            </a:r>
          </a:p>
          <a:p>
            <a:pPr marL="457560" lvl="1">
              <a:spcBef>
                <a:spcPts val="360"/>
              </a:spcBef>
              <a:buClr>
                <a:srgbClr val="000000"/>
              </a:buCl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sel, ou plutôt un certain sel fondu, va jouer un rôle clé dans la technologie des batteries en raison de ses propriétés très particulières ! </a:t>
            </a:r>
          </a:p>
          <a:p>
            <a:pPr marL="457560" lvl="1">
              <a:spcBef>
                <a:spcPts val="360"/>
              </a:spcBef>
              <a:buClr>
                <a:srgbClr val="000000"/>
              </a:buClr>
            </a:pPr>
            <a:r>
              <a:rPr lang="fr-FR" sz="1800" dirty="0">
                <a:effectLst/>
                <a:latin typeface="Calibri" panose="020F0502020204030204" pitchFamily="34" charset="0"/>
                <a:ea typeface="Calibri" panose="020F0502020204030204" pitchFamily="34" charset="0"/>
                <a:cs typeface="Times New Roman" panose="02020603050405020304" pitchFamily="18" charset="0"/>
              </a:rPr>
              <a:t>... Piles thermiques au sodium métallique </a:t>
            </a:r>
          </a:p>
          <a:p>
            <a:pPr marL="457560" lvl="1">
              <a:spcBef>
                <a:spcPts val="360"/>
              </a:spcBef>
              <a:buClr>
                <a:srgbClr val="000000"/>
              </a:buClr>
            </a:pPr>
            <a:r>
              <a:rPr lang="fr-FR" sz="1800" dirty="0">
                <a:effectLst/>
                <a:latin typeface="Calibri" panose="020F0502020204030204" pitchFamily="34" charset="0"/>
                <a:ea typeface="Calibri" panose="020F0502020204030204" pitchFamily="34" charset="0"/>
                <a:cs typeface="Times New Roman" panose="02020603050405020304" pitchFamily="18" charset="0"/>
              </a:rPr>
              <a:t>... Sodium-ion / électrolytes aqueux ou organiques</a:t>
            </a:r>
          </a:p>
          <a:p>
            <a:pPr marL="457560" lvl="1">
              <a:spcBef>
                <a:spcPts val="360"/>
              </a:spcBef>
              <a:buClr>
                <a:srgbClr val="000000"/>
              </a:buClr>
            </a:pPr>
            <a:endParaRPr lang="de-CH" sz="500" spc="-1" dirty="0">
              <a:solidFill>
                <a:srgbClr val="000000"/>
              </a:solidFill>
              <a:latin typeface="Microsoft Sans Serif"/>
            </a:endParaRPr>
          </a:p>
          <a:p>
            <a:pPr marL="343080" lvl="1" indent="-342720">
              <a:spcBef>
                <a:spcPts val="360"/>
              </a:spcBef>
              <a:buClr>
                <a:srgbClr val="000000"/>
              </a:buClr>
              <a:buFont typeface="Symbol" charset="2"/>
              <a:buChar char=""/>
            </a:pPr>
            <a:r>
              <a:rPr lang="fr-FR" spc="-1" dirty="0">
                <a:solidFill>
                  <a:srgbClr val="000000"/>
                </a:solidFill>
                <a:latin typeface="Microsoft Sans Serif"/>
              </a:rPr>
              <a:t>Quand la batterie au sodium sera-t-elle prête pour la production ?</a:t>
            </a:r>
          </a:p>
          <a:p>
            <a:pPr marL="343080" lvl="1" indent="-342720">
              <a:spcBef>
                <a:spcPts val="360"/>
              </a:spcBef>
              <a:buClr>
                <a:srgbClr val="000000"/>
              </a:buClr>
              <a:buFont typeface="Symbol" charset="2"/>
              <a:buChar char=""/>
            </a:pPr>
            <a:r>
              <a:rPr lang="fr-FR" spc="-1" dirty="0">
                <a:solidFill>
                  <a:srgbClr val="000000"/>
                </a:solidFill>
                <a:latin typeface="Microsoft Sans Serif"/>
              </a:rPr>
              <a:t>Les prototypes existent déjà depuis environ 8 ans (premier modèle selon le standard industriel).</a:t>
            </a:r>
          </a:p>
          <a:p>
            <a:pPr marL="343080" lvl="1" indent="-342720">
              <a:spcBef>
                <a:spcPts val="360"/>
              </a:spcBef>
              <a:buClr>
                <a:srgbClr val="000000"/>
              </a:buClr>
              <a:buFont typeface="Symbol" charset="2"/>
              <a:buChar char=""/>
            </a:pPr>
            <a:r>
              <a:rPr lang="fr-FR" spc="-1" dirty="0">
                <a:solidFill>
                  <a:srgbClr val="000000"/>
                </a:solidFill>
                <a:latin typeface="Microsoft Sans Serif"/>
              </a:rPr>
              <a:t>La production en série devrait commencer en 2023</a:t>
            </a: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4" name="Grafik 3">
            <a:extLst>
              <a:ext uri="{FF2B5EF4-FFF2-40B4-BE49-F238E27FC236}">
                <a16:creationId xmlns="" xmlns:a16="http://schemas.microsoft.com/office/drawing/2014/main" id="{79CF7F91-F1A2-3DE6-10C7-38676882707F}"/>
              </a:ext>
            </a:extLst>
          </p:cNvPr>
          <p:cNvPicPr>
            <a:picLocks noChangeAspect="1"/>
          </p:cNvPicPr>
          <p:nvPr/>
        </p:nvPicPr>
        <p:blipFill>
          <a:blip r:embed="rId3"/>
          <a:stretch>
            <a:fillRect/>
          </a:stretch>
        </p:blipFill>
        <p:spPr>
          <a:xfrm>
            <a:off x="348045" y="4285068"/>
            <a:ext cx="4155348" cy="1880651"/>
          </a:xfrm>
          <a:prstGeom prst="rect">
            <a:avLst/>
          </a:prstGeom>
        </p:spPr>
      </p:pic>
      <p:pic>
        <p:nvPicPr>
          <p:cNvPr id="5" name="Grafik 4">
            <a:extLst>
              <a:ext uri="{FF2B5EF4-FFF2-40B4-BE49-F238E27FC236}">
                <a16:creationId xmlns="" xmlns:a16="http://schemas.microsoft.com/office/drawing/2014/main" id="{8D0E18C6-ED83-B4B9-03BB-454509C2C7BE}"/>
              </a:ext>
            </a:extLst>
          </p:cNvPr>
          <p:cNvPicPr>
            <a:picLocks noChangeAspect="1"/>
          </p:cNvPicPr>
          <p:nvPr/>
        </p:nvPicPr>
        <p:blipFill>
          <a:blip r:embed="rId4"/>
          <a:stretch>
            <a:fillRect/>
          </a:stretch>
        </p:blipFill>
        <p:spPr>
          <a:xfrm>
            <a:off x="4907279" y="4206000"/>
            <a:ext cx="4033035" cy="2221092"/>
          </a:xfrm>
          <a:prstGeom prst="rect">
            <a:avLst/>
          </a:prstGeom>
        </p:spPr>
      </p:pic>
    </p:spTree>
    <p:extLst>
      <p:ext uri="{BB962C8B-B14F-4D97-AF65-F5344CB8AC3E}">
        <p14:creationId xmlns:p14="http://schemas.microsoft.com/office/powerpoint/2010/main" val="85980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smtClean="0">
                <a:solidFill>
                  <a:srgbClr val="FF6600"/>
                </a:solidFill>
                <a:latin typeface="Microsoft Sans Serif"/>
              </a:rPr>
              <a:t>Accu</a:t>
            </a:r>
            <a:r>
              <a:rPr lang="de-CH" sz="2800" spc="-1" dirty="0" smtClean="0">
                <a:solidFill>
                  <a:srgbClr val="FF6600"/>
                </a:solidFill>
                <a:latin typeface="Microsoft Sans Serif"/>
              </a:rPr>
              <a:t> Ions – Natrium		 3/3 </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 xmlns:a16="http://schemas.microsoft.com/office/drawing/2014/main" id="{18A6DA36-CACD-113B-3D14-E226E961D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658" y="1343080"/>
            <a:ext cx="2591342" cy="5094343"/>
          </a:xfrm>
          <a:prstGeom prst="rect">
            <a:avLst/>
          </a:prstGeom>
        </p:spPr>
      </p:pic>
      <p:pic>
        <p:nvPicPr>
          <p:cNvPr id="4" name="Grafik 3">
            <a:extLst>
              <a:ext uri="{FF2B5EF4-FFF2-40B4-BE49-F238E27FC236}">
                <a16:creationId xmlns="" xmlns:a16="http://schemas.microsoft.com/office/drawing/2014/main" id="{4E7E0857-BF14-95C4-F4D7-189901E8D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60" y="1334520"/>
            <a:ext cx="4470246" cy="4942967"/>
          </a:xfrm>
          <a:prstGeom prst="rect">
            <a:avLst/>
          </a:prstGeom>
        </p:spPr>
      </p:pic>
    </p:spTree>
    <p:extLst>
      <p:ext uri="{BB962C8B-B14F-4D97-AF65-F5344CB8AC3E}">
        <p14:creationId xmlns:p14="http://schemas.microsoft.com/office/powerpoint/2010/main" val="55317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u="sng" spc="-1" dirty="0" err="1" smtClean="0">
                <a:solidFill>
                  <a:srgbClr val="FF6600"/>
                </a:solidFill>
                <a:latin typeface="Microsoft Sans Serif"/>
              </a:rPr>
              <a:t>Accu</a:t>
            </a:r>
            <a:r>
              <a:rPr lang="de-CH" sz="2800" u="sng" spc="-1" dirty="0" smtClean="0">
                <a:solidFill>
                  <a:srgbClr val="FF6600"/>
                </a:solidFill>
                <a:latin typeface="Microsoft Sans Serif"/>
              </a:rPr>
              <a:t> – </a:t>
            </a:r>
            <a:r>
              <a:rPr lang="de-CH" sz="2800" u="sng" spc="-1" dirty="0" err="1" smtClean="0">
                <a:solidFill>
                  <a:srgbClr val="FF6600"/>
                </a:solidFill>
                <a:latin typeface="Microsoft Sans Serif"/>
              </a:rPr>
              <a:t>Cristall</a:t>
            </a:r>
            <a:r>
              <a:rPr lang="de-CH" sz="2800" u="sng" spc="-1" dirty="0" smtClean="0">
                <a:solidFill>
                  <a:srgbClr val="FF6600"/>
                </a:solidFill>
                <a:latin typeface="Microsoft Sans Serif"/>
              </a:rPr>
              <a:t> de </a:t>
            </a:r>
            <a:r>
              <a:rPr lang="de-CH" sz="2800" u="sng" spc="-1" dirty="0" err="1" smtClean="0">
                <a:solidFill>
                  <a:srgbClr val="FF6600"/>
                </a:solidFill>
                <a:latin typeface="Microsoft Sans Serif"/>
              </a:rPr>
              <a:t>Soufre</a:t>
            </a:r>
            <a:endParaRPr lang="de-DE" sz="2800" b="0" u="sng" strike="noStrike" spc="-1" dirty="0">
              <a:solidFill>
                <a:srgbClr val="000000"/>
              </a:solidFill>
              <a:latin typeface="Arial"/>
            </a:endParaRPr>
          </a:p>
        </p:txBody>
      </p:sp>
      <p:sp>
        <p:nvSpPr>
          <p:cNvPr id="45" name="TextShape 2"/>
          <p:cNvSpPr txBox="1"/>
          <p:nvPr/>
        </p:nvSpPr>
        <p:spPr>
          <a:xfrm>
            <a:off x="684360" y="1157900"/>
            <a:ext cx="7919640" cy="54351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fr-FR" u="sng" spc="-1" dirty="0" smtClean="0">
                <a:solidFill>
                  <a:srgbClr val="000000"/>
                </a:solidFill>
                <a:latin typeface="Microsoft Sans Serif"/>
              </a:rPr>
              <a:t>densité </a:t>
            </a:r>
            <a:r>
              <a:rPr lang="fr-FR" u="sng" spc="-1" dirty="0">
                <a:solidFill>
                  <a:srgbClr val="000000"/>
                </a:solidFill>
                <a:latin typeface="Microsoft Sans Serif"/>
              </a:rPr>
              <a:t>énergétique</a:t>
            </a:r>
          </a:p>
          <a:p>
            <a:pPr marL="360">
              <a:lnSpc>
                <a:spcPct val="100000"/>
              </a:lnSpc>
              <a:spcBef>
                <a:spcPts val="360"/>
              </a:spcBef>
              <a:buClr>
                <a:srgbClr val="000000"/>
              </a:buClr>
            </a:pPr>
            <a:r>
              <a:rPr lang="fr-FR" spc="-1" dirty="0">
                <a:solidFill>
                  <a:srgbClr val="000000"/>
                </a:solidFill>
                <a:latin typeface="Microsoft Sans Serif"/>
              </a:rPr>
              <a:t>Densité énergétique particulièrement élevée (gravimétrique/volumétrique)</a:t>
            </a:r>
          </a:p>
          <a:p>
            <a:pPr marL="360">
              <a:lnSpc>
                <a:spcPct val="100000"/>
              </a:lnSpc>
              <a:spcBef>
                <a:spcPts val="360"/>
              </a:spcBef>
              <a:buClr>
                <a:srgbClr val="000000"/>
              </a:buClr>
            </a:pPr>
            <a:r>
              <a:rPr lang="fr-FR" spc="-1" dirty="0">
                <a:solidFill>
                  <a:srgbClr val="000000"/>
                </a:solidFill>
                <a:latin typeface="Microsoft Sans Serif"/>
              </a:rPr>
              <a:t>= Que l'on mette en relation la densité énergétique avec l'espace utilisé, c'est-à-dire le volume, ou le poids, c'est-à-dire la masse, cette batterie bat à plate couture la technologie conventionnelle.</a:t>
            </a:r>
          </a:p>
          <a:p>
            <a:pPr marL="360">
              <a:lnSpc>
                <a:spcPct val="100000"/>
              </a:lnSpc>
              <a:spcBef>
                <a:spcPts val="360"/>
              </a:spcBef>
              <a:buClr>
                <a:srgbClr val="000000"/>
              </a:buClr>
            </a:pPr>
            <a:r>
              <a:rPr lang="fr-FR" sz="1100" i="1" spc="-1" dirty="0">
                <a:solidFill>
                  <a:srgbClr val="000000"/>
                </a:solidFill>
                <a:latin typeface="Microsoft Sans Serif"/>
              </a:rPr>
              <a:t>Malheureusement, les chiffres exacts ne sont pas encore connus pour des raisons de brevets</a:t>
            </a:r>
            <a:r>
              <a:rPr lang="fr-FR" sz="1100" spc="-1" dirty="0">
                <a:solidFill>
                  <a:srgbClr val="000000"/>
                </a:solidFill>
                <a:latin typeface="Microsoft Sans Serif"/>
              </a:rPr>
              <a:t>.</a:t>
            </a:r>
            <a:endParaRPr lang="de-CH" sz="500" spc="-1" dirty="0">
              <a:solidFill>
                <a:srgbClr val="000000"/>
              </a:solidFill>
              <a:latin typeface="Microsoft Sans Serif"/>
            </a:endParaRPr>
          </a:p>
          <a:p>
            <a:pPr marL="343080" lvl="1" indent="-342720">
              <a:spcBef>
                <a:spcPts val="360"/>
              </a:spcBef>
              <a:buClr>
                <a:srgbClr val="000000"/>
              </a:buClr>
              <a:buFont typeface="Symbol" charset="2"/>
              <a:buChar char=""/>
            </a:pPr>
            <a:r>
              <a:rPr lang="fr-FR" u="sng" spc="-1" dirty="0">
                <a:solidFill>
                  <a:srgbClr val="000000"/>
                </a:solidFill>
                <a:latin typeface="Microsoft Sans Serif"/>
              </a:rPr>
              <a:t>Manipulation</a:t>
            </a:r>
          </a:p>
          <a:p>
            <a:pPr marL="360" lvl="1">
              <a:spcBef>
                <a:spcPts val="360"/>
              </a:spcBef>
              <a:buClr>
                <a:srgbClr val="000000"/>
              </a:buClr>
            </a:pPr>
            <a:r>
              <a:rPr lang="fr-FR" spc="-1" dirty="0">
                <a:solidFill>
                  <a:srgbClr val="000000"/>
                </a:solidFill>
                <a:latin typeface="Microsoft Sans Serif"/>
              </a:rPr>
              <a:t>Grâce à son électrolyte solide, elle ne peut pas brûler, et surtout elle ne produit pas de feu de cheminée qui s'échauffe, comme c'est généralement le cas avec les batteries </a:t>
            </a:r>
            <a:r>
              <a:rPr lang="fr-FR" spc="-1" dirty="0" err="1">
                <a:solidFill>
                  <a:srgbClr val="000000"/>
                </a:solidFill>
                <a:latin typeface="Microsoft Sans Serif"/>
              </a:rPr>
              <a:t>LiPo</a:t>
            </a:r>
            <a:r>
              <a:rPr lang="fr-FR" spc="-1" dirty="0">
                <a:solidFill>
                  <a:srgbClr val="000000"/>
                </a:solidFill>
                <a:latin typeface="Microsoft Sans Serif"/>
              </a:rPr>
              <a:t> au lithium, et qui est ensuite très difficile à éteindre.</a:t>
            </a:r>
            <a:endParaRPr lang="de-CH" sz="500" spc="-1" dirty="0">
              <a:solidFill>
                <a:srgbClr val="000000"/>
              </a:solidFill>
              <a:latin typeface="Microsoft Sans Serif"/>
            </a:endParaRPr>
          </a:p>
          <a:p>
            <a:pPr marL="343080" lvl="1" indent="-342720">
              <a:spcBef>
                <a:spcPts val="360"/>
              </a:spcBef>
              <a:buClr>
                <a:srgbClr val="000000"/>
              </a:buClr>
              <a:buFont typeface="Symbol" charset="2"/>
              <a:buChar char=""/>
            </a:pPr>
            <a:r>
              <a:rPr lang="fr-FR" spc="-1" dirty="0">
                <a:solidFill>
                  <a:srgbClr val="000000"/>
                </a:solidFill>
                <a:latin typeface="Microsoft Sans Serif"/>
              </a:rPr>
              <a:t>Re</a:t>
            </a:r>
            <a:r>
              <a:rPr lang="fr-FR" u="sng" spc="-1" dirty="0">
                <a:solidFill>
                  <a:srgbClr val="000000"/>
                </a:solidFill>
                <a:latin typeface="Microsoft Sans Serif"/>
              </a:rPr>
              <a:t>ssources</a:t>
            </a:r>
          </a:p>
          <a:p>
            <a:pPr marL="360" lvl="1">
              <a:spcBef>
                <a:spcPts val="360"/>
              </a:spcBef>
              <a:buClr>
                <a:srgbClr val="000000"/>
              </a:buClr>
            </a:pPr>
            <a:r>
              <a:rPr lang="fr-FR" spc="-1" dirty="0">
                <a:solidFill>
                  <a:srgbClr val="000000"/>
                </a:solidFill>
                <a:latin typeface="Microsoft Sans Serif"/>
              </a:rPr>
              <a:t>Très facilement recyclable, le cycle des ressources est possible sans problème Le soufre est bon marché, env. 20 centimes/kg (autres env. 20E/Kg)</a:t>
            </a:r>
          </a:p>
          <a:p>
            <a:pPr marL="360" lvl="1">
              <a:spcBef>
                <a:spcPts val="360"/>
              </a:spcBef>
              <a:buClr>
                <a:srgbClr val="000000"/>
              </a:buClr>
            </a:pPr>
            <a:r>
              <a:rPr lang="fr-FR" spc="-1" dirty="0">
                <a:solidFill>
                  <a:srgbClr val="000000"/>
                </a:solidFill>
                <a:latin typeface="Microsoft Sans Serif"/>
              </a:rPr>
              <a:t>Fabrication 1/10ème des coûts habituels</a:t>
            </a:r>
            <a:endParaRPr lang="de-DE" sz="500" b="0" strike="noStrike" spc="-1" dirty="0">
              <a:solidFill>
                <a:srgbClr val="000000"/>
              </a:solidFill>
              <a:latin typeface="Microsoft Sans Serif" pitchFamily="34" charset="0"/>
              <a:cs typeface="Microsoft Sans Serif" pitchFamily="34" charset="0"/>
            </a:endParaRPr>
          </a:p>
          <a:p>
            <a:pPr marL="343080" lvl="1" indent="-342720">
              <a:spcBef>
                <a:spcPts val="360"/>
              </a:spcBef>
              <a:buClr>
                <a:srgbClr val="000000"/>
              </a:buClr>
              <a:buFont typeface="Symbol" charset="2"/>
              <a:buChar char=""/>
            </a:pPr>
            <a:r>
              <a:rPr lang="fr-FR" u="sng" spc="-1" dirty="0">
                <a:solidFill>
                  <a:srgbClr val="000000"/>
                </a:solidFill>
                <a:latin typeface="Microsoft Sans Serif"/>
              </a:rPr>
              <a:t>Commerce</a:t>
            </a:r>
            <a:r>
              <a:rPr lang="fr-FR" spc="-1" dirty="0">
                <a:solidFill>
                  <a:srgbClr val="000000"/>
                </a:solidFill>
                <a:latin typeface="Microsoft Sans Serif"/>
              </a:rPr>
              <a:t>	</a:t>
            </a:r>
          </a:p>
          <a:p>
            <a:pPr marL="360" lvl="1">
              <a:spcBef>
                <a:spcPts val="360"/>
              </a:spcBef>
              <a:buClr>
                <a:srgbClr val="000000"/>
              </a:buClr>
            </a:pPr>
            <a:r>
              <a:rPr lang="fr-FR" spc="-1" dirty="0">
                <a:solidFill>
                  <a:srgbClr val="000000"/>
                </a:solidFill>
                <a:latin typeface="Microsoft Sans Serif"/>
              </a:rPr>
              <a:t>la batterie devrait être disponible sur le marché à partir de 2025</a:t>
            </a: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053011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u="sng" spc="-1" dirty="0" err="1" smtClean="0">
                <a:solidFill>
                  <a:srgbClr val="FF6600"/>
                </a:solidFill>
                <a:latin typeface="Microsoft Sans Serif"/>
              </a:rPr>
              <a:t>Accu</a:t>
            </a:r>
            <a:r>
              <a:rPr lang="de-CH" sz="2800" u="sng" spc="-1" dirty="0" smtClean="0">
                <a:solidFill>
                  <a:srgbClr val="FF6600"/>
                </a:solidFill>
                <a:latin typeface="Microsoft Sans Serif"/>
              </a:rPr>
              <a:t> – Cristal de </a:t>
            </a:r>
            <a:r>
              <a:rPr lang="de-CH" sz="2800" u="sng" spc="-1" dirty="0" err="1" smtClean="0">
                <a:solidFill>
                  <a:srgbClr val="FF6600"/>
                </a:solidFill>
                <a:latin typeface="Microsoft Sans Serif"/>
              </a:rPr>
              <a:t>Soufre</a:t>
            </a:r>
            <a:endParaRPr lang="de-DE" sz="2800" b="0" u="sng"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4" name="Grafik 3">
            <a:extLst>
              <a:ext uri="{FF2B5EF4-FFF2-40B4-BE49-F238E27FC236}">
                <a16:creationId xmlns="" xmlns:a16="http://schemas.microsoft.com/office/drawing/2014/main" id="{CF3F8AF1-E367-6C64-5C8C-64628432E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1" y="1270471"/>
            <a:ext cx="4307893" cy="2590199"/>
          </a:xfrm>
          <a:prstGeom prst="rect">
            <a:avLst/>
          </a:prstGeom>
        </p:spPr>
      </p:pic>
      <p:pic>
        <p:nvPicPr>
          <p:cNvPr id="11" name="Grafik 10">
            <a:extLst>
              <a:ext uri="{FF2B5EF4-FFF2-40B4-BE49-F238E27FC236}">
                <a16:creationId xmlns="" xmlns:a16="http://schemas.microsoft.com/office/drawing/2014/main" id="{A666181B-57AD-D2EB-9D9B-F010C134B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137" y="1270471"/>
            <a:ext cx="4221695" cy="2954396"/>
          </a:xfrm>
          <a:prstGeom prst="rect">
            <a:avLst/>
          </a:prstGeom>
        </p:spPr>
      </p:pic>
      <p:pic>
        <p:nvPicPr>
          <p:cNvPr id="14" name="Grafik 13">
            <a:extLst>
              <a:ext uri="{FF2B5EF4-FFF2-40B4-BE49-F238E27FC236}">
                <a16:creationId xmlns="" xmlns:a16="http://schemas.microsoft.com/office/drawing/2014/main" id="{FB2FF605-9383-6970-796B-C942285AB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68" y="3909320"/>
            <a:ext cx="4325897" cy="2396781"/>
          </a:xfrm>
          <a:prstGeom prst="rect">
            <a:avLst/>
          </a:prstGeom>
        </p:spPr>
      </p:pic>
      <p:pic>
        <p:nvPicPr>
          <p:cNvPr id="16" name="Grafik 15">
            <a:extLst>
              <a:ext uri="{FF2B5EF4-FFF2-40B4-BE49-F238E27FC236}">
                <a16:creationId xmlns="" xmlns:a16="http://schemas.microsoft.com/office/drawing/2014/main" id="{2E50A491-A3A2-7462-766E-07DA0F9C72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0276" y="4047067"/>
            <a:ext cx="4286552" cy="2259034"/>
          </a:xfrm>
          <a:prstGeom prst="rect">
            <a:avLst/>
          </a:prstGeom>
        </p:spPr>
      </p:pic>
    </p:spTree>
    <p:extLst>
      <p:ext uri="{BB962C8B-B14F-4D97-AF65-F5344CB8AC3E}">
        <p14:creationId xmlns:p14="http://schemas.microsoft.com/office/powerpoint/2010/main" val="1928514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u="sng" spc="-1" dirty="0" err="1" smtClean="0">
                <a:solidFill>
                  <a:srgbClr val="FF6600"/>
                </a:solidFill>
                <a:latin typeface="Microsoft Sans Serif"/>
              </a:rPr>
              <a:t>Accu</a:t>
            </a:r>
            <a:r>
              <a:rPr lang="de-CH" sz="2800" u="sng" spc="-1" dirty="0" smtClean="0">
                <a:solidFill>
                  <a:srgbClr val="FF6600"/>
                </a:solidFill>
                <a:latin typeface="Microsoft Sans Serif"/>
              </a:rPr>
              <a:t> – Cristal de </a:t>
            </a:r>
            <a:r>
              <a:rPr lang="de-CH" sz="2800" u="sng" spc="-1" dirty="0" err="1" smtClean="0">
                <a:solidFill>
                  <a:srgbClr val="FF6600"/>
                </a:solidFill>
                <a:latin typeface="Microsoft Sans Serif"/>
              </a:rPr>
              <a:t>S</a:t>
            </a:r>
            <a:r>
              <a:rPr lang="de-CH" sz="2800" u="sng" spc="-1" dirty="0" err="1" smtClean="0">
                <a:solidFill>
                  <a:srgbClr val="FF6600"/>
                </a:solidFill>
                <a:latin typeface="Microsoft Sans Serif"/>
              </a:rPr>
              <a:t>oufre</a:t>
            </a:r>
            <a:endParaRPr lang="de-DE" sz="2800" b="0" u="sng"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7" name="Grafik 6">
            <a:extLst>
              <a:ext uri="{FF2B5EF4-FFF2-40B4-BE49-F238E27FC236}">
                <a16:creationId xmlns="" xmlns:a16="http://schemas.microsoft.com/office/drawing/2014/main" id="{BAFF604A-C57F-47D2-81D6-1E99D8971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529" y="3649133"/>
            <a:ext cx="3279137" cy="2635375"/>
          </a:xfrm>
          <a:prstGeom prst="rect">
            <a:avLst/>
          </a:prstGeom>
        </p:spPr>
      </p:pic>
      <p:pic>
        <p:nvPicPr>
          <p:cNvPr id="12" name="Grafik 11">
            <a:extLst>
              <a:ext uri="{FF2B5EF4-FFF2-40B4-BE49-F238E27FC236}">
                <a16:creationId xmlns="" xmlns:a16="http://schemas.microsoft.com/office/drawing/2014/main" id="{5C5017CD-7F42-6839-58D5-A5D74BEB0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719" y="1299599"/>
            <a:ext cx="3574673" cy="4866121"/>
          </a:xfrm>
          <a:prstGeom prst="rect">
            <a:avLst/>
          </a:prstGeom>
        </p:spPr>
      </p:pic>
      <p:pic>
        <p:nvPicPr>
          <p:cNvPr id="3" name="Grafik 2">
            <a:extLst>
              <a:ext uri="{FF2B5EF4-FFF2-40B4-BE49-F238E27FC236}">
                <a16:creationId xmlns="" xmlns:a16="http://schemas.microsoft.com/office/drawing/2014/main" id="{2AB87DC7-4FB4-81EF-E08D-A6E591381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00" y="1291133"/>
            <a:ext cx="2942756" cy="2476820"/>
          </a:xfrm>
          <a:prstGeom prst="rect">
            <a:avLst/>
          </a:prstGeom>
        </p:spPr>
      </p:pic>
    </p:spTree>
    <p:extLst>
      <p:ext uri="{BB962C8B-B14F-4D97-AF65-F5344CB8AC3E}">
        <p14:creationId xmlns:p14="http://schemas.microsoft.com/office/powerpoint/2010/main" val="3026231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1/4</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Lithium Titanat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LiTi</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Le terme titanate signifie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...es est un oxyde mixte de lithium &amp; de titane du groupe titanate.</a:t>
            </a:r>
          </a:p>
          <a:p>
            <a:endParaRPr lang="fr-FR" sz="500" dirty="0">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Un spinelle de titanate de lithium Il a une structure spinelle spéciale.</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D'où le "surnom" de titanate.</a:t>
            </a:r>
            <a:endParaRPr lang="de-CH" dirty="0">
              <a:latin typeface="Calibri" panose="020F0502020204030204" pitchFamily="34" charset="0"/>
              <a:ea typeface="Calibri" panose="020F0502020204030204" pitchFamily="34" charset="0"/>
              <a:cs typeface="Times New Roman" panose="02020603050405020304" pitchFamily="18" charset="0"/>
            </a:endParaRP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C'est un "Pulfer" avec une surface insaisissable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...une comparaison...</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LiFePo4 ou des cellules dont la construction "négative" (pôle négatif) contient la majeure partie de graphite sous forme de "matière solide", et ce graphite présente une "surface de 3m2 par gramme,</a:t>
            </a:r>
          </a:p>
          <a:p>
            <a:endParaRPr lang="de-CH" sz="500" dirty="0">
              <a:latin typeface="Calibri" panose="020F0502020204030204" pitchFamily="34" charset="0"/>
              <a:ea typeface="Calibri" panose="020F0502020204030204" pitchFamily="34" charset="0"/>
              <a:cs typeface="Times New Roman" panose="02020603050405020304" pitchFamily="18" charset="0"/>
            </a:endParaRPr>
          </a:p>
          <a:p>
            <a:r>
              <a:rPr lang="fr-FR" dirty="0">
                <a:latin typeface="Calibri" panose="020F0502020204030204" pitchFamily="34" charset="0"/>
                <a:ea typeface="Calibri" panose="020F0502020204030204" pitchFamily="34" charset="0"/>
                <a:cs typeface="Times New Roman" panose="02020603050405020304" pitchFamily="18" charset="0"/>
              </a:rPr>
              <a:t>…ET le titanate avec plus de 100m2 par gramme ! !!</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Grâce à cette grande surface, les électrodes peuvent entrer et sortir beaucoup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plus facilement.</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C'est ce qui permet à la batterie d'atteindre une telle puissance.</a:t>
            </a:r>
            <a:endParaRPr lang="de-CH" dirty="0">
              <a:latin typeface="Calibri" panose="020F0502020204030204" pitchFamily="34" charset="0"/>
              <a:ea typeface="Calibri" panose="020F0502020204030204" pitchFamily="34" charset="0"/>
              <a:cs typeface="Times New Roman" panose="02020603050405020304" pitchFamily="18" charset="0"/>
            </a:endParaRP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76226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2/4</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Solides (Feststoff) Graphit</a:t>
            </a:r>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 xmlns:a16="http://schemas.microsoft.com/office/drawing/2014/main" id="{0A99302F-1ED4-5705-CCF8-3DBB503C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740" y="2165839"/>
            <a:ext cx="7110900" cy="3999881"/>
          </a:xfrm>
          <a:prstGeom prst="rect">
            <a:avLst/>
          </a:prstGeom>
        </p:spPr>
      </p:pic>
      <p:pic>
        <p:nvPicPr>
          <p:cNvPr id="5" name="Grafik 4">
            <a:extLst>
              <a:ext uri="{FF2B5EF4-FFF2-40B4-BE49-F238E27FC236}">
                <a16:creationId xmlns="" xmlns:a16="http://schemas.microsoft.com/office/drawing/2014/main" id="{9E174F6A-17ED-CB9F-EA30-F21F3804B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22" y="2161519"/>
            <a:ext cx="3460888" cy="2599690"/>
          </a:xfrm>
          <a:prstGeom prst="rect">
            <a:avLst/>
          </a:prstGeom>
        </p:spPr>
      </p:pic>
    </p:spTree>
    <p:extLst>
      <p:ext uri="{BB962C8B-B14F-4D97-AF65-F5344CB8AC3E}">
        <p14:creationId xmlns:p14="http://schemas.microsoft.com/office/powerpoint/2010/main" val="3112849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3/4</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fr-FR" b="1" u="sng" dirty="0">
                <a:latin typeface="Calibri" panose="020F0502020204030204" pitchFamily="34" charset="0"/>
                <a:ea typeface="Calibri" panose="020F0502020204030204" pitchFamily="34" charset="0"/>
                <a:cs typeface="Times New Roman" panose="02020603050405020304" pitchFamily="18" charset="0"/>
              </a:rPr>
              <a:t>Spécial_1</a:t>
            </a:r>
            <a:r>
              <a:rPr lang="fr-FR" u="sng" dirty="0">
                <a:latin typeface="Calibri" panose="020F0502020204030204" pitchFamily="34" charset="0"/>
                <a:ea typeface="Calibri" panose="020F0502020204030204" pitchFamily="34" charset="0"/>
                <a:cs typeface="Times New Roman" panose="02020603050405020304" pitchFamily="18" charset="0"/>
              </a:rPr>
              <a:t> = structure atomique</a:t>
            </a:r>
          </a:p>
          <a:p>
            <a:r>
              <a:rPr lang="fr-FR" dirty="0">
                <a:latin typeface="Calibri" panose="020F0502020204030204" pitchFamily="34" charset="0"/>
                <a:ea typeface="Calibri" panose="020F0502020204030204" pitchFamily="34" charset="0"/>
                <a:cs typeface="Times New Roman" panose="02020603050405020304" pitchFamily="18" charset="0"/>
              </a:rPr>
              <a:t>Comme le titanate de lithium ne peut naturellement pas réagir avec d'autres oxydes, il présente une très grande sécurité, car il n'y a pas de "passage".</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b="1" u="sng" dirty="0">
                <a:latin typeface="Calibri" panose="020F0502020204030204" pitchFamily="34" charset="0"/>
                <a:ea typeface="Calibri" panose="020F0502020204030204" pitchFamily="34" charset="0"/>
                <a:cs typeface="Times New Roman" panose="02020603050405020304" pitchFamily="18" charset="0"/>
              </a:rPr>
              <a:t>Spécial_2 </a:t>
            </a:r>
            <a:r>
              <a:rPr lang="fr-FR" u="sng" dirty="0">
                <a:latin typeface="Calibri" panose="020F0502020204030204" pitchFamily="34" charset="0"/>
                <a:ea typeface="Calibri" panose="020F0502020204030204" pitchFamily="34" charset="0"/>
                <a:cs typeface="Times New Roman" panose="02020603050405020304" pitchFamily="18" charset="0"/>
              </a:rPr>
              <a:t>:</a:t>
            </a:r>
          </a:p>
          <a:p>
            <a:r>
              <a:rPr lang="fr-FR" dirty="0">
                <a:latin typeface="Calibri" panose="020F0502020204030204" pitchFamily="34" charset="0"/>
                <a:ea typeface="Calibri" panose="020F0502020204030204" pitchFamily="34" charset="0"/>
                <a:cs typeface="Times New Roman" panose="02020603050405020304" pitchFamily="18" charset="0"/>
              </a:rPr>
              <a:t>Dans cette batterie, c'est l'électrode négative qui a été modifiée et non l'électrode positive comme c'est le cas habituellement.</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u="sng" dirty="0">
                <a:latin typeface="Calibri" panose="020F0502020204030204" pitchFamily="34" charset="0"/>
                <a:ea typeface="Calibri" panose="020F0502020204030204" pitchFamily="34" charset="0"/>
                <a:cs typeface="Times New Roman" panose="02020603050405020304" pitchFamily="18" charset="0"/>
              </a:rPr>
              <a:t>Anode</a:t>
            </a:r>
            <a:r>
              <a:rPr lang="fr-FR" dirty="0">
                <a:latin typeface="Calibri" panose="020F0502020204030204" pitchFamily="34" charset="0"/>
                <a:ea typeface="Calibri" panose="020F0502020204030204" pitchFamily="34" charset="0"/>
                <a:cs typeface="Times New Roman" panose="02020603050405020304" pitchFamily="18" charset="0"/>
              </a:rPr>
              <a:t>:		Électrode négative (presque toujours en graphite)</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u="sng" dirty="0">
                <a:latin typeface="Calibri" panose="020F0502020204030204" pitchFamily="34" charset="0"/>
                <a:ea typeface="Calibri" panose="020F0502020204030204" pitchFamily="34" charset="0"/>
                <a:cs typeface="Times New Roman" panose="02020603050405020304" pitchFamily="18" charset="0"/>
              </a:rPr>
              <a:t>Séparateur</a:t>
            </a:r>
            <a:r>
              <a:rPr lang="fr-FR" dirty="0">
                <a:latin typeface="Calibri" panose="020F0502020204030204" pitchFamily="34" charset="0"/>
                <a:ea typeface="Calibri" panose="020F0502020204030204" pitchFamily="34" charset="0"/>
                <a:cs typeface="Times New Roman" panose="02020603050405020304" pitchFamily="18" charset="0"/>
              </a:rPr>
              <a:t> : 	film plastique (légèrement perméable)</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u="sng" dirty="0">
                <a:latin typeface="Calibri" panose="020F0502020204030204" pitchFamily="34" charset="0"/>
                <a:ea typeface="Calibri" panose="020F0502020204030204" pitchFamily="34" charset="0"/>
                <a:cs typeface="Times New Roman" panose="02020603050405020304" pitchFamily="18" charset="0"/>
              </a:rPr>
              <a:t>Cathode</a:t>
            </a:r>
            <a:r>
              <a:rPr lang="fr-FR" dirty="0">
                <a:latin typeface="Calibri" panose="020F0502020204030204" pitchFamily="34" charset="0"/>
                <a:ea typeface="Calibri" panose="020F0502020204030204" pitchFamily="34" charset="0"/>
                <a:cs typeface="Times New Roman" panose="02020603050405020304" pitchFamily="18" charset="0"/>
              </a:rPr>
              <a:t> : 	Électrode positive</a:t>
            </a:r>
            <a:endParaRPr lang="de-CH" dirty="0"/>
          </a:p>
          <a:p>
            <a:endParaRPr lang="de-DE" sz="180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381253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4/4</a:t>
            </a:r>
            <a:endParaRPr lang="de-DE" sz="2800" b="0" strike="noStrike" spc="-1" dirty="0">
              <a:solidFill>
                <a:srgbClr val="000000"/>
              </a:solidFill>
              <a:latin typeface="Arial"/>
            </a:endParaRPr>
          </a:p>
        </p:txBody>
      </p:sp>
      <p:sp>
        <p:nvSpPr>
          <p:cNvPr id="45" name="TextShape 2"/>
          <p:cNvSpPr txBox="1"/>
          <p:nvPr/>
        </p:nvSpPr>
        <p:spPr>
          <a:xfrm>
            <a:off x="304800" y="1184160"/>
            <a:ext cx="8595360" cy="5408880"/>
          </a:xfrm>
          <a:prstGeom prst="rect">
            <a:avLst/>
          </a:prstGeom>
          <a:noFill/>
          <a:ln>
            <a:noFill/>
          </a:ln>
        </p:spPr>
        <p:txBody>
          <a:bodyPr>
            <a:noAutofit/>
          </a:bodyPr>
          <a:lstStyle/>
          <a:p>
            <a:r>
              <a:rPr lang="fr-FR" b="1" u="sng" dirty="0">
                <a:latin typeface="Calibri" panose="020F0502020204030204" pitchFamily="34" charset="0"/>
                <a:ea typeface="Calibri" panose="020F0502020204030204" pitchFamily="34" charset="0"/>
                <a:cs typeface="Times New Roman" panose="02020603050405020304" pitchFamily="18" charset="0"/>
              </a:rPr>
              <a:t>Spécial_3</a:t>
            </a:r>
          </a:p>
          <a:p>
            <a:r>
              <a:rPr lang="fr-FR" dirty="0">
                <a:latin typeface="Calibri" panose="020F0502020204030204" pitchFamily="34" charset="0"/>
                <a:ea typeface="Calibri" panose="020F0502020204030204" pitchFamily="34" charset="0"/>
                <a:cs typeface="Times New Roman" panose="02020603050405020304" pitchFamily="18" charset="0"/>
              </a:rPr>
              <a:t>Connaissances élémentaires .... " </a:t>
            </a:r>
            <a:r>
              <a:rPr lang="fr-FR" i="1" dirty="0">
                <a:latin typeface="Calibri" panose="020F0502020204030204" pitchFamily="34" charset="0"/>
                <a:ea typeface="Calibri" panose="020F0502020204030204" pitchFamily="34" charset="0"/>
                <a:cs typeface="Times New Roman" panose="02020603050405020304" pitchFamily="18" charset="0"/>
              </a:rPr>
              <a:t>Présence dans la terre </a:t>
            </a:r>
            <a:r>
              <a:rPr lang="fr-FR" dirty="0">
                <a:latin typeface="Calibri" panose="020F0502020204030204" pitchFamily="34" charset="0"/>
                <a:ea typeface="Calibri" panose="020F0502020204030204" pitchFamily="34" charset="0"/>
                <a:cs typeface="Times New Roman" panose="02020603050405020304" pitchFamily="18" charset="0"/>
              </a:rPr>
              <a:t>« </a:t>
            </a:r>
          </a:p>
          <a:p>
            <a:r>
              <a:rPr lang="fr-FR" dirty="0">
                <a:latin typeface="Calibri" panose="020F0502020204030204" pitchFamily="34" charset="0"/>
                <a:ea typeface="Calibri" panose="020F0502020204030204" pitchFamily="34" charset="0"/>
                <a:cs typeface="Times New Roman" panose="02020603050405020304" pitchFamily="18" charset="0"/>
              </a:rPr>
              <a:t>Les spinelles sont extraordinairement importants d’un </a:t>
            </a:r>
          </a:p>
          <a:p>
            <a:r>
              <a:rPr lang="fr-FR" dirty="0">
                <a:latin typeface="Calibri" panose="020F0502020204030204" pitchFamily="34" charset="0"/>
                <a:ea typeface="Calibri" panose="020F0502020204030204" pitchFamily="34" charset="0"/>
                <a:cs typeface="Times New Roman" panose="02020603050405020304" pitchFamily="18" charset="0"/>
              </a:rPr>
              <a:t>point de vue géologique.</a:t>
            </a:r>
          </a:p>
          <a:p>
            <a:endParaRPr lang="fr-FR" sz="500" dirty="0">
              <a:latin typeface="Calibri" panose="020F0502020204030204" pitchFamily="34" charset="0"/>
              <a:ea typeface="Calibri" panose="020F0502020204030204" pitchFamily="34" charset="0"/>
              <a:cs typeface="Times New Roman" panose="02020603050405020304" pitchFamily="18" charset="0"/>
            </a:endParaRPr>
          </a:p>
          <a:p>
            <a:r>
              <a:rPr lang="fr-FR" dirty="0">
                <a:latin typeface="Calibri" panose="020F0502020204030204" pitchFamily="34" charset="0"/>
                <a:ea typeface="Calibri" panose="020F0502020204030204" pitchFamily="34" charset="0"/>
                <a:cs typeface="Times New Roman" panose="02020603050405020304" pitchFamily="18" charset="0"/>
              </a:rPr>
              <a:t>De nombreux minéraux cristallisent dans la structure spinelle, </a:t>
            </a:r>
          </a:p>
          <a:p>
            <a:r>
              <a:rPr lang="fr-FR" dirty="0">
                <a:latin typeface="Calibri" panose="020F0502020204030204" pitchFamily="34" charset="0"/>
                <a:ea typeface="Calibri" panose="020F0502020204030204" pitchFamily="34" charset="0"/>
                <a:cs typeface="Times New Roman" panose="02020603050405020304" pitchFamily="18" charset="0"/>
              </a:rPr>
              <a:t>dont les outre les oxydes, les sulfures, les séléniures et les silicates. </a:t>
            </a:r>
          </a:p>
          <a:p>
            <a:endParaRPr lang="fr-FR" sz="500" dirty="0">
              <a:latin typeface="Calibri" panose="020F0502020204030204" pitchFamily="34" charset="0"/>
              <a:ea typeface="Calibri" panose="020F0502020204030204" pitchFamily="34" charset="0"/>
              <a:cs typeface="Times New Roman" panose="02020603050405020304" pitchFamily="18" charset="0"/>
            </a:endParaRPr>
          </a:p>
          <a:p>
            <a:r>
              <a:rPr lang="fr-FR" dirty="0">
                <a:latin typeface="Calibri" panose="020F0502020204030204" pitchFamily="34" charset="0"/>
                <a:ea typeface="Calibri" panose="020F0502020204030204" pitchFamily="34" charset="0"/>
                <a:cs typeface="Times New Roman" panose="02020603050405020304" pitchFamily="18" charset="0"/>
              </a:rPr>
              <a:t>Le supergroupe des spinelles actuel, redéfini par l'IMA/CNMNC, compte actuellement 56 minéraux (état 2018).</a:t>
            </a:r>
            <a:endParaRPr lang="de-DE" sz="500" dirty="0">
              <a:latin typeface="Calibri" panose="020F0502020204030204" pitchFamily="34" charset="0"/>
              <a:cs typeface="Times New Roman" panose="02020603050405020304" pitchFamily="18" charset="0"/>
            </a:endParaRPr>
          </a:p>
          <a:p>
            <a:endParaRPr lang="fr-FR" sz="300" dirty="0">
              <a:latin typeface="Calibri" panose="020F0502020204030204" pitchFamily="34" charset="0"/>
              <a:cs typeface="Times New Roman" panose="02020603050405020304" pitchFamily="18" charset="0"/>
            </a:endParaRPr>
          </a:p>
          <a:p>
            <a:r>
              <a:rPr lang="fr-FR" dirty="0">
                <a:latin typeface="Calibri" panose="020F0502020204030204" pitchFamily="34" charset="0"/>
                <a:cs typeface="Times New Roman" panose="02020603050405020304" pitchFamily="18" charset="0"/>
              </a:rPr>
              <a:t>On pense que la ringwoodite à spinelle constitue une plus grande partie du manteau terrestre.</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dirty="0">
                <a:hlinkClick r:id="rId2"/>
              </a:rPr>
              <a:t>Franklinit</a:t>
            </a:r>
            <a:r>
              <a:rPr lang="de-CH" dirty="0"/>
              <a:t> ZnFe</a:t>
            </a:r>
            <a:r>
              <a:rPr lang="de-CH" baseline="30000" dirty="0"/>
              <a:t>3+</a:t>
            </a:r>
            <a:r>
              <a:rPr lang="de-CH" baseline="-25000" dirty="0"/>
              <a:t>2</a:t>
            </a:r>
            <a:r>
              <a:rPr lang="de-CH" dirty="0"/>
              <a:t>O</a:t>
            </a:r>
            <a:r>
              <a:rPr lang="de-CH" baseline="-25000" dirty="0"/>
              <a:t>4</a:t>
            </a:r>
            <a:r>
              <a:rPr lang="de-CH" dirty="0"/>
              <a:t> (</a:t>
            </a:r>
            <a:r>
              <a:rPr lang="de-CH" i="1" dirty="0" err="1"/>
              <a:t>Zinkoferrit</a:t>
            </a:r>
            <a:r>
              <a:rPr lang="de-CH" dirty="0"/>
              <a:t>)</a:t>
            </a:r>
          </a:p>
          <a:p>
            <a:endParaRPr lang="de-CH" dirty="0">
              <a:hlinkClick r:id="rId3"/>
            </a:endParaRPr>
          </a:p>
          <a:p>
            <a:r>
              <a:rPr lang="de-CH" dirty="0" err="1">
                <a:hlinkClick r:id="rId3"/>
              </a:rPr>
              <a:t>Hercynit</a:t>
            </a:r>
            <a:r>
              <a:rPr lang="de-CH" dirty="0"/>
              <a:t> FeAl</a:t>
            </a:r>
            <a:r>
              <a:rPr lang="de-CH" baseline="-25000" dirty="0"/>
              <a:t>2</a:t>
            </a:r>
            <a:r>
              <a:rPr lang="de-CH" dirty="0"/>
              <a:t>O</a:t>
            </a:r>
            <a:r>
              <a:rPr lang="de-CH" baseline="-25000" dirty="0"/>
              <a:t>4</a:t>
            </a:r>
            <a:r>
              <a:rPr lang="de-CH" dirty="0"/>
              <a:t> (</a:t>
            </a:r>
            <a:r>
              <a:rPr lang="de-CH" i="1" dirty="0"/>
              <a:t>Ferrospinell</a:t>
            </a:r>
            <a:r>
              <a:rPr lang="de-CH" dirty="0"/>
              <a:t>) </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3080" indent="-342720">
              <a:lnSpc>
                <a:spcPct val="100000"/>
              </a:lnSpc>
              <a:spcBef>
                <a:spcPts val="360"/>
              </a:spcBef>
              <a:buClr>
                <a:srgbClr val="000000"/>
              </a:buClr>
              <a:buFont typeface="Symbol" charset="2"/>
              <a:buChar char=""/>
            </a:pPr>
            <a:r>
              <a:rPr lang="de-CH" spc="-1" dirty="0" err="1">
                <a:solidFill>
                  <a:srgbClr val="000000"/>
                </a:solidFill>
                <a:latin typeface="Microsoft Sans Serif"/>
              </a:rPr>
              <a:t>Temps</a:t>
            </a:r>
            <a:r>
              <a:rPr lang="de-CH" spc="-1" dirty="0">
                <a:solidFill>
                  <a:srgbClr val="000000"/>
                </a:solidFill>
                <a:latin typeface="Microsoft Sans Serif"/>
              </a:rPr>
              <a:t> de </a:t>
            </a:r>
            <a:r>
              <a:rPr lang="de-CH" spc="-1" dirty="0" err="1">
                <a:solidFill>
                  <a:srgbClr val="000000"/>
                </a:solidFill>
                <a:latin typeface="Microsoft Sans Serif"/>
              </a:rPr>
              <a:t>chargement</a:t>
            </a:r>
            <a:endParaRPr lang="de-CH" spc="-1" dirty="0">
              <a:solidFill>
                <a:srgbClr val="000000"/>
              </a:solidFill>
              <a:latin typeface="Microsoft Sans Serif"/>
            </a:endParaRPr>
          </a:p>
          <a:p>
            <a:pPr marL="457560" lvl="1">
              <a:spcBef>
                <a:spcPts val="360"/>
              </a:spcBef>
              <a:buClr>
                <a:srgbClr val="000000"/>
              </a:buClr>
            </a:pPr>
            <a:r>
              <a:rPr lang="fr-FR" b="0" strike="noStrike" spc="-1" dirty="0">
                <a:solidFill>
                  <a:srgbClr val="000000"/>
                </a:solidFill>
                <a:latin typeface="Microsoft Sans Serif"/>
              </a:rPr>
              <a:t>pour les cellules Li-normales ... 2-4 "C" (en ampères)</a:t>
            </a:r>
          </a:p>
          <a:p>
            <a:pPr marL="457560" lvl="1">
              <a:spcBef>
                <a:spcPts val="360"/>
              </a:spcBef>
              <a:buClr>
                <a:srgbClr val="000000"/>
              </a:buClr>
            </a:pPr>
            <a:r>
              <a:rPr lang="fr-FR" b="0" strike="noStrike" spc="-1" dirty="0">
                <a:solidFill>
                  <a:srgbClr val="000000"/>
                </a:solidFill>
                <a:latin typeface="Microsoft Sans Serif"/>
              </a:rPr>
              <a:t>pour les cellules en titanate (40Ah), on peut facilement charger avec 40A</a:t>
            </a:r>
            <a:r>
              <a:rPr lang="de-CH" spc="-1" dirty="0">
                <a:solidFill>
                  <a:srgbClr val="000000"/>
                </a:solidFill>
                <a:latin typeface="Microsoft Sans Serif"/>
              </a:rPr>
              <a:t>	</a:t>
            </a: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4"/>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 xmlns:a16="http://schemas.microsoft.com/office/drawing/2014/main" id="{0856CAB7-22D6-3B65-BD43-D78F3A86FE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6004" y="3861232"/>
            <a:ext cx="2062856" cy="1569996"/>
          </a:xfrm>
          <a:prstGeom prst="rect">
            <a:avLst/>
          </a:prstGeom>
        </p:spPr>
      </p:pic>
      <p:pic>
        <p:nvPicPr>
          <p:cNvPr id="5" name="Grafik 4">
            <a:extLst>
              <a:ext uri="{FF2B5EF4-FFF2-40B4-BE49-F238E27FC236}">
                <a16:creationId xmlns="" xmlns:a16="http://schemas.microsoft.com/office/drawing/2014/main" id="{CBB8EB05-2799-EAE9-6F5C-4C380B7EF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3944418"/>
            <a:ext cx="1791721" cy="1992702"/>
          </a:xfrm>
          <a:prstGeom prst="rect">
            <a:avLst/>
          </a:prstGeom>
        </p:spPr>
      </p:pic>
      <p:pic>
        <p:nvPicPr>
          <p:cNvPr id="7" name="Grafik 6">
            <a:extLst>
              <a:ext uri="{FF2B5EF4-FFF2-40B4-BE49-F238E27FC236}">
                <a16:creationId xmlns="" xmlns:a16="http://schemas.microsoft.com/office/drawing/2014/main" id="{CD55C093-FFFC-98A1-5737-BE53C304D2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7371" y="653109"/>
            <a:ext cx="2346189" cy="2063580"/>
          </a:xfrm>
          <a:prstGeom prst="rect">
            <a:avLst/>
          </a:prstGeom>
        </p:spPr>
      </p:pic>
    </p:spTree>
    <p:extLst>
      <p:ext uri="{BB962C8B-B14F-4D97-AF65-F5344CB8AC3E}">
        <p14:creationId xmlns:p14="http://schemas.microsoft.com/office/powerpoint/2010/main" val="320125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smtClean="0">
                <a:solidFill>
                  <a:srgbClr val="FF6600"/>
                </a:solidFill>
                <a:latin typeface="Microsoft Sans Serif"/>
              </a:rPr>
              <a:t>L</a:t>
            </a:r>
            <a:r>
              <a:rPr lang="de-CH" sz="2800" b="0" strike="noStrike" spc="-1" dirty="0" smtClean="0">
                <a:solidFill>
                  <a:srgbClr val="FF6600"/>
                </a:solidFill>
                <a:latin typeface="Microsoft Sans Serif"/>
              </a:rPr>
              <a:t>ithium-Phosphate de </a:t>
            </a:r>
            <a:r>
              <a:rPr lang="de-CH" sz="2800" b="0" strike="noStrike" spc="-1" dirty="0" err="1" smtClean="0">
                <a:solidFill>
                  <a:srgbClr val="FF6600"/>
                </a:solidFill>
                <a:latin typeface="Microsoft Sans Serif"/>
              </a:rPr>
              <a:t>Fer</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u="sng" strike="noStrike" spc="-1" dirty="0" err="1">
                <a:solidFill>
                  <a:srgbClr val="000000"/>
                </a:solidFill>
                <a:latin typeface="Microsoft Sans Serif"/>
              </a:rPr>
              <a:t>Définition</a:t>
            </a:r>
            <a:endParaRPr lang="de-CH" sz="1800" b="0" u="sng" strike="noStrike" spc="-1" dirty="0">
              <a:solidFill>
                <a:srgbClr val="000000"/>
              </a:solidFill>
              <a:latin typeface="Microsoft Sans Serif"/>
            </a:endParaRPr>
          </a:p>
          <a:p>
            <a:pPr marL="457560" lvl="1">
              <a:spcBef>
                <a:spcPts val="360"/>
              </a:spcBef>
              <a:buClr>
                <a:srgbClr val="000000"/>
              </a:buClr>
            </a:pPr>
            <a:r>
              <a:rPr lang="fr-FR" b="0" strike="noStrike" spc="-1" dirty="0">
                <a:solidFill>
                  <a:srgbClr val="000000"/>
                </a:solidFill>
                <a:latin typeface="Microsoft Sans Serif"/>
              </a:rPr>
              <a:t>La batterie lithium-phosphate de fer </a:t>
            </a:r>
            <a:r>
              <a:rPr lang="fr-FR" b="0" i="1" strike="noStrike" spc="-1" dirty="0">
                <a:solidFill>
                  <a:srgbClr val="000000"/>
                </a:solidFill>
                <a:latin typeface="Microsoft Sans Serif"/>
              </a:rPr>
              <a:t>(lithium-</a:t>
            </a:r>
            <a:r>
              <a:rPr lang="fr-FR" b="0" i="1" strike="noStrike" spc="-1" dirty="0" err="1">
                <a:solidFill>
                  <a:srgbClr val="000000"/>
                </a:solidFill>
                <a:latin typeface="Microsoft Sans Serif"/>
              </a:rPr>
              <a:t>ferrophosphate</a:t>
            </a:r>
            <a:r>
              <a:rPr lang="fr-FR" b="0" strike="noStrike" spc="-1" dirty="0">
                <a:solidFill>
                  <a:srgbClr val="000000"/>
                </a:solidFill>
                <a:latin typeface="Microsoft Sans Serif"/>
              </a:rPr>
              <a:t>) est une version d'un "système lithium-ion".</a:t>
            </a:r>
            <a:endParaRPr lang="de-CH" sz="500"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Il existe de nombreux autres types de cellules LiFeYPO4 </a:t>
            </a:r>
          </a:p>
          <a:p>
            <a:pPr marL="457560" lvl="1">
              <a:spcBef>
                <a:spcPts val="360"/>
              </a:spcBef>
              <a:buClr>
                <a:srgbClr val="000000"/>
              </a:buClr>
            </a:pPr>
            <a:r>
              <a:rPr lang="fr-FR" spc="-1" dirty="0">
                <a:solidFill>
                  <a:srgbClr val="000000"/>
                </a:solidFill>
                <a:latin typeface="Microsoft Sans Serif"/>
              </a:rPr>
              <a:t>(avec yttrium), etc.</a:t>
            </a:r>
            <a:r>
              <a:rPr lang="de-CH" spc="-1" dirty="0">
                <a:solidFill>
                  <a:srgbClr val="000000"/>
                </a:solidFill>
                <a:latin typeface="Microsoft Sans Serif"/>
              </a:rPr>
              <a:t>.</a:t>
            </a:r>
          </a:p>
          <a:p>
            <a:pPr marL="360">
              <a:lnSpc>
                <a:spcPct val="100000"/>
              </a:lnSpc>
              <a:spcBef>
                <a:spcPts val="360"/>
              </a:spcBef>
              <a:buClr>
                <a:srgbClr val="000000"/>
              </a:buClr>
            </a:pPr>
            <a:endParaRPr lang="de-DE" sz="500" b="0" strike="noStrike" spc="-1" dirty="0">
              <a:solidFill>
                <a:srgbClr val="000000"/>
              </a:solidFill>
              <a:latin typeface="Arial"/>
            </a:endParaRPr>
          </a:p>
          <a:p>
            <a:pPr marL="343080" indent="-342720">
              <a:lnSpc>
                <a:spcPct val="100000"/>
              </a:lnSpc>
              <a:spcBef>
                <a:spcPts val="360"/>
              </a:spcBef>
              <a:buClr>
                <a:srgbClr val="000000"/>
              </a:buClr>
              <a:buFont typeface="Symbol" charset="2"/>
              <a:buChar char=""/>
            </a:pPr>
            <a:r>
              <a:rPr lang="de-CH" u="sng" spc="-1" dirty="0" err="1">
                <a:solidFill>
                  <a:srgbClr val="000000"/>
                </a:solidFill>
                <a:latin typeface="Microsoft Sans Serif"/>
              </a:rPr>
              <a:t>Technique</a:t>
            </a:r>
            <a:endParaRPr lang="de-CH" u="sng"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L'électrode </a:t>
            </a:r>
            <a:r>
              <a:rPr lang="fr-FR" u="sng" spc="-1" dirty="0">
                <a:solidFill>
                  <a:srgbClr val="FF0000"/>
                </a:solidFill>
                <a:latin typeface="Microsoft Sans Serif"/>
              </a:rPr>
              <a:t>positive</a:t>
            </a:r>
            <a:r>
              <a:rPr lang="fr-FR" spc="-1" dirty="0">
                <a:solidFill>
                  <a:srgbClr val="000000"/>
                </a:solidFill>
                <a:latin typeface="Microsoft Sans Serif"/>
              </a:rPr>
              <a:t> est composée de phosphate de fer lithié (LiFePo4) au lieu de l'oxyde de cobalt (III) lithié traditionnel (LiCoO2).</a:t>
            </a:r>
          </a:p>
          <a:p>
            <a:pPr marL="457560" lvl="1">
              <a:spcBef>
                <a:spcPts val="360"/>
              </a:spcBef>
              <a:buClr>
                <a:srgbClr val="000000"/>
              </a:buClr>
            </a:pPr>
            <a:endParaRPr lang="fr-FR" sz="500"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L'électrode </a:t>
            </a:r>
            <a:r>
              <a:rPr lang="fr-FR" u="sng" spc="-1" dirty="0">
                <a:solidFill>
                  <a:srgbClr val="0070C0"/>
                </a:solidFill>
                <a:latin typeface="Microsoft Sans Serif"/>
              </a:rPr>
              <a:t>négative</a:t>
            </a:r>
            <a:r>
              <a:rPr lang="fr-FR" spc="-1" dirty="0">
                <a:solidFill>
                  <a:srgbClr val="000000"/>
                </a:solidFill>
                <a:latin typeface="Microsoft Sans Serif"/>
              </a:rPr>
              <a:t> est composée de graphite (carbone dur) dans lequel est incorporé du lithium.</a:t>
            </a:r>
          </a:p>
          <a:p>
            <a:pPr marL="457560" lvl="1">
              <a:spcBef>
                <a:spcPts val="360"/>
              </a:spcBef>
              <a:buClr>
                <a:srgbClr val="000000"/>
              </a:buClr>
            </a:pPr>
            <a:endParaRPr lang="de-DE" sz="500"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fr-FR" spc="-1" dirty="0">
                <a:solidFill>
                  <a:srgbClr val="000000"/>
                </a:solidFill>
                <a:latin typeface="Microsoft Sans Serif"/>
              </a:rPr>
              <a:t>Ce type d'accumulateur a une densité énergétique inférieure à celle de l'accumulateur traditionnel, mais il n'a pas (immédiatement) tendance à la rupture thermique, même en cas d'endommagement mécanique.</a:t>
            </a:r>
          </a:p>
          <a:p>
            <a:pPr marL="360">
              <a:lnSpc>
                <a:spcPct val="100000"/>
              </a:lnSpc>
              <a:spcBef>
                <a:spcPts val="360"/>
              </a:spcBef>
              <a:buClr>
                <a:srgbClr val="000000"/>
              </a:buClr>
            </a:pPr>
            <a:endParaRPr lang="fr-FR" sz="500" spc="-1" dirty="0">
              <a:solidFill>
                <a:srgbClr val="000000"/>
              </a:solidFill>
              <a:latin typeface="Microsoft Sans Serif"/>
            </a:endParaRPr>
          </a:p>
          <a:p>
            <a:pPr marL="360">
              <a:lnSpc>
                <a:spcPct val="100000"/>
              </a:lnSpc>
              <a:spcBef>
                <a:spcPts val="360"/>
              </a:spcBef>
              <a:buClr>
                <a:srgbClr val="000000"/>
              </a:buClr>
            </a:pPr>
            <a:r>
              <a:rPr lang="fr-FR" spc="-1" dirty="0">
                <a:solidFill>
                  <a:srgbClr val="000000"/>
                </a:solidFill>
                <a:latin typeface="Microsoft Sans Serif"/>
              </a:rPr>
              <a:t>     </a:t>
            </a:r>
            <a:r>
              <a:rPr lang="fr-FR" i="1" spc="-1" dirty="0">
                <a:solidFill>
                  <a:srgbClr val="000000"/>
                </a:solidFill>
                <a:latin typeface="Microsoft Sans Serif"/>
              </a:rPr>
              <a:t>…pas maintenant, mais prochainement, tendance ..presque certaine</a:t>
            </a:r>
            <a:endParaRPr lang="de-CH" i="1"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200516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Tentative de </a:t>
            </a:r>
            <a:r>
              <a:rPr lang="de-CH" sz="2800" spc="-1" dirty="0" err="1">
                <a:solidFill>
                  <a:srgbClr val="FF6600"/>
                </a:solidFill>
                <a:latin typeface="Microsoft Sans Serif"/>
              </a:rPr>
              <a:t>destruction</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fr-FR" spc="-1" dirty="0">
                <a:solidFill>
                  <a:srgbClr val="000000"/>
                </a:solidFill>
                <a:latin typeface="Calibri" panose="020F0502020204030204" pitchFamily="34" charset="0"/>
                <a:cs typeface="Times New Roman" panose="02020603050405020304" pitchFamily="18" charset="0"/>
              </a:rPr>
              <a:t>Tentative de destruction de la batterie par perçage</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11" name="Grafik 10">
            <a:extLst>
              <a:ext uri="{FF2B5EF4-FFF2-40B4-BE49-F238E27FC236}">
                <a16:creationId xmlns="" xmlns:a16="http://schemas.microsoft.com/office/drawing/2014/main" id="{3C0E79A6-2746-2FE9-B07B-C32B8DB84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00" y="1806495"/>
            <a:ext cx="7919640" cy="4572558"/>
          </a:xfrm>
          <a:prstGeom prst="rect">
            <a:avLst/>
          </a:prstGeom>
        </p:spPr>
      </p:pic>
    </p:spTree>
    <p:extLst>
      <p:ext uri="{BB962C8B-B14F-4D97-AF65-F5344CB8AC3E}">
        <p14:creationId xmlns:p14="http://schemas.microsoft.com/office/powerpoint/2010/main" val="904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smtClean="0">
                <a:solidFill>
                  <a:srgbClr val="FF6600"/>
                </a:solidFill>
                <a:latin typeface="Microsoft Sans Serif"/>
              </a:rPr>
              <a:t>Thématique</a:t>
            </a:r>
            <a:r>
              <a:rPr lang="de-CH" sz="2800" spc="-1" dirty="0" smtClean="0">
                <a:solidFill>
                  <a:srgbClr val="FF6600"/>
                </a:solidFill>
                <a:latin typeface="Microsoft Sans Serif"/>
              </a:rPr>
              <a:t> </a:t>
            </a:r>
            <a:r>
              <a:rPr lang="de-CH" sz="2800" spc="-1" dirty="0" err="1" smtClean="0">
                <a:solidFill>
                  <a:srgbClr val="FF6600"/>
                </a:solidFill>
                <a:latin typeface="Microsoft Sans Serif"/>
              </a:rPr>
              <a:t>Accu</a:t>
            </a:r>
            <a:r>
              <a:rPr lang="de-CH" sz="2800" spc="-1" dirty="0" smtClean="0">
                <a:solidFill>
                  <a:srgbClr val="FF6600"/>
                </a:solidFill>
                <a:latin typeface="Microsoft Sans Serif"/>
              </a:rPr>
              <a:t> </a:t>
            </a:r>
            <a:r>
              <a:rPr lang="de-CH" sz="2800" spc="-1" dirty="0" err="1" smtClean="0">
                <a:solidFill>
                  <a:srgbClr val="FF6600"/>
                </a:solidFill>
                <a:latin typeface="Microsoft Sans Serif"/>
              </a:rPr>
              <a:t>aux</a:t>
            </a:r>
            <a:r>
              <a:rPr lang="de-CH" sz="2800" spc="-1" dirty="0" smtClean="0">
                <a:solidFill>
                  <a:srgbClr val="FF6600"/>
                </a:solidFill>
                <a:latin typeface="Microsoft Sans Serif"/>
              </a:rPr>
              <a:t> </a:t>
            </a:r>
            <a:r>
              <a:rPr lang="de-CH" sz="2800" spc="-1" dirty="0" err="1" smtClean="0">
                <a:solidFill>
                  <a:srgbClr val="FF6600"/>
                </a:solidFill>
                <a:latin typeface="Microsoft Sans Serif"/>
              </a:rPr>
              <a:t>Dentrit</a:t>
            </a:r>
            <a:r>
              <a:rPr lang="de-CH" sz="2800" spc="-1" dirty="0" err="1" smtClean="0">
                <a:solidFill>
                  <a:srgbClr val="FF6600"/>
                </a:solidFill>
                <a:latin typeface="Microsoft Sans Serif"/>
              </a:rPr>
              <a:t>es</a:t>
            </a:r>
            <a:endParaRPr lang="de-DE" sz="2800" b="0" strike="noStrike" spc="-1" dirty="0">
              <a:solidFill>
                <a:srgbClr val="000000"/>
              </a:solidFill>
              <a:latin typeface="Arial"/>
            </a:endParaRPr>
          </a:p>
        </p:txBody>
      </p:sp>
      <p:sp>
        <p:nvSpPr>
          <p:cNvPr id="45" name="TextShape 2"/>
          <p:cNvSpPr txBox="1"/>
          <p:nvPr/>
        </p:nvSpPr>
        <p:spPr>
          <a:xfrm>
            <a:off x="320040" y="1165860"/>
            <a:ext cx="8580120" cy="542718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fr-FR" spc="-1" dirty="0">
                <a:solidFill>
                  <a:srgbClr val="000000"/>
                </a:solidFill>
                <a:latin typeface="Microsoft Sans Serif"/>
              </a:rPr>
              <a:t>Théorie / Que sont les dendrites ?</a:t>
            </a:r>
          </a:p>
          <a:p>
            <a:pPr marL="360">
              <a:lnSpc>
                <a:spcPct val="100000"/>
              </a:lnSpc>
              <a:spcBef>
                <a:spcPts val="360"/>
              </a:spcBef>
              <a:buClr>
                <a:srgbClr val="000000"/>
              </a:buClr>
            </a:pPr>
            <a:r>
              <a:rPr lang="fr-FR" sz="1700" spc="-1" dirty="0">
                <a:solidFill>
                  <a:srgbClr val="000000"/>
                </a:solidFill>
                <a:latin typeface="Microsoft Sans Serif"/>
              </a:rPr>
              <a:t>Dans la cristallographie du monde des batteries, les dendrites sont de petites structures en forme d'aiguille qui se développent par exemple sur une anode lithium-métal lorsque les batteries lithium-ion sont chargées. Ces dendrites s'étendent souvent jusqu'à percer la membrane séparatrice qui sépare les électrodes, ce qui provoque un court-circuit et finalement la destruction de la batterie</a:t>
            </a:r>
            <a:r>
              <a:rPr lang="fr-FR" spc="-1" dirty="0">
                <a:solidFill>
                  <a:srgbClr val="000000"/>
                </a:solidFill>
                <a:latin typeface="Microsoft Sans Serif"/>
              </a:rPr>
              <a:t>.</a:t>
            </a:r>
          </a:p>
          <a:p>
            <a:pPr marL="360">
              <a:lnSpc>
                <a:spcPct val="100000"/>
              </a:lnSpc>
              <a:spcBef>
                <a:spcPts val="360"/>
              </a:spcBef>
              <a:buClr>
                <a:srgbClr val="000000"/>
              </a:buClr>
            </a:pPr>
            <a:endParaRPr lang="de-CH" sz="500"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fr-FR" spc="-1" dirty="0">
                <a:solidFill>
                  <a:srgbClr val="000000"/>
                </a:solidFill>
                <a:latin typeface="Microsoft Sans Serif"/>
              </a:rPr>
              <a:t>Formation de dendrites</a:t>
            </a:r>
          </a:p>
          <a:p>
            <a:pPr marL="360">
              <a:lnSpc>
                <a:spcPct val="100000"/>
              </a:lnSpc>
              <a:spcBef>
                <a:spcPts val="360"/>
              </a:spcBef>
              <a:buClr>
                <a:srgbClr val="000000"/>
              </a:buClr>
            </a:pPr>
            <a:r>
              <a:rPr lang="fr-FR" sz="1700" spc="-1" dirty="0">
                <a:solidFill>
                  <a:srgbClr val="000000"/>
                </a:solidFill>
                <a:latin typeface="Microsoft Sans Serif"/>
              </a:rPr>
              <a:t>Jusqu'à présent, on ne savait pas pourquoi des métaux comme le lithium formaient des dendrites à l'anode lors de la charge, alors que l'argent ou le cuivre ne le faisaient pas</a:t>
            </a:r>
            <a:r>
              <a:rPr lang="fr-FR" spc="-1" dirty="0">
                <a:solidFill>
                  <a:srgbClr val="000000"/>
                </a:solidFill>
                <a:latin typeface="Microsoft Sans Serif"/>
              </a:rPr>
              <a:t>.</a:t>
            </a:r>
          </a:p>
          <a:p>
            <a:pPr marL="360">
              <a:lnSpc>
                <a:spcPct val="100000"/>
              </a:lnSpc>
              <a:spcBef>
                <a:spcPts val="360"/>
              </a:spcBef>
              <a:buClr>
                <a:srgbClr val="000000"/>
              </a:buClr>
            </a:pPr>
            <a:endParaRPr lang="fr-FR" sz="500" spc="-1" dirty="0">
              <a:solidFill>
                <a:srgbClr val="000000"/>
              </a:solidFill>
              <a:latin typeface="Microsoft Sans Serif"/>
            </a:endParaRPr>
          </a:p>
          <a:p>
            <a:pPr marL="360">
              <a:lnSpc>
                <a:spcPct val="100000"/>
              </a:lnSpc>
              <a:spcBef>
                <a:spcPts val="360"/>
              </a:spcBef>
              <a:buClr>
                <a:srgbClr val="000000"/>
              </a:buClr>
            </a:pPr>
            <a:r>
              <a:rPr lang="fr-FR" sz="1700" spc="-1" dirty="0">
                <a:solidFill>
                  <a:srgbClr val="000000"/>
                </a:solidFill>
                <a:latin typeface="Microsoft Sans Serif"/>
              </a:rPr>
              <a:t>Raison de la formation de dendrites : Potentiels inférieurs au point zéro de la charge</a:t>
            </a:r>
            <a:endParaRPr lang="de-CH" sz="1700"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pPr marL="457560" lvl="1">
              <a:spcBef>
                <a:spcPts val="360"/>
              </a:spcBef>
              <a:buClr>
                <a:srgbClr val="000000"/>
              </a:buClr>
            </a:pPr>
            <a:endParaRPr lang="de-CH" spc="-1" dirty="0">
              <a:solidFill>
                <a:srgbClr val="000000"/>
              </a:solidFill>
              <a:latin typeface="Microsoft Sans Serif"/>
            </a:endParaRPr>
          </a:p>
          <a:p>
            <a:endParaRPr lang="de-DE" sz="1000" b="0" strike="noStrike" spc="-1" dirty="0">
              <a:solidFill>
                <a:srgbClr val="000000"/>
              </a:solidFill>
              <a:latin typeface="Microsoft Sans Serif" pitchFamily="34" charset="0"/>
              <a:cs typeface="Microsoft Sans Serif" pitchFamily="34" charset="0"/>
            </a:endParaRPr>
          </a:p>
          <a:p>
            <a:r>
              <a:rPr lang="de-DE" sz="1000" b="0" strike="noStrike" spc="-1" dirty="0">
                <a:solidFill>
                  <a:srgbClr val="000000"/>
                </a:solidFill>
                <a:latin typeface="Microsoft Sans Serif" pitchFamily="34" charset="0"/>
                <a:cs typeface="Microsoft Sans Serif" pitchFamily="34" charset="0"/>
              </a:rPr>
              <a:t>Quellen:  </a:t>
            </a:r>
            <a:r>
              <a:rPr lang="de-DE" sz="1000" b="0" strike="noStrike" spc="-1" dirty="0" err="1">
                <a:solidFill>
                  <a:srgbClr val="000000"/>
                </a:solidFill>
                <a:latin typeface="Microsoft Sans Serif" pitchFamily="34" charset="0"/>
                <a:cs typeface="Microsoft Sans Serif" pitchFamily="34" charset="0"/>
              </a:rPr>
              <a:t>Frauenhofer</a:t>
            </a:r>
            <a:r>
              <a:rPr lang="de-DE" sz="1000" b="0" strike="noStrike" spc="-1" dirty="0">
                <a:solidFill>
                  <a:srgbClr val="000000"/>
                </a:solidFill>
                <a:latin typeface="Microsoft Sans Serif" pitchFamily="34" charset="0"/>
                <a:cs typeface="Microsoft Sans Serif" pitchFamily="34" charset="0"/>
              </a:rPr>
              <a:t> Institut / Universität Ulm</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 xmlns:a16="http://schemas.microsoft.com/office/drawing/2014/main" id="{A2254DEB-3A7B-F74E-5613-7C9B142E0208}"/>
              </a:ext>
            </a:extLst>
          </p:cNvPr>
          <p:cNvPicPr>
            <a:picLocks noChangeAspect="1"/>
          </p:cNvPicPr>
          <p:nvPr/>
        </p:nvPicPr>
        <p:blipFill>
          <a:blip r:embed="rId3"/>
          <a:stretch>
            <a:fillRect/>
          </a:stretch>
        </p:blipFill>
        <p:spPr>
          <a:xfrm>
            <a:off x="4255646" y="4611518"/>
            <a:ext cx="4172074" cy="1871683"/>
          </a:xfrm>
          <a:prstGeom prst="rect">
            <a:avLst/>
          </a:prstGeom>
        </p:spPr>
      </p:pic>
      <p:pic>
        <p:nvPicPr>
          <p:cNvPr id="5" name="Grafik 4">
            <a:extLst>
              <a:ext uri="{FF2B5EF4-FFF2-40B4-BE49-F238E27FC236}">
                <a16:creationId xmlns="" xmlns:a16="http://schemas.microsoft.com/office/drawing/2014/main" id="{87E11865-E2C0-5C33-926E-45DDC323D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0" y="4759997"/>
            <a:ext cx="2802596" cy="1574726"/>
          </a:xfrm>
          <a:prstGeom prst="rect">
            <a:avLst/>
          </a:prstGeom>
        </p:spPr>
      </p:pic>
    </p:spTree>
    <p:extLst>
      <p:ext uri="{BB962C8B-B14F-4D97-AF65-F5344CB8AC3E}">
        <p14:creationId xmlns:p14="http://schemas.microsoft.com/office/powerpoint/2010/main" val="4201055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smtClean="0">
                <a:solidFill>
                  <a:srgbClr val="FF6600"/>
                </a:solidFill>
                <a:latin typeface="Microsoft Sans Serif"/>
              </a:rPr>
              <a:t>Thématique</a:t>
            </a:r>
            <a:r>
              <a:rPr lang="de-CH" sz="2800" spc="-1" dirty="0" smtClean="0">
                <a:solidFill>
                  <a:srgbClr val="FF6600"/>
                </a:solidFill>
                <a:latin typeface="Microsoft Sans Serif"/>
              </a:rPr>
              <a:t> </a:t>
            </a:r>
            <a:r>
              <a:rPr lang="de-CH" sz="2800" spc="-1" dirty="0" err="1" smtClean="0">
                <a:solidFill>
                  <a:srgbClr val="FF6600"/>
                </a:solidFill>
                <a:latin typeface="Microsoft Sans Serif"/>
              </a:rPr>
              <a:t>Accu</a:t>
            </a:r>
            <a:r>
              <a:rPr lang="de-CH" sz="2800" spc="-1" dirty="0" smtClean="0">
                <a:solidFill>
                  <a:srgbClr val="FF6600"/>
                </a:solidFill>
                <a:latin typeface="Microsoft Sans Serif"/>
              </a:rPr>
              <a:t> en </a:t>
            </a:r>
            <a:r>
              <a:rPr lang="de-CH" sz="2800" spc="-1" dirty="0" err="1" smtClean="0">
                <a:solidFill>
                  <a:srgbClr val="FF6600"/>
                </a:solidFill>
                <a:latin typeface="Microsoft Sans Serif"/>
              </a:rPr>
              <a:t>lames</a:t>
            </a:r>
            <a:r>
              <a:rPr lang="de-CH" sz="2800" spc="-1" dirty="0">
                <a:solidFill>
                  <a:srgbClr val="FF6600"/>
                </a:solidFill>
                <a:latin typeface="Microsoft Sans Serif"/>
              </a:rPr>
              <a:t>		1/4</a:t>
            </a:r>
            <a:endParaRPr lang="de-DE" sz="2800" b="0" strike="noStrike" spc="-1" dirty="0">
              <a:solidFill>
                <a:srgbClr val="000000"/>
              </a:solidFill>
              <a:latin typeface="Arial"/>
            </a:endParaRPr>
          </a:p>
        </p:txBody>
      </p:sp>
      <p:sp>
        <p:nvSpPr>
          <p:cNvPr id="45" name="TextShape 2"/>
          <p:cNvSpPr txBox="1"/>
          <p:nvPr/>
        </p:nvSpPr>
        <p:spPr>
          <a:xfrm>
            <a:off x="269999" y="1203960"/>
            <a:ext cx="8604001" cy="53930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fr-FR" spc="-1" dirty="0">
                <a:solidFill>
                  <a:srgbClr val="000000"/>
                </a:solidFill>
                <a:latin typeface="Microsoft Sans Serif"/>
              </a:rPr>
              <a:t>Théorie / Que sont les batteries </a:t>
            </a:r>
            <a:r>
              <a:rPr lang="fr-FR" spc="-1" dirty="0" smtClean="0">
                <a:solidFill>
                  <a:srgbClr val="000000"/>
                </a:solidFill>
                <a:latin typeface="Microsoft Sans Serif"/>
              </a:rPr>
              <a:t>lames</a:t>
            </a:r>
            <a:r>
              <a:rPr lang="fr-FR" spc="-1" dirty="0" smtClean="0">
                <a:solidFill>
                  <a:srgbClr val="000000"/>
                </a:solidFill>
                <a:latin typeface="Microsoft Sans Serif"/>
              </a:rPr>
              <a:t> </a:t>
            </a:r>
            <a:r>
              <a:rPr lang="fr-FR" spc="-1" dirty="0">
                <a:solidFill>
                  <a:srgbClr val="000000"/>
                </a:solidFill>
                <a:latin typeface="Microsoft Sans Serif"/>
              </a:rPr>
              <a:t>?</a:t>
            </a:r>
          </a:p>
          <a:p>
            <a:pPr marL="360">
              <a:lnSpc>
                <a:spcPct val="100000"/>
              </a:lnSpc>
              <a:spcBef>
                <a:spcPts val="360"/>
              </a:spcBef>
              <a:buClr>
                <a:srgbClr val="000000"/>
              </a:buClr>
            </a:pPr>
            <a:r>
              <a:rPr lang="fr-FR" spc="-1" dirty="0">
                <a:solidFill>
                  <a:srgbClr val="000000"/>
                </a:solidFill>
                <a:latin typeface="Microsoft Sans Serif"/>
              </a:rPr>
              <a:t>-Blade = les cellules ont la forme d'une lame, d'où le nom.</a:t>
            </a:r>
          </a:p>
          <a:p>
            <a:pPr marL="360">
              <a:lnSpc>
                <a:spcPct val="100000"/>
              </a:lnSpc>
              <a:spcBef>
                <a:spcPts val="360"/>
              </a:spcBef>
              <a:buClr>
                <a:srgbClr val="000000"/>
              </a:buClr>
            </a:pPr>
            <a:r>
              <a:rPr lang="fr-FR" spc="-1" dirty="0">
                <a:solidFill>
                  <a:srgbClr val="000000"/>
                </a:solidFill>
                <a:latin typeface="Microsoft Sans Serif"/>
              </a:rPr>
              <a:t>-Moins de "terres rares" nécessaires que pour les autres systèmes</a:t>
            </a:r>
          </a:p>
          <a:p>
            <a:pPr marL="360">
              <a:lnSpc>
                <a:spcPct val="100000"/>
              </a:lnSpc>
              <a:spcBef>
                <a:spcPts val="360"/>
              </a:spcBef>
              <a:buClr>
                <a:srgbClr val="000000"/>
              </a:buClr>
            </a:pPr>
            <a:r>
              <a:rPr lang="fr-FR" spc="-1" dirty="0">
                <a:solidFill>
                  <a:srgbClr val="000000"/>
                </a:solidFill>
                <a:latin typeface="Microsoft Sans Serif"/>
              </a:rPr>
              <a:t>-Les cellules peuvent être chargées à 70% en 20 minutes (sans perte de capacité).</a:t>
            </a:r>
          </a:p>
          <a:p>
            <a:pPr marL="360">
              <a:lnSpc>
                <a:spcPct val="100000"/>
              </a:lnSpc>
              <a:spcBef>
                <a:spcPts val="360"/>
              </a:spcBef>
              <a:buClr>
                <a:srgbClr val="000000"/>
              </a:buClr>
            </a:pPr>
            <a:r>
              <a:rPr lang="fr-FR" spc="-1" dirty="0">
                <a:solidFill>
                  <a:srgbClr val="000000"/>
                </a:solidFill>
                <a:latin typeface="Microsoft Sans Serif"/>
              </a:rPr>
              <a:t>-Stabilité et sécurité extrêmes</a:t>
            </a:r>
          </a:p>
          <a:p>
            <a:pPr marL="360">
              <a:lnSpc>
                <a:spcPct val="100000"/>
              </a:lnSpc>
              <a:spcBef>
                <a:spcPts val="360"/>
              </a:spcBef>
              <a:buClr>
                <a:srgbClr val="000000"/>
              </a:buClr>
            </a:pPr>
            <a:r>
              <a:rPr lang="fr-FR" spc="-1" dirty="0">
                <a:solidFill>
                  <a:srgbClr val="000000"/>
                </a:solidFill>
                <a:latin typeface="Microsoft Sans Serif"/>
              </a:rPr>
              <a:t>-Les cellules résistent au test du clou (enfoncer le clou en travers de la cellule)</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 xmlns:a16="http://schemas.microsoft.com/office/drawing/2014/main" id="{0EC99BB0-D07C-A0EE-69BC-DDC74C8D5177}"/>
              </a:ext>
            </a:extLst>
          </p:cNvPr>
          <p:cNvPicPr>
            <a:picLocks noChangeAspect="1"/>
          </p:cNvPicPr>
          <p:nvPr/>
        </p:nvPicPr>
        <p:blipFill>
          <a:blip r:embed="rId3"/>
          <a:stretch>
            <a:fillRect/>
          </a:stretch>
        </p:blipFill>
        <p:spPr>
          <a:xfrm>
            <a:off x="375029" y="3286356"/>
            <a:ext cx="4200116" cy="3120485"/>
          </a:xfrm>
          <a:prstGeom prst="rect">
            <a:avLst/>
          </a:prstGeom>
        </p:spPr>
      </p:pic>
      <p:pic>
        <p:nvPicPr>
          <p:cNvPr id="5" name="Grafik 4">
            <a:extLst>
              <a:ext uri="{FF2B5EF4-FFF2-40B4-BE49-F238E27FC236}">
                <a16:creationId xmlns="" xmlns:a16="http://schemas.microsoft.com/office/drawing/2014/main" id="{781EFFE0-0E57-4199-A2C5-C054B0D18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179" y="3229956"/>
            <a:ext cx="4385821" cy="3174759"/>
          </a:xfrm>
          <a:prstGeom prst="rect">
            <a:avLst/>
          </a:prstGeom>
        </p:spPr>
      </p:pic>
    </p:spTree>
    <p:extLst>
      <p:ext uri="{BB962C8B-B14F-4D97-AF65-F5344CB8AC3E}">
        <p14:creationId xmlns:p14="http://schemas.microsoft.com/office/powerpoint/2010/main" val="2764521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smtClean="0">
                <a:solidFill>
                  <a:srgbClr val="FF6600"/>
                </a:solidFill>
                <a:latin typeface="Microsoft Sans Serif"/>
              </a:rPr>
              <a:t>Thématique</a:t>
            </a:r>
            <a:r>
              <a:rPr lang="de-CH" sz="2800" spc="-1" dirty="0" smtClean="0">
                <a:solidFill>
                  <a:srgbClr val="FF6600"/>
                </a:solidFill>
                <a:latin typeface="Microsoft Sans Serif"/>
              </a:rPr>
              <a:t> </a:t>
            </a:r>
            <a:r>
              <a:rPr lang="de-CH" sz="2800" spc="-1" dirty="0" err="1" smtClean="0">
                <a:solidFill>
                  <a:srgbClr val="FF6600"/>
                </a:solidFill>
                <a:latin typeface="Microsoft Sans Serif"/>
              </a:rPr>
              <a:t>Accu</a:t>
            </a:r>
            <a:r>
              <a:rPr lang="de-CH" sz="2800" spc="-1" dirty="0" smtClean="0">
                <a:solidFill>
                  <a:srgbClr val="FF6600"/>
                </a:solidFill>
                <a:latin typeface="Microsoft Sans Serif"/>
              </a:rPr>
              <a:t> en </a:t>
            </a:r>
            <a:r>
              <a:rPr lang="de-CH" sz="2800" spc="-1" dirty="0" err="1" smtClean="0">
                <a:solidFill>
                  <a:srgbClr val="FF6600"/>
                </a:solidFill>
                <a:latin typeface="Microsoft Sans Serif"/>
              </a:rPr>
              <a:t>lames</a:t>
            </a:r>
            <a:r>
              <a:rPr lang="de-CH" sz="2800" spc="-1" dirty="0">
                <a:solidFill>
                  <a:srgbClr val="FF6600"/>
                </a:solidFill>
                <a:latin typeface="Microsoft Sans Serif"/>
              </a:rPr>
              <a:t>		2/4</a:t>
            </a:r>
            <a:endParaRPr lang="de-DE" sz="2800" b="0" strike="noStrike" spc="-1" dirty="0">
              <a:solidFill>
                <a:srgbClr val="000000"/>
              </a:solidFill>
              <a:latin typeface="Arial"/>
            </a:endParaRPr>
          </a:p>
        </p:txBody>
      </p:sp>
      <p:sp>
        <p:nvSpPr>
          <p:cNvPr id="45" name="TextShape 2"/>
          <p:cNvSpPr txBox="1"/>
          <p:nvPr/>
        </p:nvSpPr>
        <p:spPr>
          <a:xfrm>
            <a:off x="251460" y="1204320"/>
            <a:ext cx="8732520" cy="5393040"/>
          </a:xfrm>
          <a:prstGeom prst="rect">
            <a:avLst/>
          </a:prstGeom>
          <a:noFill/>
          <a:ln>
            <a:noFill/>
          </a:ln>
        </p:spPr>
        <p:txBody>
          <a:bodyPr>
            <a:noAutofit/>
          </a:bodyPr>
          <a:lstStyle/>
          <a:p>
            <a:pPr marL="457560" lvl="1">
              <a:spcBef>
                <a:spcPts val="360"/>
              </a:spcBef>
              <a:buClr>
                <a:srgbClr val="000000"/>
              </a:buClr>
            </a:pPr>
            <a:endParaRPr lang="de-CH" sz="500"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fr-FR" spc="-1" dirty="0">
                <a:solidFill>
                  <a:srgbClr val="000000"/>
                </a:solidFill>
                <a:latin typeface="Microsoft Sans Serif"/>
              </a:rPr>
              <a:t>Images d'une production</a:t>
            </a:r>
          </a:p>
          <a:p>
            <a:pPr marL="360">
              <a:lnSpc>
                <a:spcPct val="100000"/>
              </a:lnSpc>
              <a:spcBef>
                <a:spcPts val="360"/>
              </a:spcBef>
              <a:buClr>
                <a:srgbClr val="000000"/>
              </a:buClr>
            </a:pPr>
            <a:r>
              <a:rPr lang="fr-FR" sz="1700" spc="-1" dirty="0">
                <a:solidFill>
                  <a:srgbClr val="000000"/>
                </a:solidFill>
                <a:latin typeface="Microsoft Sans Serif"/>
              </a:rPr>
              <a:t>... ici une variante avec les languettes de raccordement des 4 cellules encore ouvertes</a:t>
            </a:r>
            <a:endParaRPr lang="de-CH" sz="1700"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fr-FR" spc="-1" dirty="0">
                <a:solidFill>
                  <a:srgbClr val="000000"/>
                </a:solidFill>
                <a:latin typeface="Microsoft Sans Serif"/>
              </a:rPr>
              <a:t>... à droite, une version extrêmement </a:t>
            </a:r>
          </a:p>
          <a:p>
            <a:pPr marL="360">
              <a:lnSpc>
                <a:spcPct val="100000"/>
              </a:lnSpc>
              <a:spcBef>
                <a:spcPts val="360"/>
              </a:spcBef>
              <a:buClr>
                <a:srgbClr val="000000"/>
              </a:buClr>
            </a:pPr>
            <a:r>
              <a:rPr lang="fr-FR" spc="-1" dirty="0">
                <a:solidFill>
                  <a:srgbClr val="000000"/>
                </a:solidFill>
                <a:latin typeface="Microsoft Sans Serif"/>
              </a:rPr>
              <a:t>étroite d'un ensemble complet de cellules</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 xmlns:a16="http://schemas.microsoft.com/office/drawing/2014/main" id="{0C81AF0F-2C5F-59CB-45A0-5EC716E38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718" y="4069081"/>
            <a:ext cx="4368842" cy="2403548"/>
          </a:xfrm>
          <a:prstGeom prst="rect">
            <a:avLst/>
          </a:prstGeom>
        </p:spPr>
      </p:pic>
      <p:pic>
        <p:nvPicPr>
          <p:cNvPr id="4" name="Grafik 3">
            <a:extLst>
              <a:ext uri="{FF2B5EF4-FFF2-40B4-BE49-F238E27FC236}">
                <a16:creationId xmlns="" xmlns:a16="http://schemas.microsoft.com/office/drawing/2014/main" id="{4B82DC88-8B41-FC87-A79B-8F30F5144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48" y="2143153"/>
            <a:ext cx="4123440" cy="2602054"/>
          </a:xfrm>
          <a:prstGeom prst="rect">
            <a:avLst/>
          </a:prstGeom>
        </p:spPr>
      </p:pic>
    </p:spTree>
    <p:extLst>
      <p:ext uri="{BB962C8B-B14F-4D97-AF65-F5344CB8AC3E}">
        <p14:creationId xmlns:p14="http://schemas.microsoft.com/office/powerpoint/2010/main" val="3339659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smtClean="0">
                <a:solidFill>
                  <a:srgbClr val="FF6600"/>
                </a:solidFill>
                <a:latin typeface="Microsoft Sans Serif"/>
              </a:rPr>
              <a:t>Thématique</a:t>
            </a:r>
            <a:r>
              <a:rPr lang="de-CH" sz="2800" spc="-1" dirty="0" smtClean="0">
                <a:solidFill>
                  <a:srgbClr val="FF6600"/>
                </a:solidFill>
                <a:latin typeface="Microsoft Sans Serif"/>
              </a:rPr>
              <a:t> </a:t>
            </a:r>
            <a:r>
              <a:rPr lang="de-CH" sz="2800" spc="-1" dirty="0" err="1" smtClean="0">
                <a:solidFill>
                  <a:srgbClr val="FF6600"/>
                </a:solidFill>
                <a:latin typeface="Microsoft Sans Serif"/>
              </a:rPr>
              <a:t>accu</a:t>
            </a:r>
            <a:r>
              <a:rPr lang="de-CH" sz="2800" spc="-1" dirty="0" smtClean="0">
                <a:solidFill>
                  <a:srgbClr val="FF6600"/>
                </a:solidFill>
                <a:latin typeface="Microsoft Sans Serif"/>
              </a:rPr>
              <a:t> en </a:t>
            </a:r>
            <a:r>
              <a:rPr lang="de-CH" sz="2800" spc="-1" dirty="0" err="1" smtClean="0">
                <a:solidFill>
                  <a:srgbClr val="FF6600"/>
                </a:solidFill>
                <a:latin typeface="Microsoft Sans Serif"/>
              </a:rPr>
              <a:t>lames</a:t>
            </a:r>
            <a:r>
              <a:rPr lang="de-CH" sz="2800" spc="-1" dirty="0">
                <a:solidFill>
                  <a:srgbClr val="FF6600"/>
                </a:solidFill>
                <a:latin typeface="Microsoft Sans Serif"/>
              </a:rPr>
              <a:t>		3/4</a:t>
            </a:r>
            <a:endParaRPr lang="de-DE" sz="2800" b="0" strike="noStrike" spc="-1" dirty="0">
              <a:solidFill>
                <a:srgbClr val="000000"/>
              </a:solidFill>
              <a:latin typeface="Arial"/>
            </a:endParaRPr>
          </a:p>
        </p:txBody>
      </p:sp>
      <p:sp>
        <p:nvSpPr>
          <p:cNvPr id="45" name="TextShape 2"/>
          <p:cNvSpPr txBox="1"/>
          <p:nvPr/>
        </p:nvSpPr>
        <p:spPr>
          <a:xfrm>
            <a:off x="320040" y="1203960"/>
            <a:ext cx="8283960" cy="53930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fr-FR" spc="-1" dirty="0">
                <a:solidFill>
                  <a:srgbClr val="000000"/>
                </a:solidFill>
                <a:latin typeface="Microsoft Sans Serif"/>
              </a:rPr>
              <a:t>Structure:</a:t>
            </a:r>
          </a:p>
          <a:p>
            <a:pPr marL="360">
              <a:lnSpc>
                <a:spcPct val="100000"/>
              </a:lnSpc>
              <a:spcBef>
                <a:spcPts val="360"/>
              </a:spcBef>
              <a:buClr>
                <a:srgbClr val="000000"/>
              </a:buClr>
            </a:pPr>
            <a:r>
              <a:rPr lang="fr-FR" sz="1700" spc="-1" dirty="0">
                <a:solidFill>
                  <a:srgbClr val="000000"/>
                </a:solidFill>
                <a:latin typeface="Microsoft Sans Serif"/>
              </a:rPr>
              <a:t>172 </a:t>
            </a:r>
            <a:r>
              <a:rPr lang="fr-FR" sz="1700" spc="-1" dirty="0" err="1">
                <a:solidFill>
                  <a:srgbClr val="000000"/>
                </a:solidFill>
                <a:latin typeface="Microsoft Sans Serif"/>
              </a:rPr>
              <a:t>cellulesm</a:t>
            </a:r>
            <a:r>
              <a:rPr lang="fr-FR" sz="1700" spc="-1" dirty="0">
                <a:solidFill>
                  <a:srgbClr val="000000"/>
                </a:solidFill>
                <a:latin typeface="Microsoft Sans Serif"/>
              </a:rPr>
              <a:t> = 82.5kWh / 560Kg</a:t>
            </a:r>
          </a:p>
          <a:p>
            <a:pPr marL="360">
              <a:lnSpc>
                <a:spcPct val="100000"/>
              </a:lnSpc>
              <a:spcBef>
                <a:spcPts val="360"/>
              </a:spcBef>
              <a:buClr>
                <a:srgbClr val="000000"/>
              </a:buClr>
            </a:pPr>
            <a:r>
              <a:rPr lang="fr-FR" sz="1700" spc="-1" dirty="0">
                <a:solidFill>
                  <a:srgbClr val="000000"/>
                </a:solidFill>
                <a:latin typeface="Microsoft Sans Serif"/>
              </a:rPr>
              <a:t>Chaque cellule comporte 155 couches : 39 feuilles d'anode, 38 feuilles de cathode et 78 feuilles d'isolation.</a:t>
            </a:r>
          </a:p>
          <a:p>
            <a:pPr marL="360">
              <a:lnSpc>
                <a:spcPct val="100000"/>
              </a:lnSpc>
              <a:spcBef>
                <a:spcPts val="360"/>
              </a:spcBef>
              <a:buClr>
                <a:srgbClr val="000000"/>
              </a:buClr>
            </a:pPr>
            <a:r>
              <a:rPr lang="fr-FR" sz="1700" spc="-1" dirty="0">
                <a:solidFill>
                  <a:srgbClr val="000000"/>
                </a:solidFill>
                <a:latin typeface="Microsoft Sans Serif"/>
              </a:rPr>
              <a:t>La feuille cathodique doit être laminée deux fois, la feuille anodique une seule fois.</a:t>
            </a:r>
          </a:p>
          <a:p>
            <a:pPr marL="360">
              <a:lnSpc>
                <a:spcPct val="100000"/>
              </a:lnSpc>
              <a:spcBef>
                <a:spcPts val="360"/>
              </a:spcBef>
              <a:buClr>
                <a:srgbClr val="000000"/>
              </a:buClr>
            </a:pPr>
            <a:r>
              <a:rPr lang="fr-FR" sz="1700" spc="-1" dirty="0">
                <a:solidFill>
                  <a:srgbClr val="000000"/>
                </a:solidFill>
                <a:latin typeface="Microsoft Sans Serif"/>
              </a:rPr>
              <a:t>Après le revêtement, les packs sont placés dans un four de 70 mètres de long, où ils sont séchés à une température de 140 à 150 degrés Celsius et où, pour finir, les sources d'énergie sont nettoyées de la poussière par le vide.</a:t>
            </a:r>
          </a:p>
          <a:p>
            <a:pPr marL="360">
              <a:lnSpc>
                <a:spcPct val="100000"/>
              </a:lnSpc>
              <a:spcBef>
                <a:spcPts val="360"/>
              </a:spcBef>
              <a:buClr>
                <a:srgbClr val="000000"/>
              </a:buClr>
            </a:pPr>
            <a:r>
              <a:rPr lang="fr-FR" sz="1700" spc="-1" dirty="0">
                <a:solidFill>
                  <a:srgbClr val="000000"/>
                </a:solidFill>
                <a:latin typeface="Microsoft Sans Serif"/>
              </a:rPr>
              <a:t>Ce processus dure 14 jours, alors que la production proprement dite ne prend que deux jours.</a:t>
            </a:r>
          </a:p>
          <a:p>
            <a:pPr marL="360">
              <a:lnSpc>
                <a:spcPct val="100000"/>
              </a:lnSpc>
              <a:spcBef>
                <a:spcPts val="360"/>
              </a:spcBef>
              <a:buClr>
                <a:srgbClr val="000000"/>
              </a:buClr>
            </a:pPr>
            <a:r>
              <a:rPr lang="fr-FR" sz="1700" spc="-1" dirty="0">
                <a:solidFill>
                  <a:srgbClr val="000000"/>
                </a:solidFill>
                <a:latin typeface="Microsoft Sans Serif"/>
              </a:rPr>
              <a:t>La production se déroule en huit étapes :</a:t>
            </a:r>
          </a:p>
          <a:p>
            <a:pPr marL="360">
              <a:lnSpc>
                <a:spcPct val="100000"/>
              </a:lnSpc>
              <a:spcBef>
                <a:spcPts val="360"/>
              </a:spcBef>
              <a:buClr>
                <a:srgbClr val="000000"/>
              </a:buClr>
            </a:pPr>
            <a:r>
              <a:rPr lang="fr-FR" sz="1700" spc="-1" dirty="0">
                <a:solidFill>
                  <a:srgbClr val="000000"/>
                </a:solidFill>
                <a:latin typeface="Microsoft Sans Serif"/>
              </a:rPr>
              <a:t>mélange, enduction, pressage, </a:t>
            </a:r>
          </a:p>
          <a:p>
            <a:pPr marL="360">
              <a:lnSpc>
                <a:spcPct val="100000"/>
              </a:lnSpc>
              <a:spcBef>
                <a:spcPts val="360"/>
              </a:spcBef>
              <a:buClr>
                <a:srgbClr val="000000"/>
              </a:buClr>
            </a:pPr>
            <a:r>
              <a:rPr lang="fr-FR" sz="1700" spc="-1" dirty="0">
                <a:solidFill>
                  <a:srgbClr val="000000"/>
                </a:solidFill>
                <a:latin typeface="Microsoft Sans Serif"/>
              </a:rPr>
              <a:t>laminage, montage, séchage, </a:t>
            </a:r>
          </a:p>
          <a:p>
            <a:pPr marL="360">
              <a:lnSpc>
                <a:spcPct val="100000"/>
              </a:lnSpc>
              <a:spcBef>
                <a:spcPts val="360"/>
              </a:spcBef>
              <a:buClr>
                <a:srgbClr val="000000"/>
              </a:buClr>
            </a:pPr>
            <a:r>
              <a:rPr lang="fr-FR" sz="1700" spc="-1" dirty="0">
                <a:solidFill>
                  <a:srgbClr val="000000"/>
                </a:solidFill>
                <a:latin typeface="Microsoft Sans Serif"/>
              </a:rPr>
              <a:t>injection précise de l'électrolyte </a:t>
            </a:r>
          </a:p>
          <a:p>
            <a:pPr marL="360">
              <a:lnSpc>
                <a:spcPct val="100000"/>
              </a:lnSpc>
              <a:spcBef>
                <a:spcPts val="360"/>
              </a:spcBef>
              <a:buClr>
                <a:srgbClr val="000000"/>
              </a:buClr>
            </a:pPr>
            <a:r>
              <a:rPr lang="fr-FR" sz="1700" spc="-1" dirty="0">
                <a:solidFill>
                  <a:srgbClr val="000000"/>
                </a:solidFill>
                <a:latin typeface="Microsoft Sans Serif"/>
              </a:rPr>
              <a:t>…et tests fonctionnels de la cellule.</a:t>
            </a:r>
            <a:endParaRPr lang="de-CH" sz="1700"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5" name="Grafik 4">
            <a:extLst>
              <a:ext uri="{FF2B5EF4-FFF2-40B4-BE49-F238E27FC236}">
                <a16:creationId xmlns="" xmlns:a16="http://schemas.microsoft.com/office/drawing/2014/main" id="{B0E75CCD-FA64-C2A8-B3B1-6DBA8F7C0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615" y="3970020"/>
            <a:ext cx="4141865" cy="2539200"/>
          </a:xfrm>
          <a:prstGeom prst="rect">
            <a:avLst/>
          </a:prstGeom>
        </p:spPr>
      </p:pic>
    </p:spTree>
    <p:extLst>
      <p:ext uri="{BB962C8B-B14F-4D97-AF65-F5344CB8AC3E}">
        <p14:creationId xmlns:p14="http://schemas.microsoft.com/office/powerpoint/2010/main" val="350054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smtClean="0">
                <a:solidFill>
                  <a:srgbClr val="FF6600"/>
                </a:solidFill>
                <a:latin typeface="Microsoft Sans Serif"/>
              </a:rPr>
              <a:t>Thématique</a:t>
            </a:r>
            <a:r>
              <a:rPr lang="de-CH" sz="2800" spc="-1" dirty="0" smtClean="0">
                <a:solidFill>
                  <a:srgbClr val="FF6600"/>
                </a:solidFill>
                <a:latin typeface="Microsoft Sans Serif"/>
              </a:rPr>
              <a:t> </a:t>
            </a:r>
            <a:r>
              <a:rPr lang="de-CH" sz="2800" spc="-1" dirty="0" err="1" smtClean="0">
                <a:solidFill>
                  <a:srgbClr val="FF6600"/>
                </a:solidFill>
                <a:latin typeface="Microsoft Sans Serif"/>
              </a:rPr>
              <a:t>Accu</a:t>
            </a:r>
            <a:r>
              <a:rPr lang="de-CH" sz="2800" spc="-1" dirty="0" smtClean="0">
                <a:solidFill>
                  <a:srgbClr val="FF6600"/>
                </a:solidFill>
                <a:latin typeface="Microsoft Sans Serif"/>
              </a:rPr>
              <a:t> en </a:t>
            </a:r>
            <a:r>
              <a:rPr lang="de-CH" sz="2800" spc="-1" dirty="0" err="1" smtClean="0">
                <a:solidFill>
                  <a:srgbClr val="FF6600"/>
                </a:solidFill>
                <a:latin typeface="Microsoft Sans Serif"/>
              </a:rPr>
              <a:t>lames</a:t>
            </a:r>
            <a:r>
              <a:rPr lang="de-CH" sz="2800" spc="-1" dirty="0">
                <a:solidFill>
                  <a:srgbClr val="FF6600"/>
                </a:solidFill>
                <a:latin typeface="Microsoft Sans Serif"/>
              </a:rPr>
              <a:t>		4/4</a:t>
            </a:r>
            <a:endParaRPr lang="de-DE" sz="2800" b="0" strike="noStrike" spc="-1" dirty="0">
              <a:solidFill>
                <a:srgbClr val="000000"/>
              </a:solidFill>
              <a:latin typeface="Arial"/>
            </a:endParaRPr>
          </a:p>
        </p:txBody>
      </p:sp>
      <p:sp>
        <p:nvSpPr>
          <p:cNvPr id="45" name="TextShape 2"/>
          <p:cNvSpPr txBox="1"/>
          <p:nvPr/>
        </p:nvSpPr>
        <p:spPr>
          <a:xfrm>
            <a:off x="320040" y="1203960"/>
            <a:ext cx="8283960" cy="53930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fr-FR" spc="-1" dirty="0">
                <a:solidFill>
                  <a:srgbClr val="000000"/>
                </a:solidFill>
                <a:latin typeface="Microsoft Sans Serif"/>
              </a:rPr>
              <a:t>Critères principaux</a:t>
            </a: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Blau:</a:t>
            </a:r>
          </a:p>
          <a:p>
            <a:pPr marL="360">
              <a:lnSpc>
                <a:spcPct val="100000"/>
              </a:lnSpc>
              <a:spcBef>
                <a:spcPts val="360"/>
              </a:spcBef>
              <a:buClr>
                <a:srgbClr val="000000"/>
              </a:buClr>
            </a:pPr>
            <a:r>
              <a:rPr lang="de-CH" spc="-1" dirty="0">
                <a:solidFill>
                  <a:srgbClr val="000000"/>
                </a:solidFill>
                <a:latin typeface="Microsoft Sans Serif"/>
              </a:rPr>
              <a:t>Normale </a:t>
            </a:r>
            <a:r>
              <a:rPr lang="de-CH" spc="-1" dirty="0" err="1">
                <a:solidFill>
                  <a:srgbClr val="000000"/>
                </a:solidFill>
                <a:latin typeface="Microsoft Sans Serif"/>
              </a:rPr>
              <a:t>LiFePo</a:t>
            </a: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Rot:</a:t>
            </a:r>
          </a:p>
          <a:p>
            <a:pPr marL="360">
              <a:lnSpc>
                <a:spcPct val="100000"/>
              </a:lnSpc>
              <a:spcBef>
                <a:spcPts val="360"/>
              </a:spcBef>
              <a:buClr>
                <a:srgbClr val="000000"/>
              </a:buClr>
            </a:pPr>
            <a:r>
              <a:rPr lang="de-CH" spc="-1" dirty="0">
                <a:solidFill>
                  <a:srgbClr val="000000"/>
                </a:solidFill>
                <a:latin typeface="Microsoft Sans Serif"/>
              </a:rPr>
              <a:t>Blade </a:t>
            </a:r>
            <a:r>
              <a:rPr lang="de-CH" spc="-1" dirty="0" err="1">
                <a:solidFill>
                  <a:srgbClr val="000000"/>
                </a:solidFill>
                <a:latin typeface="Microsoft Sans Serif"/>
              </a:rPr>
              <a:t>LiFePo</a:t>
            </a:r>
            <a:r>
              <a:rPr lang="de-CH" spc="-1" dirty="0">
                <a:solidFill>
                  <a:srgbClr val="000000"/>
                </a:solidFill>
                <a:latin typeface="Microsoft Sans Serif"/>
              </a:rPr>
              <a:t> </a:t>
            </a:r>
            <a:r>
              <a:rPr lang="de-CH" spc="-1" dirty="0" err="1">
                <a:solidFill>
                  <a:srgbClr val="000000"/>
                </a:solidFill>
                <a:latin typeface="Microsoft Sans Serif"/>
              </a:rPr>
              <a:t>Batt</a:t>
            </a: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Grau:</a:t>
            </a:r>
          </a:p>
          <a:p>
            <a:pPr marL="360">
              <a:lnSpc>
                <a:spcPct val="100000"/>
              </a:lnSpc>
              <a:spcBef>
                <a:spcPts val="360"/>
              </a:spcBef>
              <a:buClr>
                <a:srgbClr val="000000"/>
              </a:buClr>
            </a:pPr>
            <a:r>
              <a:rPr lang="de-CH" sz="1600" i="1" spc="-1" dirty="0">
                <a:solidFill>
                  <a:srgbClr val="000000"/>
                </a:solidFill>
                <a:latin typeface="Microsoft Sans Serif"/>
              </a:rPr>
              <a:t>plus si </a:t>
            </a:r>
            <a:r>
              <a:rPr lang="de-CH" sz="1600" i="1" spc="-1" dirty="0" err="1">
                <a:solidFill>
                  <a:srgbClr val="000000"/>
                </a:solidFill>
                <a:latin typeface="Microsoft Sans Serif"/>
              </a:rPr>
              <a:t>important</a:t>
            </a:r>
            <a:r>
              <a:rPr lang="de-CH" spc="-1" dirty="0">
                <a:solidFill>
                  <a:srgbClr val="000000"/>
                </a:solidFill>
                <a:latin typeface="Microsoft Sans Serif"/>
              </a:rPr>
              <a:t>	</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4" name="Grafik 3">
            <a:extLst>
              <a:ext uri="{FF2B5EF4-FFF2-40B4-BE49-F238E27FC236}">
                <a16:creationId xmlns="" xmlns:a16="http://schemas.microsoft.com/office/drawing/2014/main" id="{B6A9875C-07CD-410D-F823-9483CF89C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957" y="1508760"/>
            <a:ext cx="6051523" cy="4741545"/>
          </a:xfrm>
          <a:prstGeom prst="rect">
            <a:avLst/>
          </a:prstGeom>
        </p:spPr>
      </p:pic>
    </p:spTree>
    <p:extLst>
      <p:ext uri="{BB962C8B-B14F-4D97-AF65-F5344CB8AC3E}">
        <p14:creationId xmlns:p14="http://schemas.microsoft.com/office/powerpoint/2010/main" val="2089333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smtClean="0">
                <a:solidFill>
                  <a:srgbClr val="FF6600"/>
                </a:solidFill>
                <a:latin typeface="Microsoft Sans Serif"/>
              </a:rPr>
              <a:t>Bornes </a:t>
            </a:r>
            <a:r>
              <a:rPr lang="de-CH" sz="2800" spc="-1" dirty="0" err="1" smtClean="0">
                <a:solidFill>
                  <a:srgbClr val="FF6600"/>
                </a:solidFill>
                <a:latin typeface="Microsoft Sans Serif"/>
              </a:rPr>
              <a:t>d’appel</a:t>
            </a:r>
            <a:r>
              <a:rPr lang="de-CH" sz="2800" spc="-1" dirty="0" smtClean="0">
                <a:solidFill>
                  <a:srgbClr val="FF6600"/>
                </a:solidFill>
                <a:latin typeface="Microsoft Sans Serif"/>
              </a:rPr>
              <a:t> </a:t>
            </a:r>
            <a:r>
              <a:rPr lang="de-CH" sz="2800" spc="-1" dirty="0" err="1" smtClean="0">
                <a:solidFill>
                  <a:srgbClr val="FF6600"/>
                </a:solidFill>
                <a:latin typeface="Microsoft Sans Serif"/>
              </a:rPr>
              <a:t>d’urgence</a:t>
            </a:r>
            <a:r>
              <a:rPr lang="de-CH" sz="2800" b="0" strike="noStrike" spc="-1" dirty="0" smtClean="0">
                <a:solidFill>
                  <a:srgbClr val="FF6600"/>
                </a:solidFill>
                <a:latin typeface="Microsoft Sans Serif"/>
              </a:rPr>
              <a:t> </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smtClean="0">
                <a:solidFill>
                  <a:srgbClr val="000000"/>
                </a:solidFill>
                <a:latin typeface="Microsoft Sans Serif"/>
              </a:rPr>
              <a:t>Borne </a:t>
            </a:r>
            <a:r>
              <a:rPr lang="de-CH" spc="-1" dirty="0" err="1" smtClean="0">
                <a:solidFill>
                  <a:srgbClr val="000000"/>
                </a:solidFill>
                <a:latin typeface="Microsoft Sans Serif"/>
              </a:rPr>
              <a:t>radio</a:t>
            </a:r>
            <a:r>
              <a:rPr lang="de-CH" spc="-1" dirty="0" smtClean="0">
                <a:solidFill>
                  <a:srgbClr val="000000"/>
                </a:solidFill>
                <a:latin typeface="Microsoft Sans Serif"/>
              </a:rPr>
              <a:t> autonome</a:t>
            </a:r>
            <a:endParaRPr lang="de-CH" sz="1800" b="0" strike="noStrike" spc="-1" dirty="0">
              <a:solidFill>
                <a:srgbClr val="000000"/>
              </a:solidFill>
              <a:latin typeface="Microsoft Sans Serif"/>
            </a:endParaRPr>
          </a:p>
          <a:p>
            <a:pPr marL="457560" lvl="1">
              <a:spcBef>
                <a:spcPts val="360"/>
              </a:spcBef>
              <a:buClr>
                <a:srgbClr val="000000"/>
              </a:buClr>
            </a:pPr>
            <a:r>
              <a:rPr lang="de-CH" spc="-1" dirty="0" err="1" smtClean="0">
                <a:solidFill>
                  <a:srgbClr val="000000"/>
                </a:solidFill>
                <a:latin typeface="Microsoft Sans Serif"/>
              </a:rPr>
              <a:t>Realisée</a:t>
            </a:r>
            <a:r>
              <a:rPr lang="de-CH" spc="-1" dirty="0" smtClean="0">
                <a:solidFill>
                  <a:srgbClr val="000000"/>
                </a:solidFill>
                <a:latin typeface="Microsoft Sans Serif"/>
              </a:rPr>
              <a:t> par </a:t>
            </a:r>
            <a:r>
              <a:rPr lang="de-CH" spc="-1" dirty="0">
                <a:solidFill>
                  <a:srgbClr val="000000"/>
                </a:solidFill>
                <a:latin typeface="Microsoft Sans Serif"/>
              </a:rPr>
              <a:t>HB9NF</a:t>
            </a:r>
          </a:p>
          <a:p>
            <a:pPr marL="457560" lvl="1">
              <a:spcBef>
                <a:spcPts val="360"/>
              </a:spcBef>
              <a:buClr>
                <a:srgbClr val="000000"/>
              </a:buClr>
            </a:pPr>
            <a:endParaRPr lang="de-CH" b="0" strike="noStrike"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r>
              <a:rPr lang="de-CH" spc="-1" dirty="0" smtClean="0">
                <a:solidFill>
                  <a:srgbClr val="000000"/>
                </a:solidFill>
                <a:latin typeface="Microsoft Sans Serif"/>
              </a:rPr>
              <a:t>en haut</a:t>
            </a:r>
            <a:r>
              <a:rPr lang="de-CH" spc="-1" dirty="0" smtClean="0">
                <a:solidFill>
                  <a:srgbClr val="000000"/>
                </a:solidFill>
                <a:latin typeface="Microsoft Sans Serif"/>
              </a:rPr>
              <a:t>:   </a:t>
            </a:r>
            <a:r>
              <a:rPr lang="de-CH" spc="-1" dirty="0">
                <a:solidFill>
                  <a:srgbClr val="000000"/>
                </a:solidFill>
                <a:latin typeface="Microsoft Sans Serif"/>
              </a:rPr>
              <a:t>70cm </a:t>
            </a:r>
            <a:r>
              <a:rPr lang="de-CH" spc="-1" dirty="0" err="1">
                <a:solidFill>
                  <a:srgbClr val="000000"/>
                </a:solidFill>
                <a:latin typeface="Microsoft Sans Serif"/>
              </a:rPr>
              <a:t>Hytera</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a:t>
            </a:r>
            <a:r>
              <a:rPr lang="de-CH" spc="-1" dirty="0" smtClean="0">
                <a:solidFill>
                  <a:srgbClr val="000000"/>
                </a:solidFill>
                <a:latin typeface="Microsoft Sans Serif"/>
              </a:rPr>
              <a:t>au </a:t>
            </a:r>
            <a:r>
              <a:rPr lang="de-CH" spc="-1" dirty="0" err="1" smtClean="0">
                <a:solidFill>
                  <a:srgbClr val="000000"/>
                </a:solidFill>
                <a:latin typeface="Microsoft Sans Serif"/>
              </a:rPr>
              <a:t>milieu</a:t>
            </a:r>
            <a:r>
              <a:rPr lang="de-CH" b="0" strike="noStrike" spc="-1" dirty="0" smtClean="0">
                <a:solidFill>
                  <a:srgbClr val="000000"/>
                </a:solidFill>
                <a:latin typeface="Microsoft Sans Serif"/>
              </a:rPr>
              <a:t>: </a:t>
            </a:r>
            <a:r>
              <a:rPr lang="de-CH" b="0" strike="noStrike" spc="-1" dirty="0" err="1" smtClean="0">
                <a:solidFill>
                  <a:srgbClr val="000000"/>
                </a:solidFill>
                <a:latin typeface="Microsoft Sans Serif"/>
              </a:rPr>
              <a:t>touche</a:t>
            </a:r>
            <a:r>
              <a:rPr lang="de-CH" b="0" strike="noStrike" spc="-1" dirty="0" smtClean="0">
                <a:solidFill>
                  <a:srgbClr val="000000"/>
                </a:solidFill>
                <a:latin typeface="Microsoft Sans Serif"/>
              </a:rPr>
              <a:t> </a:t>
            </a:r>
            <a:r>
              <a:rPr lang="de-CH" b="0" strike="noStrike" spc="-1" dirty="0">
                <a:solidFill>
                  <a:srgbClr val="000000"/>
                </a:solidFill>
                <a:latin typeface="Microsoft Sans Serif"/>
              </a:rPr>
              <a:t>(TX)</a:t>
            </a:r>
          </a:p>
          <a:p>
            <a:pPr marL="457560" lvl="1">
              <a:spcBef>
                <a:spcPts val="360"/>
              </a:spcBef>
              <a:buClr>
                <a:srgbClr val="000000"/>
              </a:buClr>
            </a:pPr>
            <a:r>
              <a:rPr lang="de-CH" spc="-1" dirty="0">
                <a:solidFill>
                  <a:srgbClr val="000000"/>
                </a:solidFill>
                <a:latin typeface="Microsoft Sans Serif"/>
              </a:rPr>
              <a:t>		</a:t>
            </a:r>
            <a:r>
              <a:rPr lang="de-CH" spc="-1" dirty="0" err="1">
                <a:solidFill>
                  <a:srgbClr val="000000"/>
                </a:solidFill>
                <a:latin typeface="Microsoft Sans Serif"/>
              </a:rPr>
              <a:t>Mic</a:t>
            </a: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SPS (</a:t>
            </a:r>
            <a:r>
              <a:rPr lang="de-CH" b="0" strike="noStrike" spc="-1" dirty="0" smtClean="0">
                <a:solidFill>
                  <a:srgbClr val="000000"/>
                </a:solidFill>
                <a:latin typeface="Microsoft Sans Serif"/>
              </a:rPr>
              <a:t>Siemens </a:t>
            </a:r>
            <a:r>
              <a:rPr lang="de-CH" b="0" strike="noStrike" spc="-1" dirty="0">
                <a:solidFill>
                  <a:srgbClr val="000000"/>
                </a:solidFill>
                <a:latin typeface="Microsoft Sans Serif"/>
              </a:rPr>
              <a:t>Logo)</a:t>
            </a: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a:t>
            </a:r>
            <a:r>
              <a:rPr lang="de-CH" spc="-1" dirty="0" smtClean="0">
                <a:solidFill>
                  <a:srgbClr val="000000"/>
                </a:solidFill>
                <a:latin typeface="Microsoft Sans Serif"/>
              </a:rPr>
              <a:t>en </a:t>
            </a:r>
            <a:r>
              <a:rPr lang="de-CH" spc="-1" dirty="0" err="1" smtClean="0">
                <a:solidFill>
                  <a:srgbClr val="000000"/>
                </a:solidFill>
                <a:latin typeface="Microsoft Sans Serif"/>
              </a:rPr>
              <a:t>bas</a:t>
            </a:r>
            <a:r>
              <a:rPr lang="de-CH" b="0" strike="noStrike" spc="-1" dirty="0" smtClean="0">
                <a:solidFill>
                  <a:srgbClr val="000000"/>
                </a:solidFill>
                <a:latin typeface="Microsoft Sans Serif"/>
              </a:rPr>
              <a:t>:</a:t>
            </a:r>
            <a:r>
              <a:rPr lang="de-CH" b="0" strike="noStrike" spc="-1" dirty="0">
                <a:solidFill>
                  <a:srgbClr val="000000"/>
                </a:solidFill>
                <a:latin typeface="Microsoft Sans Serif"/>
              </a:rPr>
              <a:t>	</a:t>
            </a:r>
            <a:r>
              <a:rPr lang="de-CH" spc="-1" dirty="0" smtClean="0">
                <a:solidFill>
                  <a:srgbClr val="000000"/>
                </a:solidFill>
                <a:latin typeface="Microsoft Sans Serif"/>
              </a:rPr>
              <a:t>block </a:t>
            </a:r>
            <a:r>
              <a:rPr lang="de-CH" spc="-1" dirty="0" err="1" smtClean="0">
                <a:solidFill>
                  <a:srgbClr val="000000"/>
                </a:solidFill>
                <a:latin typeface="Microsoft Sans Serif"/>
              </a:rPr>
              <a:t>accu</a:t>
            </a:r>
            <a:endParaRPr lang="de-CH" b="0" strike="noStrike"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r>
              <a:rPr lang="de-CH" spc="-1" dirty="0" err="1" smtClean="0">
                <a:solidFill>
                  <a:srgbClr val="000000"/>
                </a:solidFill>
                <a:latin typeface="Microsoft Sans Serif"/>
              </a:rPr>
              <a:t>avec</a:t>
            </a:r>
            <a:r>
              <a:rPr lang="de-CH" spc="-1" dirty="0" smtClean="0">
                <a:solidFill>
                  <a:srgbClr val="000000"/>
                </a:solidFill>
                <a:latin typeface="Microsoft Sans Serif"/>
              </a:rPr>
              <a:t> </a:t>
            </a:r>
            <a:r>
              <a:rPr lang="de-CH" spc="-1" dirty="0" err="1" smtClean="0">
                <a:solidFill>
                  <a:srgbClr val="000000"/>
                </a:solidFill>
                <a:latin typeface="Microsoft Sans Serif"/>
              </a:rPr>
              <a:t>câble</a:t>
            </a:r>
            <a:r>
              <a:rPr lang="de-CH" spc="-1" dirty="0" smtClean="0">
                <a:solidFill>
                  <a:srgbClr val="000000"/>
                </a:solidFill>
                <a:latin typeface="Microsoft Sans Serif"/>
              </a:rPr>
              <a:t> de </a:t>
            </a:r>
            <a:r>
              <a:rPr lang="de-CH" spc="-1" dirty="0" err="1" smtClean="0">
                <a:solidFill>
                  <a:srgbClr val="000000"/>
                </a:solidFill>
                <a:latin typeface="Microsoft Sans Serif"/>
              </a:rPr>
              <a:t>charge</a:t>
            </a:r>
            <a:endParaRPr lang="de-CH"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8" name="Grafik 6">
            <a:extLst>
              <a:ext uri="{FF2B5EF4-FFF2-40B4-BE49-F238E27FC236}">
                <a16:creationId xmlns="" xmlns:a16="http://schemas.microsoft.com/office/drawing/2014/main" id="{CC90E5C1-C060-3EE7-E126-D50F12F530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458" y="1402380"/>
            <a:ext cx="3772325" cy="502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
          <p:cNvGrpSpPr/>
          <p:nvPr/>
        </p:nvGrpSpPr>
        <p:grpSpPr>
          <a:xfrm>
            <a:off x="-1440" y="6597360"/>
            <a:ext cx="9145441" cy="264600"/>
            <a:chOff x="-1440" y="6597360"/>
            <a:chExt cx="9089209" cy="264600"/>
          </a:xfrm>
        </p:grpSpPr>
        <p:sp>
          <p:nvSpPr>
            <p:cNvPr id="10"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1"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528821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err="1" smtClean="0">
                <a:solidFill>
                  <a:srgbClr val="FF6600"/>
                </a:solidFill>
                <a:latin typeface="Microsoft Sans Serif"/>
              </a:rPr>
              <a:t>Chargeur</a:t>
            </a:r>
            <a:r>
              <a:rPr lang="de-CH" sz="2800" spc="-1" dirty="0" smtClean="0">
                <a:solidFill>
                  <a:srgbClr val="FF6600"/>
                </a:solidFill>
                <a:latin typeface="Microsoft Sans Serif"/>
              </a:rPr>
              <a:t> LiFePo4 </a:t>
            </a:r>
            <a:r>
              <a:rPr lang="de-CH" sz="2800" spc="-1" dirty="0">
                <a:solidFill>
                  <a:srgbClr val="FF6600"/>
                </a:solidFill>
                <a:latin typeface="Microsoft Sans Serif"/>
              </a:rPr>
              <a:t>/ CQ-DL(06/23) / HB9NMT</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fr-FR" spc="-1" dirty="0">
                <a:solidFill>
                  <a:srgbClr val="000000"/>
                </a:solidFill>
                <a:latin typeface="Calibri" panose="020F0502020204030204" pitchFamily="34" charset="0"/>
                <a:cs typeface="Times New Roman" panose="02020603050405020304" pitchFamily="18" charset="0"/>
              </a:rPr>
              <a:t>Mon collègue </a:t>
            </a:r>
            <a:r>
              <a:rPr lang="fr-FR" spc="-1" dirty="0" smtClean="0">
                <a:solidFill>
                  <a:srgbClr val="000000"/>
                </a:solidFill>
                <a:latin typeface="Calibri" panose="020F0502020204030204" pitchFamily="34" charset="0"/>
                <a:cs typeface="Times New Roman" panose="02020603050405020304" pitchFamily="18" charset="0"/>
              </a:rPr>
              <a:t>Mathias </a:t>
            </a:r>
            <a:r>
              <a:rPr lang="fr-FR" spc="-1" dirty="0">
                <a:solidFill>
                  <a:srgbClr val="000000"/>
                </a:solidFill>
                <a:latin typeface="Calibri" panose="020F0502020204030204" pitchFamily="34" charset="0"/>
                <a:cs typeface="Times New Roman" panose="02020603050405020304" pitchFamily="18" charset="0"/>
              </a:rPr>
              <a:t>HB9NMT s'est penché sur le sujet de manière très intensive.</a:t>
            </a:r>
          </a:p>
          <a:p>
            <a:endParaRPr lang="fr-FR" sz="500" spc="-1" dirty="0">
              <a:solidFill>
                <a:srgbClr val="000000"/>
              </a:solidFill>
              <a:latin typeface="Calibri" panose="020F0502020204030204" pitchFamily="34" charset="0"/>
              <a:cs typeface="Times New Roman" panose="02020603050405020304" pitchFamily="18" charset="0"/>
            </a:endParaRPr>
          </a:p>
          <a:p>
            <a:r>
              <a:rPr lang="fr-FR" spc="-1" dirty="0">
                <a:solidFill>
                  <a:srgbClr val="000000"/>
                </a:solidFill>
                <a:latin typeface="Calibri" panose="020F0502020204030204" pitchFamily="34" charset="0"/>
                <a:cs typeface="Times New Roman" panose="02020603050405020304" pitchFamily="18" charset="0"/>
              </a:rPr>
              <a:t>Nous avons des échanges entre nous et c'est ainsi que nous prouvons notre savoir pour les prochains.</a:t>
            </a:r>
          </a:p>
          <a:p>
            <a:endParaRPr lang="fr-FR" sz="500" spc="-1" dirty="0">
              <a:solidFill>
                <a:srgbClr val="000000"/>
              </a:solidFill>
              <a:latin typeface="Calibri" panose="020F0502020204030204" pitchFamily="34" charset="0"/>
              <a:cs typeface="Times New Roman" panose="02020603050405020304" pitchFamily="18" charset="0"/>
            </a:endParaRPr>
          </a:p>
          <a:p>
            <a:r>
              <a:rPr lang="fr-FR" spc="-1" dirty="0">
                <a:solidFill>
                  <a:srgbClr val="000000"/>
                </a:solidFill>
                <a:latin typeface="Calibri" panose="020F0502020204030204" pitchFamily="34" charset="0"/>
                <a:cs typeface="Times New Roman" panose="02020603050405020304" pitchFamily="18" charset="0"/>
              </a:rPr>
              <a:t>Il s'est ensuite orienté vers les systèmes de chargement, laissant de côté les systèmes "commerciaux", pour se tourner vers les techniques les plus simples et les plus basiques.</a:t>
            </a:r>
          </a:p>
          <a:p>
            <a:endParaRPr lang="fr-FR" sz="500" spc="-1" dirty="0">
              <a:solidFill>
                <a:srgbClr val="000000"/>
              </a:solidFill>
              <a:latin typeface="Calibri" panose="020F0502020204030204" pitchFamily="34" charset="0"/>
              <a:cs typeface="Times New Roman" panose="02020603050405020304" pitchFamily="18" charset="0"/>
            </a:endParaRPr>
          </a:p>
          <a:p>
            <a:r>
              <a:rPr lang="fr-FR" spc="-1" dirty="0">
                <a:solidFill>
                  <a:srgbClr val="000000"/>
                </a:solidFill>
                <a:latin typeface="Calibri" panose="020F0502020204030204" pitchFamily="34" charset="0"/>
                <a:cs typeface="Times New Roman" panose="02020603050405020304" pitchFamily="18" charset="0"/>
              </a:rPr>
              <a:t>Il a aussi un chargeur dans le CQ-DL que l'on peut construire soi-même avec des pièces électriques très simples. Sa construction est simple et devrait être plus ou moins réalisable.</a:t>
            </a:r>
          </a:p>
          <a:p>
            <a:endParaRPr lang="fr-FR" sz="500" spc="-1" dirty="0">
              <a:solidFill>
                <a:srgbClr val="000000"/>
              </a:solidFill>
              <a:latin typeface="Calibri" panose="020F0502020204030204" pitchFamily="34" charset="0"/>
              <a:cs typeface="Times New Roman" panose="02020603050405020304" pitchFamily="18" charset="0"/>
            </a:endParaRPr>
          </a:p>
          <a:p>
            <a:r>
              <a:rPr lang="fr-FR" spc="-1" dirty="0">
                <a:solidFill>
                  <a:srgbClr val="000000"/>
                </a:solidFill>
                <a:latin typeface="Calibri" panose="020F0502020204030204" pitchFamily="34" charset="0"/>
                <a:cs typeface="Times New Roman" panose="02020603050405020304" pitchFamily="18" charset="0"/>
              </a:rPr>
              <a:t>Il ne donne pas de kits ou de cartes imprimées, mais il pense que nous, OM, pouvons nous en sortir sans problème.</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20413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360" y="1439741"/>
            <a:ext cx="9143640" cy="4815249"/>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fr-FR" sz="1800" b="0" strike="noStrike" spc="-1" dirty="0">
              <a:latin typeface="Arial"/>
            </a:endParaRPr>
          </a:p>
          <a:p>
            <a:pPr algn="ctr">
              <a:lnSpc>
                <a:spcPct val="100000"/>
              </a:lnSpc>
            </a:pPr>
            <a:r>
              <a:rPr lang="fr-FR" sz="1800" b="0" strike="noStrike" spc="-1" dirty="0">
                <a:latin typeface="Arial"/>
              </a:rPr>
              <a:t>J'espère que cette matière n'a pas été trop "aride" pour vous, </a:t>
            </a:r>
          </a:p>
          <a:p>
            <a:pPr algn="ctr">
              <a:lnSpc>
                <a:spcPct val="100000"/>
              </a:lnSpc>
            </a:pPr>
            <a:r>
              <a:rPr lang="fr-FR" sz="1800" b="0" strike="noStrike" spc="-1" dirty="0">
                <a:latin typeface="Arial"/>
              </a:rPr>
              <a:t>et que vous avez eu des aperçus passionnants et intéressants du monde de "l'alimentation électrique"</a:t>
            </a:r>
          </a:p>
          <a:p>
            <a:pPr algn="ctr">
              <a:lnSpc>
                <a:spcPct val="100000"/>
              </a:lnSpc>
            </a:pPr>
            <a:endParaRPr lang="de-CH" sz="2000" dirty="0">
              <a:latin typeface="Microsoft Sans Serif" pitchFamily="34" charset="0"/>
              <a:ea typeface="Calibri" panose="020F0502020204030204" pitchFamily="34" charset="0"/>
              <a:cs typeface="Microsoft Sans Serif" pitchFamily="34" charset="0"/>
            </a:endParaRPr>
          </a:p>
          <a:p>
            <a:pPr algn="ctr">
              <a:defRPr/>
            </a:pPr>
            <a:r>
              <a:rPr lang="de-CH" sz="2000" dirty="0">
                <a:latin typeface="Microsoft Sans Serif" pitchFamily="34" charset="0"/>
                <a:ea typeface="Calibri" panose="020F0502020204030204" pitchFamily="34" charset="0"/>
                <a:cs typeface="Microsoft Sans Serif" pitchFamily="34" charset="0"/>
              </a:rPr>
              <a:t>Amstad Michael  / HB9OOA</a:t>
            </a:r>
          </a:p>
          <a:p>
            <a:pPr algn="ctr">
              <a:defRPr/>
            </a:pPr>
            <a:endParaRPr lang="de-CH" sz="500" dirty="0">
              <a:latin typeface="Microsoft Sans Serif" pitchFamily="34" charset="0"/>
              <a:ea typeface="Calibri" panose="020F0502020204030204" pitchFamily="34" charset="0"/>
              <a:cs typeface="Microsoft Sans Serif" pitchFamily="34" charset="0"/>
            </a:endParaRPr>
          </a:p>
          <a:p>
            <a:pPr algn="ctr">
              <a:defRPr/>
            </a:pPr>
            <a:r>
              <a:rPr lang="fr-FR" sz="2000" dirty="0">
                <a:latin typeface="Microsoft Sans Serif" pitchFamily="34" charset="0"/>
                <a:ea typeface="Calibri" panose="020F0502020204030204" pitchFamily="34" charset="0"/>
                <a:cs typeface="Microsoft Sans Serif" pitchFamily="34" charset="0"/>
              </a:rPr>
              <a:t>Président et directeur technique / HB9NL – </a:t>
            </a:r>
            <a:r>
              <a:rPr lang="fr-FR" sz="2000" dirty="0" err="1">
                <a:latin typeface="Microsoft Sans Serif" pitchFamily="34" charset="0"/>
                <a:ea typeface="Calibri" panose="020F0502020204030204" pitchFamily="34" charset="0"/>
                <a:cs typeface="Microsoft Sans Serif" pitchFamily="34" charset="0"/>
              </a:rPr>
              <a:t>Nollen</a:t>
            </a:r>
            <a:r>
              <a:rPr lang="fr-FR" sz="2000" dirty="0">
                <a:latin typeface="Microsoft Sans Serif" pitchFamily="34" charset="0"/>
                <a:ea typeface="Calibri" panose="020F0502020204030204" pitchFamily="34" charset="0"/>
                <a:cs typeface="Microsoft Sans Serif" pitchFamily="34" charset="0"/>
              </a:rPr>
              <a:t> (TG)</a:t>
            </a:r>
          </a:p>
          <a:p>
            <a:pPr algn="ctr">
              <a:defRPr/>
            </a:pPr>
            <a:endParaRPr lang="fr-FR" sz="500" dirty="0">
              <a:latin typeface="Microsoft Sans Serif" pitchFamily="34" charset="0"/>
              <a:ea typeface="Calibri" panose="020F0502020204030204" pitchFamily="34" charset="0"/>
              <a:cs typeface="Microsoft Sans Serif" pitchFamily="34" charset="0"/>
            </a:endParaRPr>
          </a:p>
          <a:p>
            <a:pPr algn="ctr">
              <a:defRPr/>
            </a:pPr>
            <a:r>
              <a:rPr lang="fr-FR" sz="2000" dirty="0">
                <a:latin typeface="Microsoft Sans Serif" pitchFamily="34" charset="0"/>
                <a:ea typeface="Calibri" panose="020F0502020204030204" pitchFamily="34" charset="0"/>
                <a:cs typeface="Microsoft Sans Serif" pitchFamily="34" charset="0"/>
              </a:rPr>
              <a:t>Directeur technique / HB9ID – </a:t>
            </a:r>
            <a:r>
              <a:rPr lang="fr-FR" sz="2000" dirty="0" err="1">
                <a:latin typeface="Microsoft Sans Serif" pitchFamily="34" charset="0"/>
                <a:ea typeface="Calibri" panose="020F0502020204030204" pitchFamily="34" charset="0"/>
                <a:cs typeface="Microsoft Sans Serif" pitchFamily="34" charset="0"/>
              </a:rPr>
              <a:t>Iddaburg</a:t>
            </a:r>
            <a:r>
              <a:rPr lang="fr-FR" sz="2000" dirty="0">
                <a:latin typeface="Microsoft Sans Serif" pitchFamily="34" charset="0"/>
                <a:ea typeface="Calibri" panose="020F0502020204030204" pitchFamily="34" charset="0"/>
                <a:cs typeface="Microsoft Sans Serif" pitchFamily="34" charset="0"/>
              </a:rPr>
              <a:t> (SG)</a:t>
            </a:r>
            <a:endParaRPr lang="de-CH" sz="2000" dirty="0">
              <a:latin typeface="Microsoft Sans Serif" pitchFamily="34" charset="0"/>
              <a:ea typeface="Calibri" panose="020F0502020204030204" pitchFamily="34" charset="0"/>
              <a:cs typeface="Microsoft Sans Serif" pitchFamily="34" charset="0"/>
            </a:endParaRPr>
          </a:p>
          <a:p>
            <a:pPr algn="ctr">
              <a:defRPr/>
            </a:pPr>
            <a:endParaRPr lang="de-CH" sz="2500" dirty="0">
              <a:latin typeface="Segoe UI Light" panose="020B0502040204020203" pitchFamily="34" charset="0"/>
              <a:ea typeface="Calibri" panose="020F0502020204030204" pitchFamily="34" charset="0"/>
              <a:cs typeface="Times New Roman" panose="02020603050405020304" pitchFamily="18" charset="0"/>
            </a:endParaRPr>
          </a:p>
          <a:p>
            <a:pPr algn="ctr">
              <a:defRPr/>
            </a:pPr>
            <a:r>
              <a:rPr lang="de-CH" sz="4000" b="0" strike="noStrike" spc="-1" dirty="0">
                <a:solidFill>
                  <a:srgbClr val="000000"/>
                </a:solidFill>
                <a:latin typeface="Microsoft Sans Serif"/>
              </a:rPr>
              <a:t>…merci </a:t>
            </a:r>
            <a:r>
              <a:rPr lang="de-CH" sz="4000" b="0" strike="noStrike" spc="-1" dirty="0" err="1">
                <a:solidFill>
                  <a:srgbClr val="000000"/>
                </a:solidFill>
                <a:latin typeface="Microsoft Sans Serif"/>
              </a:rPr>
              <a:t>viu</a:t>
            </a:r>
            <a:r>
              <a:rPr lang="de-CH" sz="4000" b="0" strike="noStrike" spc="-1" dirty="0">
                <a:solidFill>
                  <a:srgbClr val="000000"/>
                </a:solidFill>
                <a:latin typeface="Microsoft Sans Serif"/>
              </a:rPr>
              <a:t> mau…</a:t>
            </a:r>
          </a:p>
          <a:p>
            <a:pPr algn="ctr">
              <a:defRPr/>
            </a:pPr>
            <a:endParaRPr lang="de-CH" sz="4000" b="0" strike="noStrike" spc="-1" dirty="0">
              <a:solidFill>
                <a:srgbClr val="000000"/>
              </a:solidFill>
              <a:latin typeface="Microsoft Sans Serif"/>
            </a:endParaRPr>
          </a:p>
          <a:p>
            <a:pPr algn="ctr">
              <a:lnSpc>
                <a:spcPct val="100000"/>
              </a:lnSpc>
            </a:pPr>
            <a:r>
              <a:rPr lang="de-CH" sz="4000" b="0" strike="noStrike" spc="-1" dirty="0">
                <a:solidFill>
                  <a:srgbClr val="000000"/>
                </a:solidFill>
                <a:latin typeface="Microsoft Sans Serif"/>
              </a:rPr>
              <a:t>POUR VOTRE ATTENTION</a:t>
            </a:r>
            <a:endParaRPr lang="de-CH" sz="4000" b="0" strike="noStrike" spc="-1" dirty="0">
              <a:latin typeface="Arial"/>
            </a:endParaRPr>
          </a:p>
        </p:txBody>
      </p:sp>
      <p:pic>
        <p:nvPicPr>
          <p:cNvPr id="52" name="Picture 2_0" descr="http://hb9sota.ch/wp-content/uploads/2014/02/cropped-chliaubrig2.png"/>
          <p:cNvPicPr/>
          <p:nvPr/>
        </p:nvPicPr>
        <p:blipFill>
          <a:blip r:embed="rId2"/>
          <a:stretch/>
        </p:blipFill>
        <p:spPr>
          <a:xfrm>
            <a:off x="0" y="0"/>
            <a:ext cx="9143640" cy="1428480"/>
          </a:xfrm>
          <a:prstGeom prst="rect">
            <a:avLst/>
          </a:prstGeom>
          <a:ln>
            <a:noFill/>
          </a:ln>
        </p:spPr>
      </p:pic>
      <p:grpSp>
        <p:nvGrpSpPr>
          <p:cNvPr id="5" name="Group 3"/>
          <p:cNvGrpSpPr/>
          <p:nvPr/>
        </p:nvGrpSpPr>
        <p:grpSpPr>
          <a:xfrm>
            <a:off x="-1440" y="6597360"/>
            <a:ext cx="9145441" cy="264600"/>
            <a:chOff x="-1440" y="6597360"/>
            <a:chExt cx="9089209" cy="264600"/>
          </a:xfrm>
        </p:grpSpPr>
        <p:sp>
          <p:nvSpPr>
            <p:cNvPr id="6"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7"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smtClean="0">
                <a:solidFill>
                  <a:srgbClr val="FF6600"/>
                </a:solidFill>
                <a:latin typeface="Microsoft Sans Serif"/>
              </a:rPr>
              <a:t>L</a:t>
            </a:r>
            <a:r>
              <a:rPr lang="de-CH" sz="2800" b="0" strike="noStrike" spc="-1" dirty="0" smtClean="0">
                <a:solidFill>
                  <a:srgbClr val="FF6600"/>
                </a:solidFill>
                <a:latin typeface="Microsoft Sans Serif"/>
              </a:rPr>
              <a:t>ithium-Phosphate de </a:t>
            </a:r>
            <a:r>
              <a:rPr lang="de-CH" sz="2800" b="0" strike="noStrike" spc="-1" dirty="0" err="1" smtClean="0">
                <a:solidFill>
                  <a:srgbClr val="FF6600"/>
                </a:solidFill>
                <a:latin typeface="Microsoft Sans Serif"/>
              </a:rPr>
              <a:t>Fer</a:t>
            </a:r>
            <a:r>
              <a:rPr lang="de-CH" sz="2800" b="0" strike="noStrike" spc="-1" dirty="0" smtClean="0">
                <a:solidFill>
                  <a:srgbClr val="FF6600"/>
                </a:solidFill>
                <a:latin typeface="Microsoft Sans Serif"/>
              </a:rPr>
              <a:t> </a:t>
            </a:r>
            <a:r>
              <a:rPr lang="de-CH" sz="2800" b="0" strike="noStrike" spc="-1" dirty="0">
                <a:solidFill>
                  <a:srgbClr val="FF6600"/>
                </a:solidFill>
                <a:latin typeface="Microsoft Sans Serif"/>
              </a:rPr>
              <a:t>/ Définitions </a:t>
            </a:r>
            <a:r>
              <a:rPr lang="de-CH" sz="2800" b="0" i="1" strike="noStrike" spc="-1" dirty="0">
                <a:solidFill>
                  <a:srgbClr val="FF6600"/>
                </a:solidFill>
                <a:latin typeface="Microsoft Sans Serif"/>
              </a:rPr>
              <a:t>/ </a:t>
            </a:r>
            <a:r>
              <a:rPr lang="de-CH" sz="2800" b="0" i="1" strike="noStrike" spc="-1" dirty="0" err="1">
                <a:solidFill>
                  <a:srgbClr val="FF6600"/>
                </a:solidFill>
                <a:latin typeface="Microsoft Sans Serif"/>
              </a:rPr>
              <a:t>Termes</a:t>
            </a:r>
            <a:endParaRPr lang="de-DE" sz="2800" b="0" i="1" strike="noStrike" spc="-1" dirty="0">
              <a:solidFill>
                <a:srgbClr val="000000"/>
              </a:solidFill>
              <a:latin typeface="Arial"/>
            </a:endParaRPr>
          </a:p>
        </p:txBody>
      </p:sp>
      <p:sp>
        <p:nvSpPr>
          <p:cNvPr id="45" name="TextShape 2"/>
          <p:cNvSpPr txBox="1"/>
          <p:nvPr/>
        </p:nvSpPr>
        <p:spPr>
          <a:xfrm>
            <a:off x="487017" y="1338840"/>
            <a:ext cx="8488017"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dirty="0"/>
              <a:t>„</a:t>
            </a:r>
            <a:r>
              <a:rPr lang="de-CH" dirty="0">
                <a:solidFill>
                  <a:srgbClr val="FF0000"/>
                </a:solidFill>
              </a:rPr>
              <a:t>18650</a:t>
            </a:r>
            <a:r>
              <a:rPr lang="de-CH" dirty="0"/>
              <a:t>“ / „26650“</a:t>
            </a:r>
            <a:r>
              <a:rPr lang="de-CH" spc="-1" dirty="0">
                <a:solidFill>
                  <a:srgbClr val="000000"/>
                </a:solidFill>
                <a:latin typeface="Microsoft Sans Serif"/>
              </a:rPr>
              <a:t> / </a:t>
            </a:r>
            <a:r>
              <a:rPr lang="de-CH" dirty="0"/>
              <a:t>„</a:t>
            </a:r>
            <a:r>
              <a:rPr lang="de-CH" dirty="0">
                <a:solidFill>
                  <a:srgbClr val="FF0000"/>
                </a:solidFill>
              </a:rPr>
              <a:t>32700</a:t>
            </a:r>
            <a:r>
              <a:rPr lang="de-CH" dirty="0"/>
              <a:t>“</a:t>
            </a:r>
            <a:r>
              <a:rPr lang="de-CH" spc="-1" dirty="0">
                <a:solidFill>
                  <a:srgbClr val="000000"/>
                </a:solidFill>
                <a:latin typeface="Microsoft Sans Serif"/>
              </a:rPr>
              <a:t>??? </a:t>
            </a:r>
            <a:r>
              <a:rPr lang="fr-FR" spc="-1" dirty="0">
                <a:solidFill>
                  <a:srgbClr val="000000"/>
                </a:solidFill>
                <a:latin typeface="Microsoft Sans Serif"/>
              </a:rPr>
              <a:t>code postal allemand ???</a:t>
            </a: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	</a:t>
            </a:r>
            <a:r>
              <a:rPr lang="de-CH" spc="-1" dirty="0" err="1">
                <a:solidFill>
                  <a:srgbClr val="000000"/>
                </a:solidFill>
                <a:latin typeface="Microsoft Sans Serif"/>
              </a:rPr>
              <a:t>Définition</a:t>
            </a:r>
            <a:r>
              <a:rPr lang="de-CH" spc="-1" dirty="0">
                <a:solidFill>
                  <a:srgbClr val="000000"/>
                </a:solidFill>
                <a:latin typeface="Microsoft Sans Serif"/>
              </a:rPr>
              <a:t> des </a:t>
            </a:r>
            <a:r>
              <a:rPr lang="de-CH" spc="-1" dirty="0" err="1">
                <a:solidFill>
                  <a:srgbClr val="000000"/>
                </a:solidFill>
                <a:latin typeface="Microsoft Sans Serif"/>
              </a:rPr>
              <a:t>cellules</a:t>
            </a:r>
            <a:r>
              <a:rPr lang="de-CH" spc="-1" dirty="0">
                <a:solidFill>
                  <a:srgbClr val="000000"/>
                </a:solidFill>
                <a:latin typeface="Microsoft Sans Serif"/>
              </a:rPr>
              <a:t> / </a:t>
            </a:r>
            <a:r>
              <a:rPr lang="de-CH" spc="-1" dirty="0" err="1">
                <a:solidFill>
                  <a:srgbClr val="000000"/>
                </a:solidFill>
                <a:latin typeface="Microsoft Sans Serif"/>
              </a:rPr>
              <a:t>format</a:t>
            </a:r>
            <a:r>
              <a:rPr lang="de-CH" spc="-1" dirty="0">
                <a:solidFill>
                  <a:srgbClr val="000000"/>
                </a:solidFill>
                <a:latin typeface="Microsoft Sans Serif"/>
              </a:rPr>
              <a:t> z.B.18650 oder 26650 </a:t>
            </a:r>
            <a:r>
              <a:rPr lang="de-CH" spc="-1" dirty="0" err="1">
                <a:solidFill>
                  <a:srgbClr val="000000"/>
                </a:solidFill>
                <a:latin typeface="Microsoft Sans Serif"/>
              </a:rPr>
              <a:t>signifiaient</a:t>
            </a:r>
            <a:r>
              <a:rPr lang="de-CH" spc="-1" dirty="0">
                <a:solidFill>
                  <a:srgbClr val="000000"/>
                </a:solidFill>
                <a:latin typeface="Microsoft Sans Serif"/>
              </a:rPr>
              <a:t> : 	</a:t>
            </a:r>
            <a:r>
              <a:rPr lang="de-CH" i="1" spc="-1" dirty="0">
                <a:solidFill>
                  <a:srgbClr val="FF0000"/>
                </a:solidFill>
                <a:latin typeface="Microsoft Sans Serif"/>
              </a:rPr>
              <a:t>18</a:t>
            </a:r>
            <a:r>
              <a:rPr lang="de-CH" i="1" spc="-1" dirty="0">
                <a:solidFill>
                  <a:srgbClr val="0070C0"/>
                </a:solidFill>
                <a:latin typeface="Microsoft Sans Serif"/>
              </a:rPr>
              <a:t>650</a:t>
            </a:r>
            <a:r>
              <a:rPr lang="de-CH" i="1" spc="-1" dirty="0">
                <a:solidFill>
                  <a:srgbClr val="000000"/>
                </a:solidFill>
                <a:latin typeface="Microsoft Sans Serif"/>
              </a:rPr>
              <a:t> = </a:t>
            </a:r>
            <a:r>
              <a:rPr lang="de-CH" i="1" spc="-1" dirty="0" err="1">
                <a:solidFill>
                  <a:srgbClr val="000000"/>
                </a:solidFill>
                <a:latin typeface="Microsoft Sans Serif"/>
              </a:rPr>
              <a:t>diamètre</a:t>
            </a:r>
            <a:r>
              <a:rPr lang="de-CH" i="1" spc="-1" dirty="0">
                <a:solidFill>
                  <a:srgbClr val="000000"/>
                </a:solidFill>
                <a:latin typeface="Microsoft Sans Serif"/>
              </a:rPr>
              <a:t> </a:t>
            </a:r>
            <a:r>
              <a:rPr lang="de-CH" i="1" spc="-1" dirty="0">
                <a:solidFill>
                  <a:srgbClr val="FF0000"/>
                </a:solidFill>
                <a:latin typeface="Microsoft Sans Serif"/>
              </a:rPr>
              <a:t>18</a:t>
            </a:r>
            <a:r>
              <a:rPr lang="de-CH" i="1" spc="-1" dirty="0">
                <a:solidFill>
                  <a:srgbClr val="000000"/>
                </a:solidFill>
                <a:latin typeface="Microsoft Sans Serif"/>
              </a:rPr>
              <a:t>mm +/- / </a:t>
            </a:r>
            <a:r>
              <a:rPr lang="de-CH" i="1" spc="-1" dirty="0" err="1">
                <a:solidFill>
                  <a:srgbClr val="000000"/>
                </a:solidFill>
                <a:latin typeface="Microsoft Sans Serif"/>
              </a:rPr>
              <a:t>longueur</a:t>
            </a:r>
            <a:r>
              <a:rPr lang="de-CH" i="1" spc="-1" dirty="0">
                <a:solidFill>
                  <a:srgbClr val="000000"/>
                </a:solidFill>
                <a:latin typeface="Microsoft Sans Serif"/>
              </a:rPr>
              <a:t> </a:t>
            </a:r>
            <a:r>
              <a:rPr lang="de-CH" i="1" spc="-1" dirty="0">
                <a:solidFill>
                  <a:srgbClr val="0070C0"/>
                </a:solidFill>
                <a:latin typeface="Microsoft Sans Serif"/>
              </a:rPr>
              <a:t>65.00</a:t>
            </a:r>
            <a:r>
              <a:rPr lang="de-CH" i="1" spc="-1" dirty="0">
                <a:solidFill>
                  <a:srgbClr val="000000"/>
                </a:solidFill>
                <a:latin typeface="Microsoft Sans Serif"/>
              </a:rPr>
              <a:t>mm</a:t>
            </a:r>
          </a:p>
          <a:p>
            <a:pPr marL="360">
              <a:spcBef>
                <a:spcPts val="360"/>
              </a:spcBef>
              <a:buClr>
                <a:srgbClr val="000000"/>
              </a:buClr>
            </a:pPr>
            <a:r>
              <a:rPr lang="de-CH" spc="-1" dirty="0">
                <a:solidFill>
                  <a:srgbClr val="000000"/>
                </a:solidFill>
                <a:latin typeface="Microsoft Sans Serif"/>
              </a:rPr>
              <a:t>	</a:t>
            </a:r>
            <a:r>
              <a:rPr lang="de-CH" i="1" spc="-1" dirty="0">
                <a:solidFill>
                  <a:srgbClr val="FF0000"/>
                </a:solidFill>
                <a:latin typeface="Microsoft Sans Serif"/>
              </a:rPr>
              <a:t>32</a:t>
            </a:r>
            <a:r>
              <a:rPr lang="de-CH" i="1" spc="-1" dirty="0">
                <a:solidFill>
                  <a:srgbClr val="0070C0"/>
                </a:solidFill>
                <a:latin typeface="Microsoft Sans Serif"/>
              </a:rPr>
              <a:t>700</a:t>
            </a:r>
            <a:r>
              <a:rPr lang="de-CH" i="1" spc="-1" dirty="0">
                <a:solidFill>
                  <a:srgbClr val="000000"/>
                </a:solidFill>
                <a:latin typeface="Microsoft Sans Serif"/>
              </a:rPr>
              <a:t> = </a:t>
            </a:r>
            <a:r>
              <a:rPr lang="de-CH" i="1" spc="-1" dirty="0" err="1">
                <a:solidFill>
                  <a:srgbClr val="000000"/>
                </a:solidFill>
                <a:latin typeface="Microsoft Sans Serif"/>
              </a:rPr>
              <a:t>diamètre</a:t>
            </a:r>
            <a:r>
              <a:rPr lang="de-CH" i="1" spc="-1" dirty="0">
                <a:solidFill>
                  <a:srgbClr val="000000"/>
                </a:solidFill>
                <a:latin typeface="Microsoft Sans Serif"/>
              </a:rPr>
              <a:t> </a:t>
            </a:r>
            <a:r>
              <a:rPr lang="de-CH" i="1" spc="-1" dirty="0">
                <a:solidFill>
                  <a:srgbClr val="FF0000"/>
                </a:solidFill>
                <a:latin typeface="Microsoft Sans Serif"/>
              </a:rPr>
              <a:t>32</a:t>
            </a:r>
            <a:r>
              <a:rPr lang="de-CH" i="1" spc="-1" dirty="0">
                <a:solidFill>
                  <a:srgbClr val="000000"/>
                </a:solidFill>
                <a:latin typeface="Microsoft Sans Serif"/>
              </a:rPr>
              <a:t>mm +/- / </a:t>
            </a:r>
            <a:r>
              <a:rPr lang="de-CH" i="1" spc="-1" dirty="0" err="1">
                <a:solidFill>
                  <a:srgbClr val="000000"/>
                </a:solidFill>
                <a:latin typeface="Microsoft Sans Serif"/>
              </a:rPr>
              <a:t>longueur</a:t>
            </a:r>
            <a:r>
              <a:rPr lang="de-CH" i="1" spc="-1" dirty="0">
                <a:solidFill>
                  <a:srgbClr val="000000"/>
                </a:solidFill>
                <a:latin typeface="Microsoft Sans Serif"/>
              </a:rPr>
              <a:t> 70</a:t>
            </a:r>
            <a:r>
              <a:rPr lang="de-CH" i="1" spc="-1" dirty="0">
                <a:solidFill>
                  <a:srgbClr val="0070C0"/>
                </a:solidFill>
                <a:latin typeface="Microsoft Sans Serif"/>
              </a:rPr>
              <a:t>.00</a:t>
            </a:r>
            <a:r>
              <a:rPr lang="de-CH" i="1" spc="-1" dirty="0">
                <a:solidFill>
                  <a:srgbClr val="000000"/>
                </a:solidFill>
                <a:latin typeface="Microsoft Sans Serif"/>
              </a:rPr>
              <a:t>mm</a:t>
            </a:r>
          </a:p>
          <a:p>
            <a:pPr marL="360">
              <a:spcBef>
                <a:spcPts val="360"/>
              </a:spcBef>
              <a:buClr>
                <a:srgbClr val="000000"/>
              </a:buClr>
            </a:pPr>
            <a:r>
              <a:rPr lang="de-CH" sz="500" spc="-1" dirty="0">
                <a:solidFill>
                  <a:srgbClr val="000000"/>
                </a:solidFill>
                <a:latin typeface="Microsoft Sans Serif"/>
              </a:rPr>
              <a:t>	</a:t>
            </a:r>
          </a:p>
          <a:p>
            <a:pPr marL="343080" indent="-342720">
              <a:lnSpc>
                <a:spcPct val="100000"/>
              </a:lnSpc>
              <a:spcBef>
                <a:spcPts val="360"/>
              </a:spcBef>
              <a:buClr>
                <a:srgbClr val="000000"/>
              </a:buClr>
              <a:buFont typeface="Symbol" charset="2"/>
              <a:buChar char=""/>
            </a:pPr>
            <a:r>
              <a:rPr lang="de-CH" dirty="0" err="1"/>
              <a:t>Unité</a:t>
            </a:r>
            <a:r>
              <a:rPr lang="de-CH" dirty="0"/>
              <a:t> „C“</a:t>
            </a:r>
          </a:p>
          <a:p>
            <a:pPr marL="360">
              <a:lnSpc>
                <a:spcPct val="100000"/>
              </a:lnSpc>
              <a:spcBef>
                <a:spcPts val="360"/>
              </a:spcBef>
              <a:buClr>
                <a:srgbClr val="000000"/>
              </a:buClr>
            </a:pPr>
            <a:r>
              <a:rPr lang="de-CH" dirty="0"/>
              <a:t>	</a:t>
            </a:r>
            <a:r>
              <a:rPr lang="fr-FR" dirty="0"/>
              <a:t>L'unité "C" indique le nombre d'ampères qui circulent par rapport à 	la capacité de la batterie.</a:t>
            </a:r>
          </a:p>
          <a:p>
            <a:pPr marL="360">
              <a:lnSpc>
                <a:spcPct val="100000"/>
              </a:lnSpc>
              <a:spcBef>
                <a:spcPts val="360"/>
              </a:spcBef>
              <a:buClr>
                <a:srgbClr val="000000"/>
              </a:buClr>
            </a:pPr>
            <a:r>
              <a:rPr lang="de-CH" dirty="0"/>
              <a:t>	</a:t>
            </a:r>
            <a:r>
              <a:rPr lang="de-CH" sz="1700" dirty="0"/>
              <a:t>P</a:t>
            </a:r>
            <a:r>
              <a:rPr lang="fr-FR" sz="1700" i="1" dirty="0" err="1"/>
              <a:t>ar</a:t>
            </a:r>
            <a:r>
              <a:rPr lang="fr-FR" sz="1700" i="1" dirty="0"/>
              <a:t> exemple, 2 C pour un accu de 50 Ah serait un courant de 100 A).</a:t>
            </a:r>
            <a:endParaRPr lang="de-CH" sz="1700" i="1" dirty="0"/>
          </a:p>
          <a:p>
            <a:pPr marL="360">
              <a:spcBef>
                <a:spcPts val="360"/>
              </a:spcBef>
              <a:buClr>
                <a:srgbClr val="000000"/>
              </a:buClr>
            </a:pPr>
            <a:r>
              <a:rPr lang="de-CH" sz="500" spc="-1" dirty="0">
                <a:solidFill>
                  <a:srgbClr val="000000"/>
                </a:solidFill>
                <a:latin typeface="Microsoft Sans Serif"/>
              </a:rPr>
              <a:t>	</a:t>
            </a:r>
          </a:p>
          <a:p>
            <a:pPr marL="343080" indent="-342720">
              <a:lnSpc>
                <a:spcPct val="100000"/>
              </a:lnSpc>
              <a:spcBef>
                <a:spcPts val="360"/>
              </a:spcBef>
              <a:buClr>
                <a:srgbClr val="000000"/>
              </a:buClr>
              <a:buFont typeface="Symbol" charset="2"/>
              <a:buChar char=""/>
            </a:pPr>
            <a:r>
              <a:rPr lang="de-CH" dirty="0" err="1"/>
              <a:t>DoD</a:t>
            </a:r>
            <a:r>
              <a:rPr lang="de-CH" dirty="0"/>
              <a:t> = Depth of </a:t>
            </a:r>
            <a:r>
              <a:rPr lang="de-CH" dirty="0" err="1"/>
              <a:t>Discharge</a:t>
            </a:r>
            <a:r>
              <a:rPr lang="de-CH" dirty="0"/>
              <a:t> </a:t>
            </a:r>
            <a:r>
              <a:rPr lang="de-CH" i="1" dirty="0"/>
              <a:t>  … </a:t>
            </a:r>
            <a:r>
              <a:rPr lang="de-CH" i="1" dirty="0" err="1"/>
              <a:t>profondeur</a:t>
            </a:r>
            <a:r>
              <a:rPr lang="de-CH" i="1" dirty="0"/>
              <a:t> de </a:t>
            </a:r>
            <a:r>
              <a:rPr lang="de-CH" i="1" dirty="0" err="1"/>
              <a:t>décharge</a:t>
            </a:r>
            <a:endParaRPr lang="de-CH" i="1" dirty="0"/>
          </a:p>
          <a:p>
            <a:pPr marL="457560" lvl="1">
              <a:spcBef>
                <a:spcPts val="360"/>
              </a:spcBef>
              <a:buClr>
                <a:srgbClr val="000000"/>
              </a:buClr>
            </a:pPr>
            <a:r>
              <a:rPr lang="de-CH" dirty="0"/>
              <a:t>	</a:t>
            </a:r>
            <a:r>
              <a:rPr lang="fr-FR" dirty="0"/>
              <a:t>Indication du fabricant lorsque la cellule est déchargée jusqu'à une 	certaine valeur, et à partir de là, les cycles de charge calculés à 	attendre.</a:t>
            </a:r>
            <a:r>
              <a:rPr lang="de-CH" dirty="0"/>
              <a:t>.</a:t>
            </a:r>
          </a:p>
          <a:p>
            <a:pPr marL="457560" lvl="1">
              <a:spcBef>
                <a:spcPts val="360"/>
              </a:spcBef>
              <a:buClr>
                <a:srgbClr val="000000"/>
              </a:buClr>
            </a:pPr>
            <a:r>
              <a:rPr lang="de-CH" dirty="0"/>
              <a:t>	</a:t>
            </a:r>
            <a:r>
              <a:rPr lang="fr-FR" sz="1700" dirty="0" err="1"/>
              <a:t>ParEx</a:t>
            </a:r>
            <a:r>
              <a:rPr lang="fr-FR" sz="1700" dirty="0"/>
              <a:t>. pour </a:t>
            </a:r>
            <a:r>
              <a:rPr lang="fr-FR" sz="1700" dirty="0">
                <a:solidFill>
                  <a:srgbClr val="FF0000"/>
                </a:solidFill>
              </a:rPr>
              <a:t>100%</a:t>
            </a:r>
            <a:r>
              <a:rPr lang="fr-FR" sz="1700" dirty="0"/>
              <a:t>DoD, après </a:t>
            </a:r>
            <a:r>
              <a:rPr lang="fr-FR" sz="1700" dirty="0">
                <a:solidFill>
                  <a:srgbClr val="FF0000"/>
                </a:solidFill>
              </a:rPr>
              <a:t>10`000 cycles &gt;85% </a:t>
            </a:r>
            <a:r>
              <a:rPr lang="fr-FR" sz="1700" dirty="0"/>
              <a:t>de capacité résiduelle !!! </a:t>
            </a:r>
            <a:r>
              <a:rPr lang="de-CH" b="0" strike="noStrike" spc="-1" dirty="0">
                <a:solidFill>
                  <a:srgbClr val="000000"/>
                </a:solidFill>
                <a:latin typeface="Microsoft Sans Serif"/>
              </a:rPr>
              <a:t>	</a:t>
            </a: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28682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8280736" cy="568080"/>
          </a:xfrm>
          <a:prstGeom prst="rect">
            <a:avLst/>
          </a:prstGeom>
          <a:noFill/>
          <a:ln>
            <a:noFill/>
          </a:ln>
        </p:spPr>
        <p:txBody>
          <a:bodyPr anchor="ctr">
            <a:noAutofit/>
          </a:bodyPr>
          <a:lstStyle/>
          <a:p>
            <a:pPr>
              <a:lnSpc>
                <a:spcPct val="100000"/>
              </a:lnSpc>
              <a:tabLst>
                <a:tab pos="0" algn="l"/>
              </a:tabLst>
            </a:pPr>
            <a:r>
              <a:rPr lang="de-CH" sz="2800" spc="-1" dirty="0" smtClean="0">
                <a:solidFill>
                  <a:srgbClr val="FF6600"/>
                </a:solidFill>
                <a:latin typeface="Microsoft Sans Serif"/>
              </a:rPr>
              <a:t>Lithium-Phosphate de </a:t>
            </a:r>
            <a:r>
              <a:rPr lang="de-CH" sz="2800" spc="-1" dirty="0" err="1" smtClean="0">
                <a:solidFill>
                  <a:srgbClr val="FF6600"/>
                </a:solidFill>
                <a:latin typeface="Microsoft Sans Serif"/>
              </a:rPr>
              <a:t>Fer</a:t>
            </a:r>
            <a:r>
              <a:rPr lang="de-CH" sz="2800" spc="-1" dirty="0">
                <a:solidFill>
                  <a:srgbClr val="FF6600"/>
                </a:solidFill>
                <a:latin typeface="Microsoft Sans Serif"/>
              </a:rPr>
              <a:t>	</a:t>
            </a:r>
            <a:r>
              <a:rPr lang="de-CH" sz="2400" spc="-1" dirty="0">
                <a:solidFill>
                  <a:srgbClr val="FF6600"/>
                </a:solidFill>
                <a:latin typeface="Microsoft Sans Serif"/>
              </a:rPr>
              <a:t>Points </a:t>
            </a:r>
            <a:r>
              <a:rPr lang="de-CH" sz="2400" spc="-1" dirty="0" err="1">
                <a:solidFill>
                  <a:srgbClr val="FF6600"/>
                </a:solidFill>
                <a:latin typeface="Microsoft Sans Serif"/>
              </a:rPr>
              <a:t>positifs</a:t>
            </a:r>
            <a:r>
              <a:rPr lang="de-CH" sz="2400" spc="-1" dirty="0">
                <a:solidFill>
                  <a:srgbClr val="FF6600"/>
                </a:solidFill>
                <a:latin typeface="Microsoft Sans Serif"/>
              </a:rPr>
              <a:t> et </a:t>
            </a:r>
            <a:r>
              <a:rPr lang="de-CH" sz="2400" spc="-1" dirty="0" err="1">
                <a:solidFill>
                  <a:srgbClr val="FF6600"/>
                </a:solidFill>
                <a:latin typeface="Microsoft Sans Serif"/>
              </a:rPr>
              <a:t>négatifs</a:t>
            </a:r>
            <a:endParaRPr lang="de-DE" sz="2400" spc="-1" dirty="0">
              <a:solidFill>
                <a:srgbClr val="FF6600"/>
              </a:solidFill>
              <a:latin typeface="Microsoft Sans Serif"/>
            </a:endParaRPr>
          </a:p>
        </p:txBody>
      </p:sp>
      <p:sp>
        <p:nvSpPr>
          <p:cNvPr id="45" name="TextShape 2"/>
          <p:cNvSpPr txBox="1"/>
          <p:nvPr/>
        </p:nvSpPr>
        <p:spPr>
          <a:xfrm>
            <a:off x="477078" y="1338840"/>
            <a:ext cx="8488018"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u="sng" spc="-1" dirty="0">
                <a:solidFill>
                  <a:srgbClr val="000000"/>
                </a:solidFill>
                <a:latin typeface="Microsoft Sans Serif"/>
              </a:rPr>
              <a:t>Points </a:t>
            </a:r>
            <a:r>
              <a:rPr lang="de-CH" u="sng" spc="-1" dirty="0" err="1">
                <a:solidFill>
                  <a:srgbClr val="000000"/>
                </a:solidFill>
                <a:latin typeface="Microsoft Sans Serif"/>
              </a:rPr>
              <a:t>positifs</a:t>
            </a:r>
            <a:endParaRPr lang="de-CH" sz="1800" b="0" u="sng" strike="noStrike"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-Haute sécurité (rupture thermique ... fusion de la membrane)</a:t>
            </a:r>
          </a:p>
          <a:p>
            <a:pPr marL="457560" lvl="1">
              <a:spcBef>
                <a:spcPts val="360"/>
              </a:spcBef>
              <a:buClr>
                <a:srgbClr val="000000"/>
              </a:buClr>
            </a:pPr>
            <a:r>
              <a:rPr lang="fr-FR" spc="-1" dirty="0">
                <a:solidFill>
                  <a:srgbClr val="000000"/>
                </a:solidFill>
                <a:latin typeface="Microsoft Sans Serif"/>
              </a:rPr>
              <a:t>-Haute densité de puissance &amp; haut rendement</a:t>
            </a:r>
          </a:p>
          <a:p>
            <a:pPr marL="457560" lvl="1">
              <a:spcBef>
                <a:spcPts val="360"/>
              </a:spcBef>
              <a:buClr>
                <a:srgbClr val="000000"/>
              </a:buClr>
            </a:pPr>
            <a:r>
              <a:rPr lang="fr-FR" spc="-1" dirty="0">
                <a:solidFill>
                  <a:srgbClr val="000000"/>
                </a:solidFill>
                <a:latin typeface="Microsoft Sans Serif"/>
              </a:rPr>
              <a:t>-</a:t>
            </a:r>
            <a:r>
              <a:rPr lang="fr-FR" sz="1600" spc="-1" dirty="0">
                <a:solidFill>
                  <a:srgbClr val="000000"/>
                </a:solidFill>
                <a:latin typeface="Microsoft Sans Serif"/>
              </a:rPr>
              <a:t>Courants permanents jusqu'à 20C / capacité de charge d'impulsion jusqu'à 50C</a:t>
            </a:r>
          </a:p>
          <a:p>
            <a:pPr marL="457560" lvl="1">
              <a:spcBef>
                <a:spcPts val="360"/>
              </a:spcBef>
              <a:buClr>
                <a:srgbClr val="000000"/>
              </a:buClr>
            </a:pPr>
            <a:r>
              <a:rPr lang="fr-FR" spc="-1" dirty="0">
                <a:solidFill>
                  <a:srgbClr val="000000"/>
                </a:solidFill>
                <a:latin typeface="Microsoft Sans Serif"/>
              </a:rPr>
              <a:t>-Haute résistance aux cycles</a:t>
            </a:r>
          </a:p>
          <a:p>
            <a:pPr marL="457560" lvl="1">
              <a:spcBef>
                <a:spcPts val="360"/>
              </a:spcBef>
              <a:buClr>
                <a:srgbClr val="000000"/>
              </a:buClr>
            </a:pPr>
            <a:r>
              <a:rPr lang="fr-FR" spc="-1" dirty="0">
                <a:solidFill>
                  <a:srgbClr val="000000"/>
                </a:solidFill>
                <a:latin typeface="Microsoft Sans Serif"/>
              </a:rPr>
              <a:t>-Profil de tension plat</a:t>
            </a:r>
          </a:p>
          <a:p>
            <a:pPr marL="457560" lvl="1">
              <a:spcBef>
                <a:spcPts val="360"/>
              </a:spcBef>
              <a:buClr>
                <a:srgbClr val="000000"/>
              </a:buClr>
            </a:pPr>
            <a:r>
              <a:rPr lang="fr-FR" spc="-1" dirty="0">
                <a:solidFill>
                  <a:srgbClr val="000000"/>
                </a:solidFill>
                <a:latin typeface="Microsoft Sans Serif"/>
              </a:rPr>
              <a:t>-Faible sensibilité (manipulation brutale)</a:t>
            </a:r>
          </a:p>
          <a:p>
            <a:pPr marL="457560" lvl="1">
              <a:spcBef>
                <a:spcPts val="360"/>
              </a:spcBef>
              <a:buClr>
                <a:srgbClr val="000000"/>
              </a:buClr>
            </a:pPr>
            <a:r>
              <a:rPr lang="fr-FR" spc="-1" dirty="0">
                <a:solidFill>
                  <a:srgbClr val="000000"/>
                </a:solidFill>
                <a:latin typeface="Microsoft Sans Serif"/>
              </a:rPr>
              <a:t>-Large plage de température (stockage -45°/+85°)(utilisation+/-0° possible)</a:t>
            </a:r>
          </a:p>
          <a:p>
            <a:pPr marL="457560" lvl="1">
              <a:spcBef>
                <a:spcPts val="360"/>
              </a:spcBef>
              <a:buClr>
                <a:srgbClr val="000000"/>
              </a:buClr>
            </a:pPr>
            <a:r>
              <a:rPr lang="fr-FR" spc="-1" dirty="0">
                <a:solidFill>
                  <a:srgbClr val="000000"/>
                </a:solidFill>
                <a:latin typeface="Microsoft Sans Serif"/>
              </a:rPr>
              <a:t>-</a:t>
            </a:r>
            <a:r>
              <a:rPr lang="fr-FR" spc="-1" dirty="0" err="1">
                <a:solidFill>
                  <a:srgbClr val="000000"/>
                </a:solidFill>
                <a:latin typeface="Microsoft Sans Serif"/>
              </a:rPr>
              <a:t>Auto-décharge</a:t>
            </a:r>
            <a:r>
              <a:rPr lang="fr-FR" spc="-1" dirty="0">
                <a:solidFill>
                  <a:srgbClr val="000000"/>
                </a:solidFill>
                <a:latin typeface="Microsoft Sans Serif"/>
              </a:rPr>
              <a:t> minimale (moins de 3% par mois, plutôt moins)</a:t>
            </a:r>
          </a:p>
          <a:p>
            <a:pPr marL="457560" lvl="1">
              <a:spcBef>
                <a:spcPts val="360"/>
              </a:spcBef>
              <a:buClr>
                <a:srgbClr val="000000"/>
              </a:buClr>
            </a:pPr>
            <a:endParaRPr lang="de-DE" sz="1800" b="0" strike="noStrike" spc="-1" dirty="0">
              <a:solidFill>
                <a:srgbClr val="000000"/>
              </a:solidFill>
              <a:latin typeface="Arial"/>
            </a:endParaRPr>
          </a:p>
          <a:p>
            <a:pPr marL="343080" indent="-342720">
              <a:lnSpc>
                <a:spcPct val="100000"/>
              </a:lnSpc>
              <a:spcBef>
                <a:spcPts val="360"/>
              </a:spcBef>
              <a:buClr>
                <a:srgbClr val="000000"/>
              </a:buClr>
              <a:buFont typeface="Symbol" charset="2"/>
              <a:buChar char=""/>
            </a:pPr>
            <a:r>
              <a:rPr lang="de-CH" u="sng" spc="-1" dirty="0">
                <a:solidFill>
                  <a:srgbClr val="000000"/>
                </a:solidFill>
                <a:latin typeface="Microsoft Sans Serif"/>
              </a:rPr>
              <a:t>Points </a:t>
            </a:r>
            <a:r>
              <a:rPr lang="de-CH" u="sng" spc="-1" dirty="0" err="1">
                <a:solidFill>
                  <a:srgbClr val="000000"/>
                </a:solidFill>
                <a:latin typeface="Microsoft Sans Serif"/>
              </a:rPr>
              <a:t>négatifs</a:t>
            </a:r>
            <a:endParaRPr lang="de-CH" u="sng" spc="-1" dirty="0">
              <a:solidFill>
                <a:srgbClr val="000000"/>
              </a:solidFill>
              <a:latin typeface="Microsoft Sans Serif"/>
            </a:endParaRPr>
          </a:p>
          <a:p>
            <a:pPr marL="457560" lvl="1">
              <a:spcBef>
                <a:spcPts val="360"/>
              </a:spcBef>
              <a:buClr>
                <a:srgbClr val="000000"/>
              </a:buClr>
            </a:pPr>
            <a:r>
              <a:rPr lang="fr-FR" spc="-1" dirty="0">
                <a:solidFill>
                  <a:srgbClr val="000000"/>
                </a:solidFill>
                <a:latin typeface="Microsoft Sans Serif"/>
              </a:rPr>
              <a:t>-Prix d'achat élevé … </a:t>
            </a:r>
            <a:r>
              <a:rPr lang="fr-FR" i="1" spc="-1" dirty="0">
                <a:solidFill>
                  <a:srgbClr val="000000"/>
                </a:solidFill>
                <a:latin typeface="Microsoft Sans Serif"/>
              </a:rPr>
              <a:t>bon, mais moins cher aujourd'hui</a:t>
            </a:r>
          </a:p>
          <a:p>
            <a:pPr marL="457560" lvl="1">
              <a:spcBef>
                <a:spcPts val="360"/>
              </a:spcBef>
              <a:buClr>
                <a:srgbClr val="000000"/>
              </a:buClr>
            </a:pPr>
            <a:r>
              <a:rPr lang="fr-FR" spc="-1" dirty="0">
                <a:solidFill>
                  <a:srgbClr val="000000"/>
                </a:solidFill>
                <a:latin typeface="Microsoft Sans Serif"/>
              </a:rPr>
              <a:t>-Faible tension nominale de 3.2V (comparaison </a:t>
            </a:r>
            <a:r>
              <a:rPr lang="fr-FR" spc="-1" dirty="0" err="1">
                <a:solidFill>
                  <a:srgbClr val="000000"/>
                </a:solidFill>
                <a:latin typeface="Microsoft Sans Serif"/>
              </a:rPr>
              <a:t>LiCobalt</a:t>
            </a:r>
            <a:r>
              <a:rPr lang="fr-FR" spc="-1" dirty="0">
                <a:solidFill>
                  <a:srgbClr val="000000"/>
                </a:solidFill>
                <a:latin typeface="Microsoft Sans Serif"/>
              </a:rPr>
              <a:t> 3.7V)</a:t>
            </a:r>
          </a:p>
          <a:p>
            <a:pPr marL="457560" lvl="1">
              <a:spcBef>
                <a:spcPts val="360"/>
              </a:spcBef>
              <a:buClr>
                <a:srgbClr val="000000"/>
              </a:buClr>
            </a:pPr>
            <a:r>
              <a:rPr lang="fr-FR" spc="-1" dirty="0">
                <a:solidFill>
                  <a:srgbClr val="000000"/>
                </a:solidFill>
                <a:latin typeface="Microsoft Sans Serif"/>
              </a:rPr>
              <a:t>-Formes de construction peu répandues</a:t>
            </a:r>
          </a:p>
          <a:p>
            <a:pPr marL="457560" lvl="1">
              <a:spcBef>
                <a:spcPts val="360"/>
              </a:spcBef>
              <a:buClr>
                <a:srgbClr val="000000"/>
              </a:buClr>
            </a:pPr>
            <a:r>
              <a:rPr lang="fr-FR" spc="-1" dirty="0">
                <a:solidFill>
                  <a:srgbClr val="000000"/>
                </a:solidFill>
                <a:latin typeface="Microsoft Sans Serif"/>
              </a:rPr>
              <a:t>-Courbe de tension plate (difficile de déterminer l'état de charge)</a:t>
            </a:r>
            <a:endParaRPr lang="de-CH" i="1"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18855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a:t>
            </a:r>
            <a:r>
              <a:rPr lang="de-CH" sz="2800" spc="-1" dirty="0" err="1">
                <a:solidFill>
                  <a:srgbClr val="FF6600"/>
                </a:solidFill>
                <a:latin typeface="Microsoft Sans Serif"/>
              </a:rPr>
              <a:t>Systèmes</a:t>
            </a:r>
            <a:r>
              <a:rPr lang="de-CH" sz="2800" spc="-1" dirty="0">
                <a:solidFill>
                  <a:srgbClr val="FF6600"/>
                </a:solidFill>
                <a:latin typeface="Microsoft Sans Serif"/>
              </a:rPr>
              <a:t> - Aperçu</a:t>
            </a:r>
            <a:endParaRPr lang="de-DE" sz="2800" b="0" strike="noStrike" spc="-1" dirty="0">
              <a:solidFill>
                <a:srgbClr val="000000"/>
              </a:solidFill>
              <a:latin typeface="Arial"/>
            </a:endParaRPr>
          </a:p>
        </p:txBody>
      </p:sp>
      <p:sp>
        <p:nvSpPr>
          <p:cNvPr id="45" name="TextShape 2"/>
          <p:cNvSpPr txBox="1"/>
          <p:nvPr/>
        </p:nvSpPr>
        <p:spPr>
          <a:xfrm>
            <a:off x="269999" y="1338840"/>
            <a:ext cx="8334001"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1" strike="noStrike" spc="-1" dirty="0" err="1">
                <a:solidFill>
                  <a:srgbClr val="000000"/>
                </a:solidFill>
                <a:latin typeface="Microsoft Sans Serif" pitchFamily="34" charset="0"/>
                <a:cs typeface="Microsoft Sans Serif" pitchFamily="34" charset="0"/>
              </a:rPr>
              <a:t>Cellules</a:t>
            </a:r>
            <a:r>
              <a:rPr lang="de-CH" sz="1800" b="1" strike="noStrike" spc="-1" dirty="0">
                <a:solidFill>
                  <a:srgbClr val="000000"/>
                </a:solidFill>
                <a:latin typeface="Microsoft Sans Serif" pitchFamily="34" charset="0"/>
                <a:cs typeface="Microsoft Sans Serif" pitchFamily="34" charset="0"/>
              </a:rPr>
              <a:t> </a:t>
            </a:r>
            <a:r>
              <a:rPr lang="de-CH" sz="1800" b="1" strike="noStrike" spc="-1" dirty="0" err="1">
                <a:solidFill>
                  <a:srgbClr val="000000"/>
                </a:solidFill>
                <a:latin typeface="Microsoft Sans Serif" pitchFamily="34" charset="0"/>
                <a:cs typeface="Microsoft Sans Serif" pitchFamily="34" charset="0"/>
              </a:rPr>
              <a:t>cylindriques</a:t>
            </a:r>
            <a:endParaRPr lang="de-CH" sz="1800" b="1" strike="noStrike" spc="-1" dirty="0">
              <a:solidFill>
                <a:srgbClr val="000000"/>
              </a:solidFill>
              <a:latin typeface="Microsoft Sans Serif" pitchFamily="34" charset="0"/>
              <a:cs typeface="Microsoft Sans Serif" pitchFamily="34" charset="0"/>
            </a:endParaRPr>
          </a:p>
          <a:p>
            <a:r>
              <a:rPr lang="fr-FR" sz="1800" dirty="0">
                <a:effectLst/>
                <a:latin typeface="Microsoft Sans Serif" pitchFamily="34" charset="0"/>
                <a:ea typeface="Calibri" panose="020F0502020204030204" pitchFamily="34" charset="0"/>
                <a:cs typeface="Microsoft Sans Serif" pitchFamily="34" charset="0"/>
              </a:rPr>
              <a:t>également connues sous le nom de cellules rondes. </a:t>
            </a:r>
          </a:p>
          <a:p>
            <a:r>
              <a:rPr lang="fr-FR" sz="1800" dirty="0">
                <a:effectLst/>
                <a:latin typeface="Microsoft Sans Serif" pitchFamily="34" charset="0"/>
                <a:ea typeface="Calibri" panose="020F0502020204030204" pitchFamily="34" charset="0"/>
                <a:cs typeface="Microsoft Sans Serif" pitchFamily="34" charset="0"/>
              </a:rPr>
              <a:t>Ces cellules existent en différentes tailles</a:t>
            </a:r>
            <a:r>
              <a:rPr lang="de-CH" sz="1800" dirty="0">
                <a:effectLst/>
                <a:latin typeface="Microsoft Sans Serif" pitchFamily="34" charset="0"/>
                <a:ea typeface="Calibri" panose="020F0502020204030204" pitchFamily="34" charset="0"/>
                <a:cs typeface="Microsoft Sans Serif" pitchFamily="34" charset="0"/>
              </a:rPr>
              <a:t>. </a:t>
            </a:r>
          </a:p>
          <a:p>
            <a:r>
              <a:rPr lang="fr-FR" sz="1800" dirty="0">
                <a:effectLst/>
                <a:latin typeface="Microsoft Sans Serif" pitchFamily="34" charset="0"/>
                <a:ea typeface="Calibri" panose="020F0502020204030204" pitchFamily="34" charset="0"/>
                <a:cs typeface="Microsoft Sans Serif" pitchFamily="34" charset="0"/>
              </a:rPr>
              <a:t>Les formats 18650 et 26650 sont les plus courants.</a:t>
            </a:r>
          </a:p>
          <a:p>
            <a:r>
              <a:rPr lang="fr-FR" sz="1800" dirty="0">
                <a:effectLst/>
                <a:latin typeface="Microsoft Sans Serif" pitchFamily="34" charset="0"/>
                <a:ea typeface="Calibri" panose="020F0502020204030204" pitchFamily="34" charset="0"/>
                <a:cs typeface="Microsoft Sans Serif" pitchFamily="34" charset="0"/>
              </a:rPr>
              <a:t>…= (26 mm de diamètre, 65 mm de longueur).</a:t>
            </a:r>
            <a:r>
              <a:rPr lang="de-CH" sz="1800" dirty="0">
                <a:effectLst/>
                <a:latin typeface="Microsoft Sans Serif" pitchFamily="34" charset="0"/>
                <a:ea typeface="Calibri" panose="020F0502020204030204" pitchFamily="34" charset="0"/>
                <a:cs typeface="Microsoft Sans Serif" pitchFamily="34" charset="0"/>
              </a:rPr>
              <a:t/>
            </a:r>
            <a:br>
              <a:rPr lang="de-CH" sz="1800" dirty="0">
                <a:effectLst/>
                <a:latin typeface="Microsoft Sans Serif" pitchFamily="34" charset="0"/>
                <a:ea typeface="Calibri" panose="020F0502020204030204" pitchFamily="34" charset="0"/>
                <a:cs typeface="Microsoft Sans Serif" pitchFamily="34" charset="0"/>
              </a:rPr>
            </a:br>
            <a:endParaRPr lang="de-DE" sz="1800" b="0" strike="noStrike" spc="-1" dirty="0">
              <a:solidFill>
                <a:srgbClr val="000000"/>
              </a:solidFill>
              <a:latin typeface="Microsoft Sans Serif" pitchFamily="34" charset="0"/>
              <a:cs typeface="Microsoft Sans Serif" pitchFamily="34" charset="0"/>
            </a:endParaRPr>
          </a:p>
          <a:p>
            <a:pPr marL="343080" indent="-342720">
              <a:lnSpc>
                <a:spcPct val="100000"/>
              </a:lnSpc>
              <a:spcBef>
                <a:spcPts val="360"/>
              </a:spcBef>
              <a:buClr>
                <a:srgbClr val="000000"/>
              </a:buClr>
              <a:buFont typeface="Symbol" charset="2"/>
              <a:buChar char=""/>
            </a:pPr>
            <a:r>
              <a:rPr lang="de-CH" b="1" spc="-1" dirty="0" err="1">
                <a:solidFill>
                  <a:srgbClr val="000000"/>
                </a:solidFill>
                <a:latin typeface="Microsoft Sans Serif" pitchFamily="34" charset="0"/>
                <a:cs typeface="Microsoft Sans Serif" pitchFamily="34" charset="0"/>
              </a:rPr>
              <a:t>Cellules</a:t>
            </a:r>
            <a:r>
              <a:rPr lang="de-CH" b="1" spc="-1" dirty="0">
                <a:solidFill>
                  <a:srgbClr val="000000"/>
                </a:solidFill>
                <a:latin typeface="Microsoft Sans Serif" pitchFamily="34" charset="0"/>
                <a:cs typeface="Microsoft Sans Serif" pitchFamily="34" charset="0"/>
              </a:rPr>
              <a:t> Pouch</a:t>
            </a:r>
          </a:p>
          <a:p>
            <a:r>
              <a:rPr lang="fr-FR" sz="1800" b="0" strike="noStrike" spc="-1" dirty="0">
                <a:solidFill>
                  <a:srgbClr val="000000"/>
                </a:solidFill>
                <a:latin typeface="Microsoft Sans Serif"/>
              </a:rPr>
              <a:t>Les cellules </a:t>
            </a:r>
            <a:r>
              <a:rPr lang="fr-FR" sz="1800" b="0" strike="noStrike" spc="-1" dirty="0" err="1">
                <a:solidFill>
                  <a:srgbClr val="000000"/>
                </a:solidFill>
                <a:latin typeface="Microsoft Sans Serif"/>
              </a:rPr>
              <a:t>Pouch</a:t>
            </a:r>
            <a:r>
              <a:rPr lang="fr-FR" sz="1800" b="0" strike="noStrike" spc="-1" dirty="0">
                <a:solidFill>
                  <a:srgbClr val="000000"/>
                </a:solidFill>
                <a:latin typeface="Microsoft Sans Serif"/>
              </a:rPr>
              <a:t> ressemblent à des cellules de batterie Li-</a:t>
            </a:r>
            <a:r>
              <a:rPr lang="fr-FR" sz="1800" b="0" strike="noStrike" spc="-1" dirty="0" err="1">
                <a:solidFill>
                  <a:srgbClr val="000000"/>
                </a:solidFill>
                <a:latin typeface="Microsoft Sans Serif"/>
              </a:rPr>
              <a:t>Polymer</a:t>
            </a:r>
            <a:r>
              <a:rPr lang="fr-FR" sz="1800" b="0" strike="noStrike" spc="-1" dirty="0">
                <a:solidFill>
                  <a:srgbClr val="000000"/>
                </a:solidFill>
                <a:latin typeface="Microsoft Sans Serif"/>
              </a:rPr>
              <a:t>. L'avantage de ces cellules de batterie est qu'il est possible </a:t>
            </a:r>
          </a:p>
          <a:p>
            <a:r>
              <a:rPr lang="fr-FR" sz="1800" b="0" strike="noStrike" spc="-1" dirty="0">
                <a:solidFill>
                  <a:srgbClr val="000000"/>
                </a:solidFill>
                <a:latin typeface="Microsoft Sans Serif"/>
              </a:rPr>
              <a:t>de les produire en de pouvoir produire facilement différentes dimensions.</a:t>
            </a:r>
          </a:p>
          <a:p>
            <a:r>
              <a:rPr lang="fr-FR" sz="1800" b="0" strike="noStrike" spc="-1" dirty="0">
                <a:solidFill>
                  <a:srgbClr val="000000"/>
                </a:solidFill>
                <a:latin typeface="Microsoft Sans Serif"/>
              </a:rPr>
              <a:t>Leur principal inconvénient est généralement la moins bonne qualité.</a:t>
            </a:r>
            <a:endParaRPr lang="de-CH" sz="1800" b="0" strike="noStrike" spc="-1" dirty="0">
              <a:solidFill>
                <a:srgbClr val="000000"/>
              </a:solidFill>
              <a:latin typeface="Microsoft Sans Serif"/>
            </a:endParaRPr>
          </a:p>
          <a:p>
            <a:endParaRPr lang="de-CH" sz="1800" b="0" strike="noStrik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de-CH" b="1" spc="-1" dirty="0" err="1">
                <a:solidFill>
                  <a:srgbClr val="000000"/>
                </a:solidFill>
                <a:latin typeface="Microsoft Sans Serif" pitchFamily="34" charset="0"/>
                <a:cs typeface="Microsoft Sans Serif" pitchFamily="34" charset="0"/>
              </a:rPr>
              <a:t>Cellules</a:t>
            </a:r>
            <a:r>
              <a:rPr lang="de-CH" b="1" spc="-1" dirty="0">
                <a:solidFill>
                  <a:srgbClr val="000000"/>
                </a:solidFill>
                <a:latin typeface="Microsoft Sans Serif" pitchFamily="34" charset="0"/>
                <a:cs typeface="Microsoft Sans Serif" pitchFamily="34" charset="0"/>
              </a:rPr>
              <a:t> </a:t>
            </a:r>
            <a:r>
              <a:rPr lang="de-CH" b="1" spc="-1" dirty="0" err="1">
                <a:solidFill>
                  <a:srgbClr val="000000"/>
                </a:solidFill>
                <a:latin typeface="Microsoft Sans Serif" pitchFamily="34" charset="0"/>
                <a:cs typeface="Microsoft Sans Serif" pitchFamily="34" charset="0"/>
              </a:rPr>
              <a:t>prismatiques</a:t>
            </a:r>
            <a:endParaRPr lang="de-CH" b="1"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r>
              <a:rPr lang="fr-FR" sz="1800" dirty="0">
                <a:effectLst/>
                <a:latin typeface="Microsoft Sans Serif" pitchFamily="34" charset="0"/>
                <a:ea typeface="Calibri" panose="020F0502020204030204" pitchFamily="34" charset="0"/>
                <a:cs typeface="Microsoft Sans Serif" pitchFamily="34" charset="0"/>
              </a:rPr>
              <a:t>On trouve ce type de cellules d'accumulateurs en deux variantes</a:t>
            </a:r>
          </a:p>
          <a:p>
            <a:pPr marL="360">
              <a:lnSpc>
                <a:spcPct val="100000"/>
              </a:lnSpc>
              <a:spcBef>
                <a:spcPts val="360"/>
              </a:spcBef>
              <a:buClr>
                <a:srgbClr val="000000"/>
              </a:buClr>
            </a:pPr>
            <a:r>
              <a:rPr lang="fr-FR" sz="1800" dirty="0">
                <a:effectLst/>
                <a:latin typeface="Microsoft Sans Serif" pitchFamily="34" charset="0"/>
                <a:ea typeface="Calibri" panose="020F0502020204030204" pitchFamily="34" charset="0"/>
                <a:cs typeface="Microsoft Sans Serif" pitchFamily="34" charset="0"/>
              </a:rPr>
              <a:t>Sous forme de boîtier en plastique (à gauche), dans lequel</a:t>
            </a:r>
          </a:p>
          <a:p>
            <a:pPr marL="360">
              <a:lnSpc>
                <a:spcPct val="100000"/>
              </a:lnSpc>
              <a:spcBef>
                <a:spcPts val="360"/>
              </a:spcBef>
              <a:buClr>
                <a:srgbClr val="000000"/>
              </a:buClr>
            </a:pPr>
            <a:r>
              <a:rPr lang="fr-FR" sz="1800" dirty="0">
                <a:effectLst/>
                <a:latin typeface="Microsoft Sans Serif" pitchFamily="34" charset="0"/>
                <a:ea typeface="Calibri" panose="020F0502020204030204" pitchFamily="34" charset="0"/>
                <a:cs typeface="Microsoft Sans Serif" pitchFamily="34" charset="0"/>
              </a:rPr>
              <a:t>plusieurs cellules rondes (cellules cylindriques) en parallèle. </a:t>
            </a:r>
          </a:p>
          <a:p>
            <a:pPr marL="360">
              <a:lnSpc>
                <a:spcPct val="100000"/>
              </a:lnSpc>
              <a:spcBef>
                <a:spcPts val="360"/>
              </a:spcBef>
              <a:buClr>
                <a:srgbClr val="000000"/>
              </a:buClr>
            </a:pPr>
            <a:r>
              <a:rPr lang="fr-FR" sz="1800" dirty="0">
                <a:effectLst/>
                <a:latin typeface="Microsoft Sans Serif" pitchFamily="34" charset="0"/>
                <a:ea typeface="Calibri" panose="020F0502020204030204" pitchFamily="34" charset="0"/>
                <a:cs typeface="Microsoft Sans Serif" pitchFamily="34" charset="0"/>
              </a:rPr>
              <a:t>ou (à droite) sous forme de blocs individuels</a:t>
            </a:r>
            <a:endParaRPr lang="de-CH"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8" name="Grafik 7">
            <a:extLst>
              <a:ext uri="{FF2B5EF4-FFF2-40B4-BE49-F238E27FC236}">
                <a16:creationId xmlns="" xmlns:a16="http://schemas.microsoft.com/office/drawing/2014/main" id="{A531B677-16A7-3E9E-80EC-7B154D0C8F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464" y="1111849"/>
            <a:ext cx="1865266" cy="1626007"/>
          </a:xfrm>
          <a:prstGeom prst="rect">
            <a:avLst/>
          </a:prstGeom>
          <a:noFill/>
          <a:ln>
            <a:noFill/>
          </a:ln>
        </p:spPr>
      </p:pic>
      <p:pic>
        <p:nvPicPr>
          <p:cNvPr id="9" name="Grafik 8">
            <a:extLst>
              <a:ext uri="{FF2B5EF4-FFF2-40B4-BE49-F238E27FC236}">
                <a16:creationId xmlns="" xmlns:a16="http://schemas.microsoft.com/office/drawing/2014/main" id="{4F6EF377-A9B9-3FAB-A65F-70BE6C9E28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7991" y="2809264"/>
            <a:ext cx="1616739" cy="1190446"/>
          </a:xfrm>
          <a:prstGeom prst="rect">
            <a:avLst/>
          </a:prstGeom>
          <a:noFill/>
          <a:ln>
            <a:noFill/>
          </a:ln>
        </p:spPr>
      </p:pic>
      <p:pic>
        <p:nvPicPr>
          <p:cNvPr id="10" name="Grafik 9">
            <a:extLst>
              <a:ext uri="{FF2B5EF4-FFF2-40B4-BE49-F238E27FC236}">
                <a16:creationId xmlns="" xmlns:a16="http://schemas.microsoft.com/office/drawing/2014/main" id="{976D0BA6-E4BE-01B0-AA4A-0B35965562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7257" y="5184240"/>
            <a:ext cx="1144840" cy="1294947"/>
          </a:xfrm>
          <a:prstGeom prst="rect">
            <a:avLst/>
          </a:prstGeom>
          <a:noFill/>
          <a:ln>
            <a:noFill/>
          </a:ln>
        </p:spPr>
      </p:pic>
      <p:pic>
        <p:nvPicPr>
          <p:cNvPr id="11" name="Grafik 10">
            <a:extLst>
              <a:ext uri="{FF2B5EF4-FFF2-40B4-BE49-F238E27FC236}">
                <a16:creationId xmlns="" xmlns:a16="http://schemas.microsoft.com/office/drawing/2014/main" id="{3C284FE1-742A-B5CB-6D5E-EEEBDF2E70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37422" y="4960836"/>
            <a:ext cx="1537969" cy="1116647"/>
          </a:xfrm>
          <a:prstGeom prst="rect">
            <a:avLst/>
          </a:prstGeom>
          <a:noFill/>
          <a:ln>
            <a:noFill/>
          </a:ln>
        </p:spPr>
      </p:pic>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57100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6Ah / Rund</a:t>
            </a:r>
            <a:endParaRPr lang="de-DE" sz="2800" b="0" strike="noStrike" spc="-1" dirty="0">
              <a:solidFill>
                <a:srgbClr val="000000"/>
              </a:solidFill>
              <a:latin typeface="Arial"/>
            </a:endParaRPr>
          </a:p>
        </p:txBody>
      </p:sp>
      <p:sp>
        <p:nvSpPr>
          <p:cNvPr id="45" name="TextShape 2"/>
          <p:cNvSpPr txBox="1"/>
          <p:nvPr/>
        </p:nvSpPr>
        <p:spPr>
          <a:xfrm>
            <a:off x="683435" y="1342624"/>
            <a:ext cx="7919640" cy="5258160"/>
          </a:xfrm>
          <a:prstGeom prst="rect">
            <a:avLst/>
          </a:prstGeom>
          <a:noFill/>
          <a:ln>
            <a:noFill/>
          </a:ln>
        </p:spPr>
        <p:txBody>
          <a:bodyPr>
            <a:noAutofit/>
          </a:bodyPr>
          <a:lstStyle/>
          <a:p>
            <a:pPr marL="360">
              <a:spcBef>
                <a:spcPts val="360"/>
              </a:spcBef>
              <a:buClr>
                <a:srgbClr val="000000"/>
              </a:buClr>
            </a:pPr>
            <a:endParaRPr lang="de-CH"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 xmlns:a16="http://schemas.microsoft.com/office/drawing/2014/main" id="{A0DD36D9-5EAE-23E2-B326-26163C052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36826" y="1938829"/>
            <a:ext cx="3863485" cy="2897614"/>
          </a:xfrm>
          <a:prstGeom prst="rect">
            <a:avLst/>
          </a:prstGeom>
        </p:spPr>
      </p:pic>
      <p:pic>
        <p:nvPicPr>
          <p:cNvPr id="5" name="Grafik 4">
            <a:extLst>
              <a:ext uri="{FF2B5EF4-FFF2-40B4-BE49-F238E27FC236}">
                <a16:creationId xmlns="" xmlns:a16="http://schemas.microsoft.com/office/drawing/2014/main" id="{B81360EE-91DC-75A2-4CCA-E47499E92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94159" y="3672447"/>
            <a:ext cx="3209365" cy="2407024"/>
          </a:xfrm>
          <a:prstGeom prst="rect">
            <a:avLst/>
          </a:prstGeom>
        </p:spPr>
      </p:pic>
      <p:pic>
        <p:nvPicPr>
          <p:cNvPr id="7" name="Grafik 6">
            <a:extLst>
              <a:ext uri="{FF2B5EF4-FFF2-40B4-BE49-F238E27FC236}">
                <a16:creationId xmlns="" xmlns:a16="http://schemas.microsoft.com/office/drawing/2014/main" id="{5FEC332F-FE3D-ACD3-2175-ED5795F185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50" y="1257887"/>
            <a:ext cx="4203133" cy="4342226"/>
          </a:xfrm>
          <a:prstGeom prst="rect">
            <a:avLst/>
          </a:prstGeom>
        </p:spPr>
      </p:pic>
      <p:sp>
        <p:nvSpPr>
          <p:cNvPr id="8" name="Rechteck 7">
            <a:extLst>
              <a:ext uri="{FF2B5EF4-FFF2-40B4-BE49-F238E27FC236}">
                <a16:creationId xmlns="" xmlns:a16="http://schemas.microsoft.com/office/drawing/2014/main" id="{51052361-3B30-D4F5-E14C-C907682F8423}"/>
              </a:ext>
            </a:extLst>
          </p:cNvPr>
          <p:cNvSpPr/>
          <p:nvPr/>
        </p:nvSpPr>
        <p:spPr>
          <a:xfrm>
            <a:off x="351740" y="2783536"/>
            <a:ext cx="2319742" cy="210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48278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10Ah / Rund</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5" name="Grafik 4">
            <a:extLst>
              <a:ext uri="{FF2B5EF4-FFF2-40B4-BE49-F238E27FC236}">
                <a16:creationId xmlns="" xmlns:a16="http://schemas.microsoft.com/office/drawing/2014/main" id="{E767969B-90FD-F725-628D-E6EDC8604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19" y="1282160"/>
            <a:ext cx="4134852" cy="4281826"/>
          </a:xfrm>
          <a:prstGeom prst="rect">
            <a:avLst/>
          </a:prstGeom>
        </p:spPr>
      </p:pic>
      <p:pic>
        <p:nvPicPr>
          <p:cNvPr id="7" name="Grafik 6">
            <a:extLst>
              <a:ext uri="{FF2B5EF4-FFF2-40B4-BE49-F238E27FC236}">
                <a16:creationId xmlns="" xmlns:a16="http://schemas.microsoft.com/office/drawing/2014/main" id="{F3312284-B5BB-2B85-F2E6-0EBDF8BAD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260359"/>
            <a:ext cx="4368852" cy="3045347"/>
          </a:xfrm>
          <a:prstGeom prst="rect">
            <a:avLst/>
          </a:prstGeom>
        </p:spPr>
      </p:pic>
      <p:pic>
        <p:nvPicPr>
          <p:cNvPr id="11" name="Grafik 10">
            <a:extLst>
              <a:ext uri="{FF2B5EF4-FFF2-40B4-BE49-F238E27FC236}">
                <a16:creationId xmlns="" xmlns:a16="http://schemas.microsoft.com/office/drawing/2014/main" id="{53AB234C-1BD7-71C8-5FCF-5878A67A68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452081"/>
            <a:ext cx="4368852" cy="2054801"/>
          </a:xfrm>
          <a:prstGeom prst="rect">
            <a:avLst/>
          </a:prstGeom>
        </p:spPr>
      </p:pic>
      <p:sp>
        <p:nvSpPr>
          <p:cNvPr id="18" name="Rechteck 17">
            <a:extLst>
              <a:ext uri="{FF2B5EF4-FFF2-40B4-BE49-F238E27FC236}">
                <a16:creationId xmlns="" xmlns:a16="http://schemas.microsoft.com/office/drawing/2014/main" id="{D8DB06E1-E372-7F76-80A5-D07F49EC9D25}"/>
              </a:ext>
            </a:extLst>
          </p:cNvPr>
          <p:cNvSpPr/>
          <p:nvPr/>
        </p:nvSpPr>
        <p:spPr>
          <a:xfrm>
            <a:off x="351740" y="2505626"/>
            <a:ext cx="2516966" cy="210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3266677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2077</Words>
  <Application>Microsoft Office PowerPoint</Application>
  <PresentationFormat>Affichage à l'écran (4:3)</PresentationFormat>
  <Paragraphs>493</Paragraphs>
  <Slides>48</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48</vt:i4>
      </vt:variant>
    </vt:vector>
  </HeadingPairs>
  <TitlesOfParts>
    <vt:vector size="58" baseType="lpstr">
      <vt:lpstr>Arial</vt:lpstr>
      <vt:lpstr>Calibri</vt:lpstr>
      <vt:lpstr>CIDFont+F1</vt:lpstr>
      <vt:lpstr>DejaVu Sans</vt:lpstr>
      <vt:lpstr>Microsoft Sans Serif</vt:lpstr>
      <vt:lpstr>Segoe UI Light</vt:lpstr>
      <vt:lpstr>StarSymbol</vt:lpstr>
      <vt:lpstr>Symbol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itsystems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c:creator>
  <dc:description/>
  <cp:lastModifiedBy>Jean-Michel CLERC</cp:lastModifiedBy>
  <cp:revision>512</cp:revision>
  <cp:lastPrinted>2023-06-17T08:07:50Z</cp:lastPrinted>
  <dcterms:created xsi:type="dcterms:W3CDTF">2005-06-24T13:23:33Z</dcterms:created>
  <dcterms:modified xsi:type="dcterms:W3CDTF">2023-10-13T21:39:23Z</dcterms:modified>
  <dc:language>de-CH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itsystems AG</vt:lpwstr>
  </property>
  <property fmtid="{D5CDD505-2E9C-101B-9397-08002B2CF9AE}" pid="4" name="HiddenSlides">
    <vt:i4>8</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38</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82</vt:i4>
  </property>
</Properties>
</file>