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301" r:id="rId3"/>
    <p:sldId id="309" r:id="rId4"/>
    <p:sldId id="319" r:id="rId5"/>
    <p:sldId id="338" r:id="rId6"/>
    <p:sldId id="320" r:id="rId7"/>
    <p:sldId id="326" r:id="rId8"/>
    <p:sldId id="321" r:id="rId9"/>
    <p:sldId id="322" r:id="rId10"/>
    <p:sldId id="327" r:id="rId11"/>
    <p:sldId id="328" r:id="rId12"/>
    <p:sldId id="345" r:id="rId13"/>
    <p:sldId id="348" r:id="rId14"/>
    <p:sldId id="346" r:id="rId15"/>
    <p:sldId id="347" r:id="rId16"/>
    <p:sldId id="344" r:id="rId17"/>
    <p:sldId id="333" r:id="rId18"/>
    <p:sldId id="313" r:id="rId1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E54D32D2-D5EE-4DD7-803A-6E9E298FBBB4}">
          <p14:sldIdLst>
            <p14:sldId id="301"/>
            <p14:sldId id="309"/>
            <p14:sldId id="319"/>
          </p14:sldIdLst>
        </p14:section>
        <p14:section name="Abschnitt ohne Titel" id="{525CBDD3-667C-4B55-BE50-0DB00581E81B}">
          <p14:sldIdLst>
            <p14:sldId id="338"/>
            <p14:sldId id="320"/>
            <p14:sldId id="326"/>
            <p14:sldId id="321"/>
            <p14:sldId id="322"/>
            <p14:sldId id="327"/>
            <p14:sldId id="328"/>
            <p14:sldId id="345"/>
            <p14:sldId id="348"/>
            <p14:sldId id="346"/>
            <p14:sldId id="347"/>
            <p14:sldId id="344"/>
            <p14:sldId id="33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Wehrli" initials="BW" lastIdx="3" clrIdx="0">
    <p:extLst>
      <p:ext uri="{19B8F6BF-5375-455C-9EA6-DF929625EA0E}">
        <p15:presenceInfo xmlns:p15="http://schemas.microsoft.com/office/powerpoint/2012/main" userId="0645b866a98abb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000"/>
    <a:srgbClr val="558ED5"/>
    <a:srgbClr val="777777"/>
    <a:srgbClr val="008000"/>
    <a:srgbClr val="CC33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2413" autoAdjust="0"/>
  </p:normalViewPr>
  <p:slideViewPr>
    <p:cSldViewPr>
      <p:cViewPr varScale="1">
        <p:scale>
          <a:sx n="121" d="100"/>
          <a:sy n="121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2654-D93D-441C-85A1-6AB7B7BDCF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32600-6A7E-48F2-BAFD-E739ABD183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FE0555-7402-4D82-BDE0-E173F4D0D35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7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1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8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4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5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8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1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9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6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radio de secours 10. oct. 2020 Caserne Guisan Berne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26. Feb.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26. Feb.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radio de secours 10. oct. 2020 Caserne Guisan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88639"/>
            <a:ext cx="7920880" cy="97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9208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356350"/>
            <a:ext cx="16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26. Feb.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A9FC-9590-49C1-A64C-73F17E16E7CF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92088" cy="16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26. Feb.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5D0DA-BC18-4257-BE6A-99B5767DB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526" y="1556792"/>
            <a:ext cx="871296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Quand tous les liens lâchent:</a:t>
            </a:r>
            <a:b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Radio de secours suisse</a:t>
            </a:r>
            <a:b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stratégie de l’USKA</a:t>
            </a:r>
            <a:b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10. Oct. 2020 Berne Caserne-Guisan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BBF387-C4BC-44AE-AA7B-C1B4C913F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79" y="5589240"/>
            <a:ext cx="7156532" cy="952454"/>
          </a:xfrm>
        </p:spPr>
        <p:txBody>
          <a:bodyPr>
            <a:noAutofit/>
          </a:bodyPr>
          <a:lstStyle/>
          <a:p>
            <a:endParaRPr lang="fr-CH" sz="2400" b="1" dirty="0">
              <a:solidFill>
                <a:schemeClr val="tx1"/>
              </a:solidFill>
            </a:endParaRPr>
          </a:p>
          <a:p>
            <a:r>
              <a:rPr lang="fr-CH" sz="2400" b="1" dirty="0">
                <a:solidFill>
                  <a:schemeClr val="tx1"/>
                </a:solidFill>
              </a:rPr>
              <a:t>Bernard </a:t>
            </a:r>
            <a:r>
              <a:rPr lang="fr-CH" sz="2400" b="1" dirty="0" err="1">
                <a:solidFill>
                  <a:schemeClr val="tx1"/>
                </a:solidFill>
              </a:rPr>
              <a:t>Wehrli</a:t>
            </a:r>
            <a:r>
              <a:rPr lang="fr-CH" sz="2400" b="1" dirty="0">
                <a:solidFill>
                  <a:schemeClr val="tx1"/>
                </a:solidFill>
              </a:rPr>
              <a:t>, HB9ALH  Comité USKA</a:t>
            </a:r>
            <a:r>
              <a:rPr lang="de-CH" sz="2400" b="1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0E6B21-F5ED-49CB-9129-1C33FB133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0" y="203654"/>
            <a:ext cx="2575482" cy="1253872"/>
          </a:xfrm>
          <a:prstGeom prst="rect">
            <a:avLst/>
          </a:prstGeom>
        </p:spPr>
      </p:pic>
      <p:pic>
        <p:nvPicPr>
          <p:cNvPr id="6" name="Grafik 5" descr="Ein Bild, das Wurzel enthält.&#10;&#10;Automatisch generierte Beschreibung">
            <a:extLst>
              <a:ext uri="{FF2B5EF4-FFF2-40B4-BE49-F238E27FC236}">
                <a16:creationId xmlns:a16="http://schemas.microsoft.com/office/drawing/2014/main" id="{5C4F8067-9927-4EA2-BDED-4A001DD3B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58654"/>
            <a:ext cx="5904657" cy="13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94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13950FA-089A-465B-8297-A7270F10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531440"/>
            <a:ext cx="13249472" cy="7459139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F10A26-7F99-49FE-935B-4DCA90E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10</a:t>
            </a:fld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AFC706-E465-440A-BB76-AB632945269C}"/>
              </a:ext>
            </a:extLst>
          </p:cNvPr>
          <p:cNvSpPr txBox="1"/>
          <p:nvPr/>
        </p:nvSpPr>
        <p:spPr>
          <a:xfrm>
            <a:off x="395536" y="134397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>
                <a:solidFill>
                  <a:schemeClr val="bg1"/>
                </a:solidFill>
              </a:rPr>
              <a:t>Toutes</a:t>
            </a:r>
            <a:r>
              <a:rPr lang="de-CH" sz="2400" b="1" dirty="0">
                <a:solidFill>
                  <a:schemeClr val="bg1"/>
                </a:solidFill>
              </a:rPr>
              <a:t> les </a:t>
            </a:r>
            <a:r>
              <a:rPr lang="de-CH" sz="2400" b="1" dirty="0" err="1">
                <a:solidFill>
                  <a:schemeClr val="bg1"/>
                </a:solidFill>
              </a:rPr>
              <a:t>liaisons</a:t>
            </a:r>
            <a:r>
              <a:rPr lang="de-CH" sz="2400" b="1" dirty="0">
                <a:solidFill>
                  <a:schemeClr val="bg1"/>
                </a:solidFill>
              </a:rPr>
              <a:t> OC </a:t>
            </a:r>
            <a:r>
              <a:rPr lang="de-CH" sz="2400" b="1" dirty="0" err="1">
                <a:solidFill>
                  <a:schemeClr val="bg1"/>
                </a:solidFill>
              </a:rPr>
              <a:t>avec</a:t>
            </a:r>
            <a:r>
              <a:rPr lang="de-CH" sz="2400" b="1" dirty="0">
                <a:solidFill>
                  <a:schemeClr val="bg1"/>
                </a:solidFill>
              </a:rPr>
              <a:t> la </a:t>
            </a:r>
            <a:r>
              <a:rPr lang="de-CH" sz="2400" b="1" dirty="0" err="1">
                <a:solidFill>
                  <a:schemeClr val="bg1"/>
                </a:solidFill>
              </a:rPr>
              <a:t>station</a:t>
            </a:r>
            <a:r>
              <a:rPr lang="de-CH" sz="2400" b="1" dirty="0">
                <a:solidFill>
                  <a:schemeClr val="bg1"/>
                </a:solidFill>
              </a:rPr>
              <a:t> </a:t>
            </a:r>
            <a:r>
              <a:rPr lang="de-CH" sz="2400" b="1" dirty="0" err="1">
                <a:solidFill>
                  <a:schemeClr val="bg1"/>
                </a:solidFill>
              </a:rPr>
              <a:t>directrice</a:t>
            </a:r>
            <a:br>
              <a:rPr lang="de-CH" sz="2800" b="1" dirty="0">
                <a:solidFill>
                  <a:schemeClr val="bg1"/>
                </a:solidFill>
              </a:rPr>
            </a:br>
            <a:endParaRPr lang="de-CH" sz="2800" b="1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3ABD7-1E36-445E-847B-09CE4BE06E60}"/>
              </a:ext>
            </a:extLst>
          </p:cNvPr>
          <p:cNvSpPr txBox="1"/>
          <p:nvPr/>
        </p:nvSpPr>
        <p:spPr>
          <a:xfrm>
            <a:off x="179512" y="593734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HB9SVU: </a:t>
            </a:r>
            <a:r>
              <a:rPr lang="de-CH" sz="2400" dirty="0" err="1">
                <a:solidFill>
                  <a:schemeClr val="bg1"/>
                </a:solidFill>
              </a:rPr>
              <a:t>Caserne</a:t>
            </a:r>
            <a:r>
              <a:rPr lang="de-CH" sz="2400" dirty="0">
                <a:solidFill>
                  <a:schemeClr val="bg1"/>
                </a:solidFill>
              </a:rPr>
              <a:t> </a:t>
            </a:r>
            <a:r>
              <a:rPr lang="de-CH" sz="2400" dirty="0" err="1">
                <a:solidFill>
                  <a:schemeClr val="bg1"/>
                </a:solidFill>
              </a:rPr>
              <a:t>Guisan</a:t>
            </a:r>
            <a:r>
              <a:rPr lang="de-CH" sz="2400" dirty="0">
                <a:solidFill>
                  <a:schemeClr val="bg1"/>
                </a:solidFill>
              </a:rPr>
              <a:t> </a:t>
            </a:r>
            <a:r>
              <a:rPr lang="de-CH" sz="2400" dirty="0" err="1">
                <a:solidFill>
                  <a:schemeClr val="bg1"/>
                </a:solidFill>
              </a:rPr>
              <a:t>Berne</a:t>
            </a:r>
            <a:r>
              <a:rPr lang="de-CH" sz="2400" dirty="0">
                <a:solidFill>
                  <a:schemeClr val="bg1"/>
                </a:solidFill>
              </a:rPr>
              <a:t> 10. - 13.  Nov 2019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687D5DA-9871-462C-83F7-25DCD3F0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984" y="651819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 </a:t>
            </a:r>
            <a:r>
              <a:rPr lang="de-CH" sz="3600" b="1" dirty="0" err="1"/>
              <a:t>Stratégie</a:t>
            </a:r>
            <a:r>
              <a:rPr lang="de-CH" sz="3600" b="1" dirty="0"/>
              <a:t> de L’USKA </a:t>
            </a: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(1)</a:t>
            </a:r>
            <a:endParaRPr lang="de-CH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40230"/>
            <a:ext cx="8333006" cy="34732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>
                <a:sym typeface="Wingdings" panose="05000000000000000000" pitchFamily="2" charset="2"/>
              </a:rPr>
              <a:t>Améliorer les compétences en radio de secours de chaque radioamateur (technique et exploitation)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2800" dirty="0">
                <a:sym typeface="Wingdings" panose="05000000000000000000" pitchFamily="2" charset="2"/>
              </a:rPr>
              <a:t> </a:t>
            </a:r>
            <a:r>
              <a:rPr lang="fr-CH" sz="2800" dirty="0" err="1">
                <a:sym typeface="Wingdings" panose="05000000000000000000" pitchFamily="2" charset="2"/>
              </a:rPr>
              <a:t>Swiss</a:t>
            </a:r>
            <a:r>
              <a:rPr lang="fr-CH" sz="2800" dirty="0">
                <a:sym typeface="Wingdings" panose="05000000000000000000" pitchFamily="2" charset="2"/>
              </a:rPr>
              <a:t> Emergency Contest  SEC: 14. </a:t>
            </a:r>
            <a:r>
              <a:rPr lang="fr-CH" sz="2800" dirty="0" err="1">
                <a:sym typeface="Wingdings" panose="05000000000000000000" pitchFamily="2" charset="2"/>
              </a:rPr>
              <a:t>Nov</a:t>
            </a:r>
            <a:r>
              <a:rPr lang="fr-CH" sz="2800" dirty="0">
                <a:sym typeface="Wingdings" panose="05000000000000000000" pitchFamily="2" charset="2"/>
              </a:rPr>
              <a:t> 2020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1800" dirty="0">
                <a:sym typeface="Wingdings" panose="05000000000000000000" pitchFamily="2" charset="2"/>
              </a:rPr>
              <a:t>(Chaque année, le 2ème samedi de novembre)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>
                <a:sym typeface="Wingdings" panose="05000000000000000000" pitchFamily="2" charset="2"/>
              </a:rPr>
              <a:t>Etablir des conventions de prestations avec chaque Canton (</a:t>
            </a:r>
            <a:r>
              <a:rPr lang="fr-CH" sz="2800" dirty="0" err="1">
                <a:sym typeface="Wingdings" panose="05000000000000000000" pitchFamily="2" charset="2"/>
              </a:rPr>
              <a:t>év</a:t>
            </a:r>
            <a:r>
              <a:rPr lang="fr-CH" sz="2800" dirty="0">
                <a:sym typeface="Wingdings" panose="05000000000000000000" pitchFamily="2" charset="2"/>
              </a:rPr>
              <a:t>. District) avec des groupements de radio de secours de l’USKA.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2800" b="1" dirty="0">
                <a:sym typeface="Wingdings" panose="05000000000000000000" pitchFamily="2" charset="2"/>
              </a:rPr>
              <a:t>But: </a:t>
            </a:r>
            <a:r>
              <a:rPr lang="fr-CH" sz="2800" dirty="0">
                <a:sym typeface="Wingdings" panose="05000000000000000000" pitchFamily="2" charset="2"/>
              </a:rPr>
              <a:t>Conventions de prestations avec tous les Cantons 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2800" dirty="0">
                <a:sym typeface="Wingdings" panose="05000000000000000000" pitchFamily="2" charset="2"/>
              </a:rPr>
              <a:t>horizon 2029 </a:t>
            </a:r>
            <a:r>
              <a:rPr lang="fr-CH" sz="2200" dirty="0">
                <a:sym typeface="Wingdings" panose="05000000000000000000" pitchFamily="2" charset="2"/>
              </a:rPr>
              <a:t>(100 ans USKA) </a:t>
            </a:r>
          </a:p>
          <a:p>
            <a:pPr marL="514350" indent="-514350">
              <a:buFont typeface="+mj-lt"/>
              <a:buAutoNum type="arabicPeriod"/>
            </a:pPr>
            <a:endParaRPr lang="de-CH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sz="350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FFEA39-7271-4D9D-8C64-02CD2ADDC383}"/>
              </a:ext>
            </a:extLst>
          </p:cNvPr>
          <p:cNvSpPr txBox="1"/>
          <p:nvPr/>
        </p:nvSpPr>
        <p:spPr>
          <a:xfrm>
            <a:off x="755576" y="518660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chemeClr val="accent6">
                    <a:lumMod val="50000"/>
                  </a:schemeClr>
                </a:solidFill>
              </a:rPr>
              <a:t>La responsabilité de la maîtrise de situations de crises revient aux Cantons </a:t>
            </a:r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32288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 </a:t>
            </a:r>
            <a:r>
              <a:rPr lang="de-CH" sz="3600" b="1" dirty="0" err="1"/>
              <a:t>Stratégie</a:t>
            </a:r>
            <a:r>
              <a:rPr lang="de-CH" sz="3600" b="1" dirty="0"/>
              <a:t> de L’USKA </a:t>
            </a: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(2)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8333006" cy="410445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H" sz="2800" dirty="0">
                <a:sym typeface="Wingdings" panose="05000000000000000000" pitchFamily="2" charset="2"/>
              </a:rPr>
              <a:t>Installation d’un réseau suisse entre les Cantons et  Berne 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2800" dirty="0">
                <a:sym typeface="Wingdings" panose="05000000000000000000" pitchFamily="2" charset="2"/>
              </a:rPr>
              <a:t>(Autorités et Centrale nationale d’alarme CENAL)</a:t>
            </a:r>
            <a:br>
              <a:rPr lang="fr-CH" sz="2800" dirty="0">
                <a:sym typeface="Wingdings" panose="05000000000000000000" pitchFamily="2" charset="2"/>
              </a:rPr>
            </a:br>
            <a:endParaRPr lang="fr-CH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sz="2800" b="1" dirty="0">
                <a:sym typeface="Wingdings" panose="05000000000000000000" pitchFamily="2" charset="2"/>
              </a:rPr>
              <a:t>     Moyens de liaisons: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b="1" dirty="0">
                <a:sym typeface="Wingdings" panose="05000000000000000000" pitchFamily="2" charset="2"/>
              </a:rPr>
              <a:t>Liaisons data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CH" dirty="0">
                <a:sym typeface="Wingdings" panose="05000000000000000000" pitchFamily="2" charset="2"/>
              </a:rPr>
              <a:t>But: </a:t>
            </a:r>
            <a:r>
              <a:rPr lang="fr-CH" dirty="0" err="1">
                <a:sym typeface="Wingdings" panose="05000000000000000000" pitchFamily="2" charset="2"/>
              </a:rPr>
              <a:t>HamNet</a:t>
            </a:r>
            <a:r>
              <a:rPr lang="fr-CH" dirty="0">
                <a:sym typeface="Wingdings" panose="05000000000000000000" pitchFamily="2" charset="2"/>
              </a:rPr>
              <a:t>, NPR, AREDN ….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CH" dirty="0">
                <a:sym typeface="Wingdings" panose="05000000000000000000" pitchFamily="2" charset="2"/>
              </a:rPr>
              <a:t>Disponible en HB aujourd’hui: Winlink via des </a:t>
            </a:r>
            <a:r>
              <a:rPr lang="fr-CH" dirty="0" err="1">
                <a:sym typeface="Wingdings" panose="05000000000000000000" pitchFamily="2" charset="2"/>
              </a:rPr>
              <a:t>Mailbox</a:t>
            </a:r>
            <a:r>
              <a:rPr lang="fr-CH" dirty="0">
                <a:sym typeface="Wingdings" panose="05000000000000000000" pitchFamily="2" charset="2"/>
              </a:rPr>
              <a:t> </a:t>
            </a:r>
            <a:br>
              <a:rPr lang="fr-CH" dirty="0">
                <a:sym typeface="Wingdings" panose="05000000000000000000" pitchFamily="2" charset="2"/>
              </a:rPr>
            </a:br>
            <a:r>
              <a:rPr lang="fr-CH" dirty="0">
                <a:sym typeface="Wingdings" panose="05000000000000000000" pitchFamily="2" charset="2"/>
              </a:rPr>
              <a:t>et P2P: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fr-CH" dirty="0">
                <a:sym typeface="Wingdings" panose="05000000000000000000" pitchFamily="2" charset="2"/>
              </a:rPr>
              <a:t>HB9T </a:t>
            </a:r>
            <a:r>
              <a:rPr lang="fr-CH" dirty="0" err="1">
                <a:sym typeface="Wingdings" panose="05000000000000000000" pitchFamily="2" charset="2"/>
              </a:rPr>
              <a:t>Niederhorn</a:t>
            </a:r>
            <a:r>
              <a:rPr lang="fr-CH" dirty="0">
                <a:sym typeface="Wingdings" panose="05000000000000000000" pitchFamily="2" charset="2"/>
              </a:rPr>
              <a:t> &amp; Emmental: VHF (2m</a:t>
            </a:r>
            <a:r>
              <a:rPr lang="fr-CH">
                <a:sym typeface="Wingdings" panose="05000000000000000000" pitchFamily="2" charset="2"/>
              </a:rPr>
              <a:t>), OC 80m, 40m et 10m </a:t>
            </a:r>
            <a:endParaRPr lang="fr-CH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fr-CH" dirty="0">
                <a:sym typeface="Wingdings" panose="05000000000000000000" pitchFamily="2" charset="2"/>
              </a:rPr>
              <a:t>HB9AK </a:t>
            </a:r>
            <a:r>
              <a:rPr lang="fr-CH" dirty="0" err="1">
                <a:sym typeface="Wingdings" panose="05000000000000000000" pitchFamily="2" charset="2"/>
              </a:rPr>
              <a:t>Landstuhl</a:t>
            </a:r>
            <a:r>
              <a:rPr lang="fr-CH" dirty="0">
                <a:sym typeface="Wingdings" panose="05000000000000000000" pitchFamily="2" charset="2"/>
              </a:rPr>
              <a:t>, </a:t>
            </a:r>
            <a:r>
              <a:rPr lang="fr-CH" dirty="0" err="1">
                <a:sym typeface="Wingdings" panose="05000000000000000000" pitchFamily="2" charset="2"/>
              </a:rPr>
              <a:t>Hörnli</a:t>
            </a:r>
            <a:r>
              <a:rPr lang="fr-CH" dirty="0">
                <a:sym typeface="Wingdings" panose="05000000000000000000" pitchFamily="2" charset="2"/>
              </a:rPr>
              <a:t>, </a:t>
            </a:r>
            <a:r>
              <a:rPr lang="fr-CH" dirty="0" err="1">
                <a:sym typeface="Wingdings" panose="05000000000000000000" pitchFamily="2" charset="2"/>
              </a:rPr>
              <a:t>Titlis</a:t>
            </a:r>
            <a:r>
              <a:rPr lang="fr-CH" dirty="0">
                <a:sym typeface="Wingdings" panose="05000000000000000000" pitchFamily="2" charset="2"/>
              </a:rPr>
              <a:t>: </a:t>
            </a:r>
            <a:r>
              <a:rPr kumimoji="0" lang="fr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en OC 80-10m et UHF (70cm) </a:t>
            </a:r>
            <a:endParaRPr lang="fr-CH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fr-CH" dirty="0">
                <a:sym typeface="Wingdings" panose="05000000000000000000" pitchFamily="2" charset="2"/>
              </a:rPr>
              <a:t>HB9PC à </a:t>
            </a:r>
            <a:r>
              <a:rPr lang="fr-CH" dirty="0" err="1">
                <a:sym typeface="Wingdings" panose="05000000000000000000" pitchFamily="2" charset="2"/>
              </a:rPr>
              <a:t>Prangins</a:t>
            </a:r>
            <a:r>
              <a:rPr lang="fr-CH" dirty="0">
                <a:sym typeface="Wingdings" panose="05000000000000000000" pitchFamily="2" charset="2"/>
              </a:rPr>
              <a:t>: 80m et 40m</a:t>
            </a:r>
            <a:r>
              <a:rPr lang="de-CH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de-CH" sz="1400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endParaRPr lang="de-CH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sz="350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FFEA39-7271-4D9D-8C64-02CD2ADDC383}"/>
              </a:ext>
            </a:extLst>
          </p:cNvPr>
          <p:cNvSpPr txBox="1"/>
          <p:nvPr/>
        </p:nvSpPr>
        <p:spPr>
          <a:xfrm>
            <a:off x="755576" y="5494037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chemeClr val="accent6">
                    <a:lumMod val="50000"/>
                  </a:schemeClr>
                </a:solidFill>
              </a:rPr>
              <a:t>La Confédération assure une fonction de soutien et de coordination pour les Cantons</a:t>
            </a:r>
          </a:p>
        </p:txBody>
      </p:sp>
    </p:spTree>
    <p:extLst>
      <p:ext uri="{BB962C8B-B14F-4D97-AF65-F5344CB8AC3E}">
        <p14:creationId xmlns:p14="http://schemas.microsoft.com/office/powerpoint/2010/main" val="127340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Radio de </a:t>
            </a:r>
            <a:r>
              <a:rPr lang="de-CH" sz="3600" b="1" dirty="0" err="1"/>
              <a:t>secours</a:t>
            </a:r>
            <a:r>
              <a:rPr lang="de-CH" sz="3600" b="1" dirty="0"/>
              <a:t> – </a:t>
            </a:r>
            <a:r>
              <a:rPr lang="de-CH" sz="3600" b="1" dirty="0" err="1"/>
              <a:t>Phases</a:t>
            </a:r>
            <a:r>
              <a:rPr lang="de-CH" b="1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40229"/>
            <a:ext cx="8333006" cy="51812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sz="2800" b="1" dirty="0">
                <a:sym typeface="Wingdings" panose="05000000000000000000" pitchFamily="2" charset="2"/>
              </a:rPr>
              <a:t>Phase 1:  immédiatement après l’événement </a:t>
            </a:r>
            <a:r>
              <a:rPr lang="fr-CH" sz="2200" b="1" dirty="0">
                <a:sym typeface="Wingdings" panose="05000000000000000000" pitchFamily="2" charset="2"/>
              </a:rPr>
              <a:t>(Phase d’organisation):</a:t>
            </a:r>
          </a:p>
          <a:p>
            <a:r>
              <a:rPr lang="fr-CH" sz="2800" dirty="0">
                <a:sym typeface="Wingdings" panose="05000000000000000000" pitchFamily="2" charset="2"/>
              </a:rPr>
              <a:t>Radiotéléphonie: FM ou SSB, de préférence via relais VHF/UHF  (meilleure compréhensibilité, légèreté des équipements) </a:t>
            </a:r>
          </a:p>
          <a:p>
            <a:r>
              <a:rPr lang="fr-CH" sz="2800" dirty="0">
                <a:sym typeface="Wingdings" panose="05000000000000000000" pitchFamily="2" charset="2"/>
              </a:rPr>
              <a:t>OC (Bande 80m) pour des liaisons subrégionales et comme  </a:t>
            </a:r>
            <a:r>
              <a:rPr lang="fr-CH" sz="2800" dirty="0" err="1">
                <a:sym typeface="Wingdings" panose="05000000000000000000" pitchFamily="2" charset="2"/>
              </a:rPr>
              <a:t>Backup</a:t>
            </a:r>
            <a:br>
              <a:rPr lang="fr-CH" sz="2800" dirty="0">
                <a:sym typeface="Wingdings" panose="05000000000000000000" pitchFamily="2" charset="2"/>
              </a:rPr>
            </a:br>
            <a:endParaRPr lang="fr-CH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sz="2800" b="1" dirty="0">
                <a:sym typeface="Wingdings" panose="05000000000000000000" pitchFamily="2" charset="2"/>
              </a:rPr>
              <a:t>Phase 2: Env. 8 heures après. </a:t>
            </a:r>
            <a:r>
              <a:rPr lang="fr-CH" sz="2200" b="1" dirty="0">
                <a:sym typeface="Wingdings" panose="05000000000000000000" pitchFamily="2" charset="2"/>
              </a:rPr>
              <a:t>(Phase de consolidation):  </a:t>
            </a:r>
          </a:p>
          <a:p>
            <a:r>
              <a:rPr lang="fr-CH" sz="2800" dirty="0">
                <a:sym typeface="Wingdings" panose="05000000000000000000" pitchFamily="2" charset="2"/>
              </a:rPr>
              <a:t>Liaisons data via </a:t>
            </a:r>
            <a:r>
              <a:rPr lang="fr-CH" sz="2800" dirty="0" err="1">
                <a:sym typeface="Wingdings" panose="05000000000000000000" pitchFamily="2" charset="2"/>
              </a:rPr>
              <a:t>Winlink</a:t>
            </a:r>
            <a:r>
              <a:rPr lang="fr-CH" sz="2800" dirty="0">
                <a:sym typeface="Wingdings" panose="05000000000000000000" pitchFamily="2" charset="2"/>
              </a:rPr>
              <a:t>, </a:t>
            </a:r>
            <a:r>
              <a:rPr lang="fr-CH" sz="2800" dirty="0" err="1">
                <a:sym typeface="Wingdings" panose="05000000000000000000" pitchFamily="2" charset="2"/>
              </a:rPr>
              <a:t>HamNet</a:t>
            </a:r>
            <a:r>
              <a:rPr lang="fr-CH" sz="2800" dirty="0">
                <a:sym typeface="Wingdings" panose="05000000000000000000" pitchFamily="2" charset="2"/>
              </a:rPr>
              <a:t> ou semblable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2800" dirty="0">
                <a:sym typeface="Wingdings" panose="05000000000000000000" pitchFamily="2" charset="2"/>
              </a:rPr>
              <a:t>Raison: Transmissions sans erreurs de listes et de données </a:t>
            </a:r>
          </a:p>
          <a:p>
            <a:r>
              <a:rPr lang="fr-CH" sz="2800" dirty="0">
                <a:sym typeface="Wingdings" panose="05000000000000000000" pitchFamily="2" charset="2"/>
              </a:rPr>
              <a:t>Usage de </a:t>
            </a:r>
            <a:r>
              <a:rPr lang="fr-CH" sz="2800" dirty="0" err="1">
                <a:sym typeface="Wingdings" panose="05000000000000000000" pitchFamily="2" charset="2"/>
              </a:rPr>
              <a:t>Winlink-Mailbox</a:t>
            </a:r>
            <a:r>
              <a:rPr lang="fr-CH" sz="2800" dirty="0">
                <a:sym typeface="Wingdings" panose="05000000000000000000" pitchFamily="2" charset="2"/>
              </a:rPr>
              <a:t> VHF/UHF ou OC, </a:t>
            </a:r>
            <a:br>
              <a:rPr lang="fr-CH" sz="2800" dirty="0">
                <a:sym typeface="Wingdings" panose="05000000000000000000" pitchFamily="2" charset="2"/>
              </a:rPr>
            </a:br>
            <a:r>
              <a:rPr lang="fr-CH" sz="2800" dirty="0">
                <a:sym typeface="Wingdings" panose="05000000000000000000" pitchFamily="2" charset="2"/>
              </a:rPr>
              <a:t>ou liaisons directes P2P, et…</a:t>
            </a:r>
          </a:p>
          <a:p>
            <a:r>
              <a:rPr lang="fr-CH" sz="2800" dirty="0">
                <a:sym typeface="Wingdings" panose="05000000000000000000" pitchFamily="2" charset="2"/>
              </a:rPr>
              <a:t>Mise en service les liaisons préparés avec les moyens prévus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 </a:t>
            </a:r>
            <a:r>
              <a:rPr lang="fr-CH" sz="2800" dirty="0">
                <a:sym typeface="Wingdings" panose="05000000000000000000" pitchFamily="2" charset="2"/>
              </a:rPr>
              <a:t>(par ex. </a:t>
            </a:r>
            <a:r>
              <a:rPr lang="fr-CH" sz="2800" dirty="0" err="1">
                <a:sym typeface="Wingdings" panose="05000000000000000000" pitchFamily="2" charset="2"/>
              </a:rPr>
              <a:t>HamNet</a:t>
            </a:r>
            <a:r>
              <a:rPr lang="fr-CH" sz="2800" dirty="0">
                <a:sym typeface="Wingdings" panose="05000000000000000000" pitchFamily="2" charset="2"/>
              </a:rPr>
              <a:t> P2P liaisons avec «</a:t>
            </a:r>
            <a:r>
              <a:rPr lang="fr-CH" sz="2800" dirty="0" err="1">
                <a:sym typeface="Wingdings" panose="05000000000000000000" pitchFamily="2" charset="2"/>
              </a:rPr>
              <a:t>Ubiquiti</a:t>
            </a:r>
            <a:r>
              <a:rPr lang="fr-CH" sz="2800" dirty="0">
                <a:sym typeface="Wingdings" panose="05000000000000000000" pitchFamily="2" charset="2"/>
              </a:rPr>
              <a:t>») </a:t>
            </a:r>
            <a:br>
              <a:rPr lang="fr-CH" sz="2800" dirty="0">
                <a:sym typeface="Wingdings" panose="05000000000000000000" pitchFamily="2" charset="2"/>
              </a:rPr>
            </a:br>
            <a:endParaRPr lang="fr-CH" sz="350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err="1"/>
              <a:t>Matérial</a:t>
            </a:r>
            <a:r>
              <a:rPr lang="de-CH" sz="3600" b="1" dirty="0"/>
              <a:t> </a:t>
            </a:r>
            <a:r>
              <a:rPr lang="de-CH" sz="3600" b="1" dirty="0" err="1"/>
              <a:t>pour</a:t>
            </a:r>
            <a:r>
              <a:rPr lang="de-CH" sz="3600" b="1" dirty="0"/>
              <a:t> </a:t>
            </a:r>
            <a:r>
              <a:rPr lang="de-CH" sz="3600" b="1" dirty="0" err="1"/>
              <a:t>liaisons</a:t>
            </a:r>
            <a:r>
              <a:rPr lang="de-CH" sz="3600" b="1" dirty="0"/>
              <a:t> </a:t>
            </a:r>
            <a:r>
              <a:rPr lang="de-CH" sz="3600" b="1" dirty="0" err="1"/>
              <a:t>HamNet</a:t>
            </a:r>
            <a:r>
              <a:rPr lang="de-CH" sz="3600" b="1" dirty="0"/>
              <a:t> P2P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37EE90-A8CC-40D4-98AD-60BC0F457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98303"/>
            <a:ext cx="6985313" cy="5238985"/>
          </a:xfrm>
        </p:spPr>
      </p:pic>
    </p:spTree>
    <p:extLst>
      <p:ext uri="{BB962C8B-B14F-4D97-AF65-F5344CB8AC3E}">
        <p14:creationId xmlns:p14="http://schemas.microsoft.com/office/powerpoint/2010/main" val="338740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715395-E423-4D5B-8C97-4B39D6F7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6476" y="6427297"/>
            <a:ext cx="4968552" cy="365125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Meeting radio de secours 10. oct. 2020 Caserne Guisan Berne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0FFF0B-1337-4D30-A6E3-63FDD9D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15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D74E17-0DFD-4D10-AFE6-2BDD5856B180}"/>
              </a:ext>
            </a:extLst>
          </p:cNvPr>
          <p:cNvSpPr/>
          <p:nvPr/>
        </p:nvSpPr>
        <p:spPr>
          <a:xfrm>
            <a:off x="1341131" y="2060848"/>
            <a:ext cx="6513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000" b="1" dirty="0"/>
              <a:t>Merci </a:t>
            </a:r>
            <a:r>
              <a:rPr lang="de-CH" sz="4000" b="1" dirty="0" err="1"/>
              <a:t>pour</a:t>
            </a:r>
            <a:r>
              <a:rPr lang="de-CH" sz="4000" b="1" dirty="0"/>
              <a:t> </a:t>
            </a:r>
            <a:r>
              <a:rPr lang="de-CH" sz="4000" b="1" dirty="0" err="1"/>
              <a:t>votre</a:t>
            </a:r>
            <a:r>
              <a:rPr lang="de-CH" sz="4000" b="1" dirty="0"/>
              <a:t> </a:t>
            </a:r>
            <a:r>
              <a:rPr lang="de-CH" sz="4000" b="1" dirty="0" err="1"/>
              <a:t>attention</a:t>
            </a:r>
            <a:endParaRPr lang="de-CH" sz="4000" b="1" dirty="0"/>
          </a:p>
        </p:txBody>
      </p:sp>
      <p:pic>
        <p:nvPicPr>
          <p:cNvPr id="5" name="Grafik 4" descr="Ein Bild, das Strick, Objekt, Obst, Wurzel enthält.&#10;&#10;Automatisch generierte Beschreibung">
            <a:extLst>
              <a:ext uri="{FF2B5EF4-FFF2-40B4-BE49-F238E27FC236}">
                <a16:creationId xmlns:a16="http://schemas.microsoft.com/office/drawing/2014/main" id="{F07508BA-543D-4C3B-8074-98E07BEA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55468"/>
            <a:ext cx="4392488" cy="132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29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CEDB-765F-4622-A6D3-3CCF582E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3600" b="1" dirty="0" err="1"/>
              <a:t>Concours</a:t>
            </a:r>
            <a:r>
              <a:rPr lang="de-CH" sz="3600" b="1" dirty="0"/>
              <a:t> </a:t>
            </a:r>
            <a:r>
              <a:rPr lang="de-CH" sz="3600" b="1" dirty="0" err="1"/>
              <a:t>radio</a:t>
            </a:r>
            <a:r>
              <a:rPr lang="de-CH" sz="3600" b="1" dirty="0"/>
              <a:t> de </a:t>
            </a:r>
            <a:r>
              <a:rPr lang="de-CH" sz="3600" b="1" dirty="0" err="1"/>
              <a:t>secours</a:t>
            </a:r>
            <a:r>
              <a:rPr lang="de-CH" sz="3600" b="1" dirty="0"/>
              <a:t> Di. 10. Nov. 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37C85C-1890-4777-87A6-8AACAACA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2560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085E878-1069-45FD-9D15-8F7C36DE1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49083"/>
              </p:ext>
            </p:extLst>
          </p:nvPr>
        </p:nvGraphicFramePr>
        <p:xfrm>
          <a:off x="779463" y="1385888"/>
          <a:ext cx="38481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Worksheet" r:id="rId3" imgW="3848202" imgH="5019564" progId="Excel.Sheet.12">
                  <p:embed/>
                </p:oleObj>
              </mc:Choice>
              <mc:Fallback>
                <p:oleObj name="Worksheet" r:id="rId3" imgW="3848202" imgH="5019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1385888"/>
                        <a:ext cx="3848100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A30E3D7-A3EE-4091-994B-BCE1D479374A}"/>
              </a:ext>
            </a:extLst>
          </p:cNvPr>
          <p:cNvSpPr txBox="1"/>
          <p:nvPr/>
        </p:nvSpPr>
        <p:spPr>
          <a:xfrm>
            <a:off x="4900364" y="1335699"/>
            <a:ext cx="39921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/>
              <a:t>Informations</a:t>
            </a:r>
            <a:r>
              <a:rPr lang="de-CH" sz="2000" b="1" dirty="0"/>
              <a:t> </a:t>
            </a:r>
            <a:r>
              <a:rPr lang="de-CH" sz="2000" b="1" dirty="0" err="1"/>
              <a:t>statistiques</a:t>
            </a:r>
            <a:br>
              <a:rPr lang="de-CH" dirty="0"/>
            </a:b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Nombre</a:t>
            </a:r>
            <a:r>
              <a:rPr lang="de-CH" dirty="0"/>
              <a:t> de </a:t>
            </a:r>
            <a:r>
              <a:rPr lang="de-CH" dirty="0" err="1"/>
              <a:t>liaisons</a:t>
            </a:r>
            <a:r>
              <a:rPr lang="de-CH" dirty="0"/>
              <a:t>               2315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Nombre</a:t>
            </a:r>
            <a:r>
              <a:rPr lang="de-CH" dirty="0"/>
              <a:t> de </a:t>
            </a:r>
            <a:r>
              <a:rPr lang="de-CH" dirty="0" err="1"/>
              <a:t>sta</a:t>
            </a:r>
            <a:r>
              <a:rPr lang="de-CH" dirty="0"/>
              <a:t> </a:t>
            </a:r>
            <a:r>
              <a:rPr lang="de-CH" dirty="0" err="1"/>
              <a:t>participantes</a:t>
            </a:r>
            <a:r>
              <a:rPr lang="de-CH" dirty="0"/>
              <a:t>   353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Nombre</a:t>
            </a:r>
            <a:r>
              <a:rPr lang="de-CH" dirty="0"/>
              <a:t> de log </a:t>
            </a:r>
            <a:r>
              <a:rPr lang="de-CH" dirty="0" err="1"/>
              <a:t>rentrés</a:t>
            </a:r>
            <a:r>
              <a:rPr lang="de-CH" dirty="0"/>
              <a:t>              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Nombre</a:t>
            </a:r>
            <a:r>
              <a:rPr lang="de-CH" dirty="0"/>
              <a:t> de NPA </a:t>
            </a:r>
            <a:r>
              <a:rPr lang="de-CH" dirty="0" err="1"/>
              <a:t>différents</a:t>
            </a:r>
            <a:r>
              <a:rPr lang="de-CH" dirty="0"/>
              <a:t>       267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Nombre</a:t>
            </a:r>
            <a:r>
              <a:rPr lang="de-CH" dirty="0"/>
              <a:t> </a:t>
            </a:r>
            <a:r>
              <a:rPr lang="de-CH" dirty="0" err="1"/>
              <a:t>d’utilisateurs</a:t>
            </a:r>
            <a:r>
              <a:rPr lang="de-CH" dirty="0"/>
              <a:t> de </a:t>
            </a:r>
            <a:r>
              <a:rPr lang="de-CH" dirty="0" err="1"/>
              <a:t>relais</a:t>
            </a:r>
            <a:r>
              <a:rPr lang="de-CH" dirty="0"/>
              <a:t> 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% de </a:t>
            </a:r>
            <a:r>
              <a:rPr lang="de-CH" dirty="0" err="1"/>
              <a:t>liaisons</a:t>
            </a:r>
            <a:r>
              <a:rPr lang="de-CH" dirty="0"/>
              <a:t> OC 80m            61%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% de </a:t>
            </a:r>
            <a:r>
              <a:rPr lang="de-CH" dirty="0" err="1"/>
              <a:t>liaisons</a:t>
            </a:r>
            <a:r>
              <a:rPr lang="de-CH" dirty="0"/>
              <a:t>  via Relais         23%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FBF5D2-8A25-4051-8645-71D4D77D616E}"/>
              </a:ext>
            </a:extLst>
          </p:cNvPr>
          <p:cNvSpPr txBox="1"/>
          <p:nvPr/>
        </p:nvSpPr>
        <p:spPr>
          <a:xfrm>
            <a:off x="5109083" y="4797152"/>
            <a:ext cx="1903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Vainqueur</a:t>
            </a:r>
            <a:r>
              <a:rPr lang="de-CH" b="1" dirty="0"/>
              <a:t> HB9</a:t>
            </a:r>
          </a:p>
          <a:p>
            <a:pPr marL="342900" indent="-342900">
              <a:buAutoNum type="arabicPeriod"/>
            </a:pPr>
            <a:r>
              <a:rPr lang="de-CH" dirty="0"/>
              <a:t>HB9LBC</a:t>
            </a:r>
          </a:p>
          <a:p>
            <a:pPr marL="342900" indent="-342900">
              <a:buAutoNum type="arabicPeriod"/>
            </a:pPr>
            <a:r>
              <a:rPr lang="de-CH" dirty="0"/>
              <a:t>HB9EYP</a:t>
            </a:r>
          </a:p>
          <a:p>
            <a:pPr marL="342900" indent="-342900">
              <a:buAutoNum type="arabicPeriod"/>
            </a:pPr>
            <a:r>
              <a:rPr lang="de-CH" dirty="0"/>
              <a:t>HB9NFB</a:t>
            </a:r>
          </a:p>
          <a:p>
            <a:pPr marL="342900" indent="-342900">
              <a:buAutoNum type="arabicPeriod"/>
            </a:pP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F58E87-79C5-4D7B-B533-E91601D24326}"/>
              </a:ext>
            </a:extLst>
          </p:cNvPr>
          <p:cNvSpPr txBox="1"/>
          <p:nvPr/>
        </p:nvSpPr>
        <p:spPr>
          <a:xfrm>
            <a:off x="7008097" y="4802512"/>
            <a:ext cx="199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/>
              <a:t>Vainqueur</a:t>
            </a:r>
            <a:r>
              <a:rPr lang="de-CH" b="1" dirty="0"/>
              <a:t> HB3</a:t>
            </a:r>
          </a:p>
          <a:p>
            <a:pPr marL="342900" indent="-342900">
              <a:buAutoNum type="arabicPeriod"/>
            </a:pPr>
            <a:r>
              <a:rPr lang="de-CH" dirty="0"/>
              <a:t>HB3YGP</a:t>
            </a:r>
          </a:p>
          <a:p>
            <a:pPr marL="342900" indent="-342900">
              <a:buAutoNum type="arabicPeriod"/>
            </a:pPr>
            <a:r>
              <a:rPr lang="de-CH" dirty="0"/>
              <a:t>HB9YPH</a:t>
            </a:r>
          </a:p>
          <a:p>
            <a:pPr marL="342900" indent="-342900">
              <a:buAutoNum type="arabicPeriod"/>
            </a:pPr>
            <a:r>
              <a:rPr lang="de-CH" dirty="0"/>
              <a:t>HB9YGQ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45DAD5B-3551-4378-83AA-FD7359A1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3297" y="6482478"/>
            <a:ext cx="4680520" cy="365125"/>
          </a:xfrm>
        </p:spPr>
        <p:txBody>
          <a:bodyPr/>
          <a:lstStyle/>
          <a:p>
            <a:r>
              <a:rPr lang="en-US"/>
              <a:t>Meeting radio de secours 10. oct. 2020 Caserne Guisan Berne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7BDA62E3-CD60-4B5B-8A36-ECA997B1D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9" y="2978906"/>
            <a:ext cx="3221351" cy="21055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1828EB-001F-4834-AD1B-3FDA5F58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7920880" cy="936105"/>
          </a:xfrm>
        </p:spPr>
        <p:txBody>
          <a:bodyPr>
            <a:normAutofit fontScale="90000"/>
          </a:bodyPr>
          <a:lstStyle/>
          <a:p>
            <a:r>
              <a:rPr lang="fr-CH" sz="4000" b="1" dirty="0"/>
              <a:t> Exemples de stations radio de secours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22485E6-5DD6-4040-94E8-EEC428172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35" y="919572"/>
            <a:ext cx="3634523" cy="2423015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6A6E92-6D70-4534-85BB-1D29617A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fr-CH" smtClean="0"/>
              <a:t>17</a:t>
            </a:fld>
            <a:endParaRPr lang="fr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423868-C9D4-4E9F-AE2A-D7044D3AD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07" y="4686858"/>
            <a:ext cx="3275856" cy="2456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2ACBE6-D967-4583-B56B-9C0D9EF2696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3205421"/>
            <a:ext cx="3202506" cy="22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68BEC3AA-2F34-4D76-B623-C0D391CEE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7411" y="4107438"/>
            <a:ext cx="3528368" cy="26462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E57540-4866-4B72-A455-9B12F7CE17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000218"/>
            <a:ext cx="3664074" cy="26661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03BBE5A-F4A3-4F5D-A21C-0ADB2FF25E5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9" y="5445225"/>
            <a:ext cx="2832104" cy="1745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C53E223-E9B4-45F5-AE21-FF345635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609432"/>
            <a:ext cx="4680520" cy="331932"/>
          </a:xfrm>
        </p:spPr>
        <p:txBody>
          <a:bodyPr/>
          <a:lstStyle/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Meeting radio de secours 10. oct. 2020 Caserne Guisan Berne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16918F-94C1-4D95-9BA0-3EA7FACACD2E}"/>
              </a:ext>
            </a:extLst>
          </p:cNvPr>
          <p:cNvSpPr txBox="1"/>
          <p:nvPr/>
        </p:nvSpPr>
        <p:spPr>
          <a:xfrm>
            <a:off x="5692427" y="3112913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Groupe Ra d Sec. HB9NF / HB9NFB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D03272-6860-4AFA-B91D-7AF428C288FA}"/>
              </a:ext>
            </a:extLst>
          </p:cNvPr>
          <p:cNvSpPr txBox="1"/>
          <p:nvPr/>
        </p:nvSpPr>
        <p:spPr>
          <a:xfrm>
            <a:off x="6483249" y="4702640"/>
            <a:ext cx="248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>
                <a:solidFill>
                  <a:schemeClr val="bg1"/>
                </a:solidFill>
              </a:rPr>
              <a:t>Sta</a:t>
            </a:r>
            <a:r>
              <a:rPr lang="fr-CH" sz="1400" dirty="0">
                <a:solidFill>
                  <a:schemeClr val="bg1"/>
                </a:solidFill>
              </a:rPr>
              <a:t> radio de secours privée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5F06E9-18CE-4B3E-9ADE-DF21B2AB8F56}"/>
              </a:ext>
            </a:extLst>
          </p:cNvPr>
          <p:cNvSpPr txBox="1"/>
          <p:nvPr/>
        </p:nvSpPr>
        <p:spPr>
          <a:xfrm>
            <a:off x="1053828" y="2871978"/>
            <a:ext cx="3603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bg1"/>
                </a:solidFill>
              </a:rPr>
              <a:t>Gr. Radio  HB9ZG  Zoug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9AAD58-D1B3-472F-B858-792688C142C4}"/>
              </a:ext>
            </a:extLst>
          </p:cNvPr>
          <p:cNvSpPr txBox="1"/>
          <p:nvPr/>
        </p:nvSpPr>
        <p:spPr>
          <a:xfrm>
            <a:off x="3334585" y="3875716"/>
            <a:ext cx="253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0000"/>
                </a:solidFill>
              </a:rPr>
              <a:t>Station HB9P Police Aarau durant le concours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B912348-6FF8-49FD-9CCE-9FF2674106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1" y="3205613"/>
            <a:ext cx="3202506" cy="22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3C1B3C2-92DD-4C17-9993-BB466784CE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3205421"/>
            <a:ext cx="3202506" cy="229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021A6C9-9021-4F64-A16A-728F0F69CD73}"/>
              </a:ext>
            </a:extLst>
          </p:cNvPr>
          <p:cNvSpPr/>
          <p:nvPr/>
        </p:nvSpPr>
        <p:spPr>
          <a:xfrm>
            <a:off x="220809" y="5136208"/>
            <a:ext cx="2456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dirty="0">
                <a:solidFill>
                  <a:schemeClr val="bg1"/>
                </a:solidFill>
              </a:rPr>
              <a:t>HB9NFB: Pompiers Reinach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1A21D5-A1D1-4D85-B189-E3FB6D8F53D3}"/>
              </a:ext>
            </a:extLst>
          </p:cNvPr>
          <p:cNvSpPr txBox="1"/>
          <p:nvPr/>
        </p:nvSpPr>
        <p:spPr>
          <a:xfrm>
            <a:off x="441904" y="6567924"/>
            <a:ext cx="3940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</a:rPr>
              <a:t>HB9BE/P  </a:t>
            </a:r>
            <a:r>
              <a:rPr lang="fr-CH" sz="1200" dirty="0" err="1">
                <a:solidFill>
                  <a:schemeClr val="bg1"/>
                </a:solidFill>
              </a:rPr>
              <a:t>Björn</a:t>
            </a:r>
            <a:r>
              <a:rPr lang="fr-CH" sz="1200" dirty="0">
                <a:solidFill>
                  <a:schemeClr val="bg1"/>
                </a:solidFill>
              </a:rPr>
              <a:t> à 3425 KOPPIGEN</a:t>
            </a:r>
          </a:p>
        </p:txBody>
      </p:sp>
    </p:spTree>
    <p:extLst>
      <p:ext uri="{BB962C8B-B14F-4D97-AF65-F5344CB8AC3E}">
        <p14:creationId xmlns:p14="http://schemas.microsoft.com/office/powerpoint/2010/main" val="211703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58044"/>
            <a:ext cx="7920880" cy="972445"/>
          </a:xfrm>
        </p:spPr>
        <p:txBody>
          <a:bodyPr>
            <a:normAutofit/>
          </a:bodyPr>
          <a:lstStyle/>
          <a:p>
            <a:r>
              <a:rPr lang="de-CH" sz="4000" b="1" dirty="0"/>
              <a:t> Le </a:t>
            </a:r>
            <a:r>
              <a:rPr lang="fr-CH" sz="4000" b="1" dirty="0"/>
              <a:t>radio amateurisme </a:t>
            </a:r>
            <a:r>
              <a:rPr lang="de-CH" sz="4000" b="1" dirty="0"/>
              <a:t>aujourd’hui </a:t>
            </a:r>
            <a:r>
              <a:rPr lang="de-CH" b="1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79" y="1427795"/>
            <a:ext cx="8333006" cy="1600738"/>
          </a:xfrm>
        </p:spPr>
        <p:txBody>
          <a:bodyPr>
            <a:normAutofit/>
          </a:bodyPr>
          <a:lstStyle/>
          <a:p>
            <a:r>
              <a:rPr lang="fr-CH" sz="2800" dirty="0">
                <a:sym typeface="Wingdings" panose="05000000000000000000" pitchFamily="2" charset="2"/>
              </a:rPr>
              <a:t>Les radioamateurs sont aujourd’hui</a:t>
            </a:r>
            <a:r>
              <a:rPr lang="fr-CH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CH" sz="2800" dirty="0">
                <a:sym typeface="Wingdings" panose="05000000000000000000" pitchFamily="2" charset="2"/>
              </a:rPr>
              <a:t>encore les derniers spécialistes en mesure d’établir des liaisons terrestres sur de grandes distances.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824536" cy="365125"/>
          </a:xfrm>
        </p:spPr>
        <p:txBody>
          <a:bodyPr/>
          <a:lstStyle/>
          <a:p>
            <a:r>
              <a:rPr lang="en-US" dirty="0"/>
              <a:t>Meeting radio de </a:t>
            </a:r>
            <a:r>
              <a:rPr lang="en-US" dirty="0" err="1"/>
              <a:t>secours</a:t>
            </a:r>
            <a:r>
              <a:rPr lang="en-US" dirty="0"/>
              <a:t> 10. </a:t>
            </a:r>
            <a:r>
              <a:rPr lang="en-US" dirty="0" err="1"/>
              <a:t>oct.</a:t>
            </a:r>
            <a:r>
              <a:rPr lang="en-US" dirty="0"/>
              <a:t> 2020 Caserne </a:t>
            </a:r>
            <a:r>
              <a:rPr lang="en-US" dirty="0" err="1"/>
              <a:t>Guisan</a:t>
            </a:r>
            <a:r>
              <a:rPr lang="en-US" dirty="0"/>
              <a:t> Berne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2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5CB9BE-0AAC-4C04-A648-ED6CE117C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60" y="2755330"/>
            <a:ext cx="2562225" cy="3619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18EA66-B847-48B3-B633-BAAF188D0C03}"/>
              </a:ext>
            </a:extLst>
          </p:cNvPr>
          <p:cNvSpPr txBox="1"/>
          <p:nvPr/>
        </p:nvSpPr>
        <p:spPr>
          <a:xfrm>
            <a:off x="755576" y="3225839"/>
            <a:ext cx="5728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latin typeface="+mn-lt"/>
              </a:rPr>
              <a:t>Le radio amateurisme n’est pas uniquement un hobby, mais aussi un SERVICE </a:t>
            </a:r>
            <a:r>
              <a:rPr lang="fr-CH" sz="2000" dirty="0">
                <a:latin typeface="+mn-lt"/>
              </a:rPr>
              <a:t>(Régit par l’UIT)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latin typeface="+mn-lt"/>
              </a:rPr>
              <a:t>Hobby: 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fr-CH" sz="2800" dirty="0">
                <a:latin typeface="+mn-lt"/>
              </a:rPr>
              <a:t>Par passion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fr-CH" sz="2800" dirty="0">
                <a:latin typeface="+mn-lt"/>
              </a:rPr>
              <a:t>Bénévole</a:t>
            </a:r>
          </a:p>
        </p:txBody>
      </p:sp>
    </p:spTree>
    <p:extLst>
      <p:ext uri="{BB962C8B-B14F-4D97-AF65-F5344CB8AC3E}">
        <p14:creationId xmlns:p14="http://schemas.microsoft.com/office/powerpoint/2010/main" val="18539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5C81A-0286-4177-9282-E256D4EE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47475"/>
            <a:ext cx="7776864" cy="972445"/>
          </a:xfrm>
        </p:spPr>
        <p:txBody>
          <a:bodyPr>
            <a:normAutofit fontScale="90000"/>
          </a:bodyPr>
          <a:lstStyle/>
          <a:p>
            <a:r>
              <a:rPr lang="de-CH" sz="4000" b="1" dirty="0" err="1">
                <a:latin typeface="+mn-lt"/>
                <a:cs typeface="Arial" panose="020B0604020202020204" pitchFamily="34" charset="0"/>
              </a:rPr>
              <a:t>Un</a:t>
            </a:r>
            <a:r>
              <a:rPr lang="de-CH" sz="4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4000" b="1" dirty="0" err="1">
                <a:latin typeface="+mn-lt"/>
                <a:cs typeface="Arial" panose="020B0604020202020204" pitchFamily="34" charset="0"/>
              </a:rPr>
              <a:t>peu</a:t>
            </a:r>
            <a:r>
              <a:rPr lang="de-CH" sz="4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de-CH" sz="4000" b="1" dirty="0" err="1">
                <a:latin typeface="+mn-lt"/>
                <a:cs typeface="Arial" panose="020B0604020202020204" pitchFamily="34" charset="0"/>
              </a:rPr>
              <a:t>d’histoire</a:t>
            </a:r>
            <a:r>
              <a:rPr lang="de-CH" sz="4000" b="1" dirty="0">
                <a:latin typeface="+mn-lt"/>
                <a:cs typeface="Arial" panose="020B0604020202020204" pitchFamily="34" charset="0"/>
              </a:rPr>
              <a:t>:  ERNS 14 </a:t>
            </a:r>
            <a:br>
              <a:rPr lang="de-CH" sz="2700" dirty="0">
                <a:latin typeface="+mn-lt"/>
                <a:cs typeface="Arial" panose="020B0604020202020204" pitchFamily="34" charset="0"/>
              </a:rPr>
            </a:br>
            <a:r>
              <a:rPr lang="de-CH" sz="3100" dirty="0" err="1">
                <a:latin typeface="+mn-lt"/>
                <a:cs typeface="Arial" panose="020B0604020202020204" pitchFamily="34" charset="0"/>
              </a:rPr>
              <a:t>Extrait</a:t>
            </a:r>
            <a:r>
              <a:rPr lang="de-CH" sz="3100" dirty="0">
                <a:latin typeface="+mn-lt"/>
                <a:cs typeface="Arial" panose="020B0604020202020204" pitchFamily="34" charset="0"/>
              </a:rPr>
              <a:t> du </a:t>
            </a:r>
            <a:r>
              <a:rPr lang="de-CH" sz="3100" dirty="0" err="1">
                <a:latin typeface="+mn-lt"/>
                <a:cs typeface="Arial" panose="020B0604020202020204" pitchFamily="34" charset="0"/>
              </a:rPr>
              <a:t>rapport</a:t>
            </a:r>
            <a:r>
              <a:rPr lang="de-CH" sz="3100" dirty="0">
                <a:latin typeface="+mn-lt"/>
                <a:cs typeface="Arial" panose="020B0604020202020204" pitchFamily="34" charset="0"/>
              </a:rPr>
              <a:t> final de la </a:t>
            </a:r>
            <a:r>
              <a:rPr lang="de-CH" sz="3100" dirty="0" err="1">
                <a:latin typeface="+mn-lt"/>
                <a:cs typeface="Arial" panose="020B0604020202020204" pitchFamily="34" charset="0"/>
              </a:rPr>
              <a:t>Confédération</a:t>
            </a:r>
            <a:endParaRPr lang="de-CH" sz="3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8E2D01-334E-4AB9-8364-B16FACE0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0C0173-6D45-4DA7-99CC-464F30890B65}"/>
              </a:ext>
            </a:extLst>
          </p:cNvPr>
          <p:cNvSpPr txBox="1"/>
          <p:nvPr/>
        </p:nvSpPr>
        <p:spPr>
          <a:xfrm>
            <a:off x="770991" y="4219554"/>
            <a:ext cx="82809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latin typeface="+mn-lt"/>
              </a:rPr>
              <a:t>Situation </a:t>
            </a:r>
            <a:r>
              <a:rPr lang="fr-CH" sz="2800" b="1" dirty="0">
                <a:latin typeface="+mn-lt"/>
              </a:rPr>
              <a:t>actuelle</a:t>
            </a:r>
            <a:r>
              <a:rPr lang="de-CH" sz="28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latin typeface="+mn-lt"/>
              </a:rPr>
              <a:t>Des conventions formelles avec les Cantons ZG, SZ, FR et 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latin typeface="+mn-lt"/>
              </a:rPr>
              <a:t>Collaboration active à BL </a:t>
            </a:r>
            <a:r>
              <a:rPr lang="fr-CH" dirty="0">
                <a:latin typeface="+mn-lt"/>
              </a:rPr>
              <a:t>(Poste de soutien feu Reinach) </a:t>
            </a:r>
            <a:r>
              <a:rPr lang="fr-CH" sz="2400" dirty="0">
                <a:latin typeface="+mn-lt"/>
              </a:rPr>
              <a:t>et Vaud (VD) </a:t>
            </a:r>
            <a:r>
              <a:rPr lang="fr-CH" dirty="0">
                <a:latin typeface="+mn-lt"/>
              </a:rPr>
              <a:t>(Protection Civile à </a:t>
            </a:r>
            <a:r>
              <a:rPr lang="fr-CH" dirty="0" err="1">
                <a:latin typeface="+mn-lt"/>
              </a:rPr>
              <a:t>Prangins</a:t>
            </a:r>
            <a:r>
              <a:rPr lang="fr-CH" dirty="0">
                <a:latin typeface="+mn-lt"/>
              </a:rPr>
              <a:t>/Nyon)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latin typeface="+mn-lt"/>
              </a:rPr>
              <a:t>5 autres groupements de radio de secours, toutefois sans coordination avec les Cantons.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C48C5BF-F4E4-4BB0-833C-5F70973B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466712"/>
            <a:ext cx="5544616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2027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9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FA8B-24ED-4CFC-8828-AB8AAEC6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2584"/>
            <a:ext cx="7848872" cy="952102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Ce</a:t>
            </a:r>
            <a:r>
              <a:rPr lang="de-CH" sz="3600" b="1" dirty="0"/>
              <a:t> </a:t>
            </a:r>
            <a:r>
              <a:rPr lang="de-CH" sz="3600" b="1" dirty="0" err="1"/>
              <a:t>que</a:t>
            </a:r>
            <a:r>
              <a:rPr lang="de-CH" sz="3600" b="1" dirty="0"/>
              <a:t> le </a:t>
            </a:r>
            <a:r>
              <a:rPr lang="de-CH" sz="3600" b="1" dirty="0" err="1"/>
              <a:t>radioamateurisme</a:t>
            </a:r>
            <a:r>
              <a:rPr lang="de-CH" sz="3600" b="1" dirty="0"/>
              <a:t> N’EST PAS: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F5154-56BF-4E64-A3FA-DEBDD62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45360"/>
            <a:ext cx="8316416" cy="3475728"/>
          </a:xfrm>
        </p:spPr>
        <p:txBody>
          <a:bodyPr>
            <a:noAutofit/>
          </a:bodyPr>
          <a:lstStyle/>
          <a:p>
            <a:endParaRPr lang="de-CH" sz="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sz="2400" spc="50" dirty="0"/>
              <a:t>Le radio amateurisme </a:t>
            </a:r>
            <a:r>
              <a:rPr lang="fr-CH" sz="2400" b="1" spc="50" dirty="0"/>
              <a:t>ne se substitue pas </a:t>
            </a:r>
            <a:r>
              <a:rPr lang="fr-CH" sz="2400" spc="50" dirty="0"/>
              <a:t>aux réseaux des autorités en situation normale ou extraordinaire </a:t>
            </a:r>
            <a:br>
              <a:rPr lang="fr-CH" sz="2400" spc="50" dirty="0"/>
            </a:br>
            <a:r>
              <a:rPr lang="fr-CH" sz="2400" spc="50" dirty="0"/>
              <a:t>(Polycom,  LAFIS, </a:t>
            </a:r>
            <a:r>
              <a:rPr lang="fr-CH" sz="2400" spc="50" dirty="0" err="1"/>
              <a:t>dBBK</a:t>
            </a:r>
            <a:r>
              <a:rPr lang="fr-CH" sz="2400" spc="50" dirty="0"/>
              <a:t>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sz="2400" spc="50" dirty="0"/>
              <a:t>Nous ne sommes </a:t>
            </a:r>
            <a:r>
              <a:rPr lang="fr-CH" sz="2400" b="1" spc="50" dirty="0"/>
              <a:t>pas</a:t>
            </a:r>
            <a:r>
              <a:rPr lang="fr-CH" sz="2400" spc="50" dirty="0"/>
              <a:t> une organisation « paramilitaire »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sz="2400" spc="50" dirty="0"/>
              <a:t>L’engagement débute, quand la plus part des </a:t>
            </a:r>
            <a:r>
              <a:rPr lang="fr-CH" sz="2400" b="1" spc="50" dirty="0"/>
              <a:t>moyens</a:t>
            </a:r>
            <a:r>
              <a:rPr lang="fr-CH" sz="2400" spc="50" dirty="0"/>
              <a:t> </a:t>
            </a:r>
            <a:r>
              <a:rPr lang="fr-CH" sz="2400" b="1" spc="50" dirty="0"/>
              <a:t>de communication traditionnels </a:t>
            </a:r>
            <a:r>
              <a:rPr lang="fr-CH" sz="2400" spc="50" dirty="0"/>
              <a:t>sont </a:t>
            </a:r>
            <a:r>
              <a:rPr lang="fr-CH" sz="2400" b="1" spc="50" dirty="0"/>
              <a:t>hors service </a:t>
            </a:r>
            <a:r>
              <a:rPr lang="fr-CH" sz="2400" spc="50" dirty="0"/>
              <a:t>(situation extraordinaire)</a:t>
            </a:r>
            <a:br>
              <a:rPr lang="de-CH" sz="2400" b="1" spc="50" dirty="0"/>
            </a:br>
            <a:endParaRPr lang="de-CH" sz="2400" b="1" spc="50" dirty="0"/>
          </a:p>
          <a:p>
            <a:pPr marL="0" indent="0">
              <a:spcBef>
                <a:spcPts val="0"/>
              </a:spcBef>
              <a:buNone/>
            </a:pPr>
            <a:endParaRPr lang="de-CH" sz="2800" dirty="0"/>
          </a:p>
          <a:p>
            <a:pPr marL="0" indent="0">
              <a:buNone/>
            </a:pPr>
            <a:endParaRPr lang="de-CH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2667AC-05C7-4F32-99E6-423F0ED1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46C60CC-A4DB-4664-9D63-E3497AD4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72116"/>
            <a:ext cx="3888432" cy="4858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2206EC-BE4F-4571-A04B-3E43C498534C}"/>
              </a:ext>
            </a:extLst>
          </p:cNvPr>
          <p:cNvSpPr txBox="1"/>
          <p:nvPr/>
        </p:nvSpPr>
        <p:spPr>
          <a:xfrm>
            <a:off x="819261" y="3760673"/>
            <a:ext cx="83164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CH" sz="3200" b="1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Engagement de la radio de secours par: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400" b="1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radioamateurs individuels</a:t>
            </a:r>
            <a:r>
              <a:rPr kumimoji="0" lang="fr-CH" sz="24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fr-CH" sz="24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4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Enclencher les appareils sur les fréquences de secours; offrir ses services à la population et aux Communes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400" b="1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groupements de radio de secours</a:t>
            </a:r>
            <a:r>
              <a:rPr kumimoji="0" lang="fr-CH" sz="24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fr-CH" sz="24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4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Engagement conformément aux conventions avec les autorités  </a:t>
            </a:r>
          </a:p>
        </p:txBody>
      </p:sp>
    </p:spTree>
    <p:extLst>
      <p:ext uri="{BB962C8B-B14F-4D97-AF65-F5344CB8AC3E}">
        <p14:creationId xmlns:p14="http://schemas.microsoft.com/office/powerpoint/2010/main" val="152037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FA8B-24ED-4CFC-8828-AB8AAEC6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Exercice de </a:t>
            </a:r>
            <a:r>
              <a:rPr lang="fr-CH" sz="4000" b="1" dirty="0"/>
              <a:t>transmission</a:t>
            </a:r>
            <a:r>
              <a:rPr lang="de-CH" sz="4000" b="1" dirty="0"/>
              <a:t> ERNS 19 </a:t>
            </a:r>
            <a:r>
              <a:rPr lang="de-CH" sz="2400" dirty="0"/>
              <a:t>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F5154-56BF-4E64-A3FA-DEBDD62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340768"/>
            <a:ext cx="8136904" cy="53285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H" sz="2400" b="1" dirty="0"/>
              <a:t>Part. 1: Dimanche 10. </a:t>
            </a:r>
            <a:r>
              <a:rPr lang="fr-CH" sz="2400" b="1" dirty="0" err="1"/>
              <a:t>Nov</a:t>
            </a:r>
            <a:r>
              <a:rPr lang="fr-CH" sz="2400" b="1" dirty="0"/>
              <a:t> 2019, 09:00-12.00 et 14.00h-17:00h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Premier concours "radio de secours" de l’USKA  pour tous les radioamateurs de Suisse; cycle tous les ans (2</a:t>
            </a:r>
            <a:r>
              <a:rPr lang="fr-CH" sz="2400" baseline="30000" dirty="0"/>
              <a:t>ème</a:t>
            </a:r>
            <a:r>
              <a:rPr lang="fr-CH" sz="2400" dirty="0"/>
              <a:t> sa de nov.)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But: Tester tous les moyens de liaisons en téléphonie:</a:t>
            </a:r>
            <a:br>
              <a:rPr lang="fr-CH" sz="2400" dirty="0"/>
            </a:br>
            <a:r>
              <a:rPr lang="fr-CH" sz="1800" dirty="0"/>
              <a:t>OC: 80m, </a:t>
            </a:r>
            <a:r>
              <a:rPr lang="fr-CH" sz="1800" dirty="0" err="1"/>
              <a:t>ev</a:t>
            </a:r>
            <a:r>
              <a:rPr lang="fr-CH" sz="1800" dirty="0"/>
              <a:t>. 40m et 10m; VHF &amp; UHF, </a:t>
            </a:r>
            <a:r>
              <a:rPr lang="fr-CH" sz="1800" b="1" dirty="0"/>
              <a:t>y compris via nos propres relais </a:t>
            </a:r>
            <a:r>
              <a:rPr lang="fr-CH" sz="1800" dirty="0"/>
              <a:t>suisses</a:t>
            </a:r>
            <a:endParaRPr lang="fr-CH" sz="1800" b="1" dirty="0"/>
          </a:p>
          <a:p>
            <a:pPr>
              <a:spcBef>
                <a:spcPts val="0"/>
              </a:spcBef>
            </a:pPr>
            <a:r>
              <a:rPr lang="fr-CH" sz="2400" dirty="0"/>
              <a:t>Contenu de l’échange: </a:t>
            </a:r>
            <a:r>
              <a:rPr lang="fr-CH" sz="2400" b="1" dirty="0"/>
              <a:t>Numéro postal </a:t>
            </a:r>
            <a:r>
              <a:rPr lang="fr-CH" sz="2400" dirty="0"/>
              <a:t>du lieu de la station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Exploitation indépendante du réseau électrique (Batterie ou générateur)</a:t>
            </a:r>
            <a:br>
              <a:rPr lang="fr-CH" sz="2400" dirty="0"/>
            </a:br>
            <a:endParaRPr lang="fr-CH" sz="2400" dirty="0"/>
          </a:p>
          <a:p>
            <a:pPr marL="0" indent="0">
              <a:spcBef>
                <a:spcPts val="0"/>
              </a:spcBef>
              <a:buNone/>
            </a:pPr>
            <a:r>
              <a:rPr lang="fr-CH" sz="2400" b="1" dirty="0"/>
              <a:t>Résultats: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353 participants, 69 logs rentrés pour évaluation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La prise en compte de ces propres relais fut un succès</a:t>
            </a:r>
          </a:p>
          <a:p>
            <a:pPr>
              <a:spcBef>
                <a:spcPts val="0"/>
              </a:spcBef>
            </a:pPr>
            <a:r>
              <a:rPr kumimoji="0" lang="fr-CH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plus jeunes et des HB3 ne disposant pas de possibilités d’installer de grandes antennes </a:t>
            </a:r>
            <a:r>
              <a:rPr kumimoji="0" lang="fr-CH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ont participés aussi.</a:t>
            </a:r>
            <a:br>
              <a:rPr lang="de-CH" sz="2400" dirty="0"/>
            </a:br>
            <a:r>
              <a:rPr lang="de-CH" sz="2400" dirty="0"/>
              <a:t>      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2667AC-05C7-4F32-99E6-423F0ED1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468677D5-E8DD-4676-B9BA-72AAA06A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74595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Guisan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Berne</a:t>
            </a:r>
          </a:p>
        </p:txBody>
      </p:sp>
    </p:spTree>
    <p:extLst>
      <p:ext uri="{BB962C8B-B14F-4D97-AF65-F5344CB8AC3E}">
        <p14:creationId xmlns:p14="http://schemas.microsoft.com/office/powerpoint/2010/main" val="236110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C4DB4-66EC-4F8D-950F-A517B13C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Exercice de </a:t>
            </a:r>
            <a:r>
              <a:rPr lang="de-CH" sz="3600" b="1" dirty="0" err="1"/>
              <a:t>transmission</a:t>
            </a:r>
            <a:r>
              <a:rPr lang="de-CH" sz="3600" b="1" dirty="0"/>
              <a:t> ERNS 19 </a:t>
            </a:r>
            <a:r>
              <a:rPr lang="de-CH" sz="2800" dirty="0"/>
              <a:t>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BCC12F-EFA5-45B8-8FEB-2D36B6194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H" sz="2400" b="1" dirty="0"/>
              <a:t>Part. 2: Lundi 11. </a:t>
            </a:r>
            <a:r>
              <a:rPr lang="fr-CH" sz="2400" b="1" dirty="0" err="1"/>
              <a:t>Nov</a:t>
            </a:r>
            <a:r>
              <a:rPr lang="fr-CH" sz="2400" b="1" dirty="0"/>
              <a:t> 2019  de 09:00h à 15:00h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Tests de liaisons: Transmission d’images et de fichiers en OC vers la station  SVU Berne, Caserne-Guisan </a:t>
            </a:r>
            <a:br>
              <a:rPr lang="fr-CH" sz="2400" dirty="0"/>
            </a:br>
            <a:r>
              <a:rPr lang="fr-CH" sz="2400" dirty="0"/>
              <a:t>avec </a:t>
            </a:r>
            <a:r>
              <a:rPr lang="fr-CH" sz="2400" dirty="0" err="1"/>
              <a:t>Winlink</a:t>
            </a:r>
            <a:r>
              <a:rPr lang="fr-CH" sz="2400" dirty="0"/>
              <a:t>/VARA (système mail via radio)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Participants: Cantons ZG, SZ  et FR 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15 autres radioamateurs de toute la Suisse ont participé.</a:t>
            </a:r>
            <a:br>
              <a:rPr lang="de-CH" dirty="0"/>
            </a:br>
            <a:endParaRPr lang="de-CH" dirty="0"/>
          </a:p>
          <a:p>
            <a:pPr marL="0" indent="0">
              <a:spcBef>
                <a:spcPts val="0"/>
              </a:spcBef>
              <a:buNone/>
            </a:pPr>
            <a:r>
              <a:rPr lang="fr-CH" sz="2400" b="1" dirty="0"/>
              <a:t>Résultats: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Pratiquement tous les points de Suisse sont en mesure de transmettre des images ou des fichiers vers Berne, toutefois plus lentement qu’un mail traditionnel!</a:t>
            </a:r>
          </a:p>
          <a:p>
            <a:pPr>
              <a:spcBef>
                <a:spcPts val="0"/>
              </a:spcBef>
            </a:pPr>
            <a:r>
              <a:rPr lang="fr-CH" sz="2400" dirty="0"/>
              <a:t>Cette activité doit être planifiée. Équipements, PC, Software etc. doivent être préparés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D3DCF0-2130-4965-9B2B-A9BA326B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743BCF-DB3A-4CFE-9F44-D1FDEF1D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58829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7B38E-F6B5-417C-8815-87D7D33E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275" y="188640"/>
            <a:ext cx="7864221" cy="922492"/>
          </a:xfrm>
        </p:spPr>
        <p:txBody>
          <a:bodyPr>
            <a:noAutofit/>
          </a:bodyPr>
          <a:lstStyle/>
          <a:p>
            <a:r>
              <a:rPr lang="fr-CH" sz="2800" b="1" dirty="0">
                <a:latin typeface="+mn-lt"/>
              </a:rPr>
              <a:t>Image transmise par ondes courtes</a:t>
            </a:r>
            <a:br>
              <a:rPr lang="fr-CH" sz="2800" b="1" dirty="0">
                <a:latin typeface="+mn-lt"/>
              </a:rPr>
            </a:br>
            <a:r>
              <a:rPr lang="fr-CH" sz="2800" b="1" dirty="0">
                <a:latin typeface="+mn-lt"/>
              </a:rPr>
              <a:t>Taille du fichier </a:t>
            </a:r>
            <a:r>
              <a:rPr lang="fr-CH" sz="2400" b="1" dirty="0">
                <a:latin typeface="+mn-lt"/>
              </a:rPr>
              <a:t>env. 98 </a:t>
            </a:r>
            <a:r>
              <a:rPr lang="fr-CH" sz="2400" b="1" dirty="0" err="1">
                <a:latin typeface="+mn-lt"/>
              </a:rPr>
              <a:t>kByte</a:t>
            </a:r>
            <a:r>
              <a:rPr lang="fr-CH" sz="2400" b="1" dirty="0">
                <a:latin typeface="+mn-lt"/>
              </a:rPr>
              <a:t>,    Durée 5-10 Minutes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B2F8EBE-8733-4463-B5A5-3167CE6B1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7642"/>
            <a:ext cx="7864221" cy="5245219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55B53-BD45-46EA-A81D-57828B1B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7</a:t>
            </a:fld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6AC4D2-33D6-44DC-859A-B62ABE452C83}"/>
              </a:ext>
            </a:extLst>
          </p:cNvPr>
          <p:cNvSpPr txBox="1"/>
          <p:nvPr/>
        </p:nvSpPr>
        <p:spPr>
          <a:xfrm>
            <a:off x="1259632" y="53732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</a:rPr>
              <a:t>Station radio typique pour la transmission de parole et de données via Winlink (système mail)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0A6E5F2-58C1-4A52-8816-09D1E19C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66712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4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61F8E-42B8-481E-92F8-E40049D9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b="1" dirty="0"/>
              <a:t>Exercice de transmission ERNS 19 </a:t>
            </a:r>
            <a:r>
              <a:rPr lang="de-CH" sz="2800" dirty="0"/>
              <a:t>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64AAC7-5D95-4968-A852-E2AC4B4D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1" y="1161084"/>
            <a:ext cx="8064896" cy="4464496"/>
          </a:xfrm>
        </p:spPr>
        <p:txBody>
          <a:bodyPr>
            <a:noAutofit/>
          </a:bodyPr>
          <a:lstStyle/>
          <a:p>
            <a:pPr marL="342000" indent="-342000">
              <a:lnSpc>
                <a:spcPct val="90000"/>
              </a:lnSpc>
              <a:spcBef>
                <a:spcPts val="0"/>
              </a:spcBef>
              <a:buNone/>
            </a:pPr>
            <a:r>
              <a:rPr lang="fr-CH" sz="2400" b="1" dirty="0"/>
              <a:t>Part. 3: Mardi 12. Novembre 2019, de 09:00h à 15:00h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fr-CH" sz="2400" dirty="0"/>
              <a:t>Liaisons en téléphonie des Cantons de Zoug, Schwyz et</a:t>
            </a:r>
            <a:br>
              <a:rPr lang="fr-CH" sz="2400" dirty="0"/>
            </a:br>
            <a:r>
              <a:rPr lang="fr-CH" sz="2400" dirty="0"/>
              <a:t>Fribourg avec Berne, Caserne-Guisan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fr-CH" sz="2400" dirty="0"/>
              <a:t>25 autres radioamateurs bénévoles de toute la Suisse</a:t>
            </a:r>
            <a:endParaRPr lang="fr-CH" sz="2400" dirty="0">
              <a:sym typeface="Wingdings" panose="05000000000000000000" pitchFamily="2" charset="2"/>
            </a:endParaRP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fr-CH" sz="2400" dirty="0"/>
              <a:t>Liaisons principalement en ondes courtes (bande 80m) 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fr-CH" sz="2400" dirty="0"/>
              <a:t>Tester des liaisons alternatives via nos propres relais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endParaRPr lang="de-CH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CH" sz="2400" b="1" dirty="0"/>
              <a:t>Résultats 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fr-CH" sz="2400" dirty="0"/>
              <a:t>Toute la journée, en OC (Bande 80m), des liaisons de tous les Cantons sont possibles avec Berne. Elles seront planifiées.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fr-CH" sz="2400" dirty="0"/>
              <a:t>Via relais, de nombreuses alternatives sont présentes pour établir des liaisons avec Berne. Elles seront à planifier et tester auparavant.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endParaRPr lang="de-CH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E2E1C6-D720-4E16-B3DD-8A0E0A2C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90D215-9FFC-4F62-A3B3-12DAB5839189}"/>
              </a:ext>
            </a:extLst>
          </p:cNvPr>
          <p:cNvSpPr txBox="1"/>
          <p:nvPr/>
        </p:nvSpPr>
        <p:spPr>
          <a:xfrm>
            <a:off x="1235983" y="5709607"/>
            <a:ext cx="69127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CH" b="1" dirty="0">
                <a:sym typeface="Wingdings" panose="05000000000000000000" pitchFamily="2" charset="2"/>
              </a:rPr>
              <a:t>Important: En situation extraordinaire, reconnaître les voix  des collègues crée la confiance</a:t>
            </a:r>
            <a:r>
              <a:rPr lang="fr-CH" b="1" dirty="0"/>
              <a:t>!</a:t>
            </a:r>
            <a:endParaRPr lang="fr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21080CD-730B-432D-854E-67A28607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50946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7C1BC17-03BC-4730-8C15-EB2DAA8B6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34" y="3550307"/>
            <a:ext cx="2326547" cy="35126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A797EFE-8CB7-4C73-A8C3-0EF2719A7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25" y="3228233"/>
            <a:ext cx="4836337" cy="36272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DEEEC7-5EA8-4363-8827-60DB26F3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200" b="1" dirty="0"/>
              <a:t>Images ERNS 19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EAAF08-BD87-4F49-9CC8-63DE0FCF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B481E1D0-2FBA-4AFE-B5AC-B8E572F07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1" y="1070614"/>
            <a:ext cx="3916567" cy="2594089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CF0533E-AB92-4A57-A4F3-669ED8B15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077635"/>
            <a:ext cx="4608510" cy="25922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A7A528D-0B14-4939-8052-4458D6835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" y="3704117"/>
            <a:ext cx="2115042" cy="3193298"/>
          </a:xfrm>
          <a:prstGeom prst="rect">
            <a:avLst/>
          </a:prstGeo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BBBB39F-CEB2-4B6D-8B86-78D9DFB4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4657" y="6537659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radio de secours 10. oct. 2020 Caserne Guisan Berne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921E8D-6217-40EC-B54D-1DA7C7BFB3A4}"/>
              </a:ext>
            </a:extLst>
          </p:cNvPr>
          <p:cNvSpPr txBox="1"/>
          <p:nvPr/>
        </p:nvSpPr>
        <p:spPr>
          <a:xfrm>
            <a:off x="4295038" y="441383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Station </a:t>
            </a:r>
            <a:r>
              <a:rPr lang="de-CH" sz="1400" dirty="0" err="1"/>
              <a:t>directrice</a:t>
            </a:r>
            <a:r>
              <a:rPr lang="de-CH" sz="1400" dirty="0"/>
              <a:t> </a:t>
            </a:r>
            <a:r>
              <a:rPr lang="de-CH" sz="1400" dirty="0" err="1"/>
              <a:t>Berne</a:t>
            </a:r>
            <a:r>
              <a:rPr lang="de-CH" sz="1400" dirty="0"/>
              <a:t> HB9SVU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DF07AE-2E4B-45C1-BB18-273C96BAC78F}"/>
              </a:ext>
            </a:extLst>
          </p:cNvPr>
          <p:cNvSpPr/>
          <p:nvPr/>
        </p:nvSpPr>
        <p:spPr>
          <a:xfrm>
            <a:off x="748241" y="1352461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Sta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directrice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Berne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 HB9SVU</a:t>
            </a:r>
          </a:p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Prise de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liaison</a:t>
            </a:r>
            <a:endParaRPr lang="de-CH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159225-E39D-48F3-8F92-8E0FFD5A9834}"/>
              </a:ext>
            </a:extLst>
          </p:cNvPr>
          <p:cNvSpPr txBox="1"/>
          <p:nvPr/>
        </p:nvSpPr>
        <p:spPr>
          <a:xfrm>
            <a:off x="10672" y="3813317"/>
            <a:ext cx="420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/>
              <a:t>Construction</a:t>
            </a:r>
            <a:r>
              <a:rPr lang="de-CH" sz="1400" dirty="0"/>
              <a:t> </a:t>
            </a:r>
            <a:r>
              <a:rPr lang="de-CH" sz="1400" dirty="0" err="1"/>
              <a:t>d’antennes</a:t>
            </a:r>
            <a:r>
              <a:rPr lang="de-CH" sz="1400" dirty="0"/>
              <a:t> à la </a:t>
            </a:r>
            <a:r>
              <a:rPr lang="de-CH" sz="1400" dirty="0" err="1"/>
              <a:t>Caserne</a:t>
            </a:r>
            <a:r>
              <a:rPr lang="de-CH" sz="1400" dirty="0"/>
              <a:t> </a:t>
            </a:r>
            <a:r>
              <a:rPr lang="de-CH" sz="1400" dirty="0" err="1"/>
              <a:t>Guisan</a:t>
            </a:r>
            <a:endParaRPr lang="de-CH" sz="1400" dirty="0"/>
          </a:p>
          <a:p>
            <a:r>
              <a:rPr lang="de-CH" sz="1400" dirty="0" err="1"/>
              <a:t>Sta</a:t>
            </a:r>
            <a:r>
              <a:rPr lang="de-CH" sz="1400" dirty="0"/>
              <a:t> </a:t>
            </a:r>
            <a:r>
              <a:rPr lang="de-CH" sz="1400" dirty="0" err="1"/>
              <a:t>directrice</a:t>
            </a:r>
            <a:r>
              <a:rPr lang="de-CH" sz="1400" dirty="0"/>
              <a:t> HB9SVU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3CA1F0-A6DC-4930-A70C-4464CC5947F1}"/>
              </a:ext>
            </a:extLst>
          </p:cNvPr>
          <p:cNvSpPr txBox="1"/>
          <p:nvPr/>
        </p:nvSpPr>
        <p:spPr>
          <a:xfrm>
            <a:off x="4752622" y="2858901"/>
            <a:ext cx="413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Organisation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radio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secours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Zoug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 ERNS19</a:t>
            </a:r>
          </a:p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Responsable : Urs Marti (2e de </a:t>
            </a:r>
            <a:r>
              <a:rPr lang="de-CH" sz="1400" dirty="0" err="1">
                <a:solidFill>
                  <a:schemeClr val="bg1">
                    <a:lumMod val="95000"/>
                  </a:schemeClr>
                </a:solidFill>
              </a:rPr>
              <a:t>gauche</a:t>
            </a:r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86955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1398</Words>
  <Application>Microsoft Office PowerPoint</Application>
  <PresentationFormat>Bildschirmpräsentation (4:3)</PresentationFormat>
  <Paragraphs>160</Paragraphs>
  <Slides>17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Custom Design</vt:lpstr>
      <vt:lpstr>1_Custom Design</vt:lpstr>
      <vt:lpstr>Worksheet</vt:lpstr>
      <vt:lpstr>Quand tous les liens lâchent:    Radio de secours suisse stratégie de l’USKA  10. Oct. 2020 Berne Caserne-Guisan</vt:lpstr>
      <vt:lpstr> Le radio amateurisme aujourd’hui ?</vt:lpstr>
      <vt:lpstr>Un peu d’histoire:  ERNS 14  Extrait du rapport final de la Confédération</vt:lpstr>
      <vt:lpstr>Ce que le radioamateurisme N’EST PAS: </vt:lpstr>
      <vt:lpstr>Exercice de transmission ERNS 19 (1)</vt:lpstr>
      <vt:lpstr>Exercice de transmission ERNS 19 (2)</vt:lpstr>
      <vt:lpstr>Image transmise par ondes courtes Taille du fichier env. 98 kByte,    Durée 5-10 Minutes</vt:lpstr>
      <vt:lpstr>Exercice de transmission ERNS 19 (3)</vt:lpstr>
      <vt:lpstr>Images ERNS 19 </vt:lpstr>
      <vt:lpstr>PowerPoint-Präsentation</vt:lpstr>
      <vt:lpstr> Stratégie de L’USKA (1)</vt:lpstr>
      <vt:lpstr> Stratégie de L’USKA (2)</vt:lpstr>
      <vt:lpstr>Radio de secours – Phases:</vt:lpstr>
      <vt:lpstr>Matérial pour liaisons HamNet P2P</vt:lpstr>
      <vt:lpstr>PowerPoint-Präsentation</vt:lpstr>
      <vt:lpstr>Concours radio de secours Di. 10. Nov. 2019</vt:lpstr>
      <vt:lpstr> Exemples de stations radio de secours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Notfunk Schweiz der USKA</dc:title>
  <dc:subject>Emergency Communications in ao Lagen</dc:subject>
  <dc:creator>Willi G Vollenweider</dc:creator>
  <cp:lastModifiedBy>Bernard Wehrli</cp:lastModifiedBy>
  <cp:revision>479</cp:revision>
  <cp:lastPrinted>2013-10-29T08:26:24Z</cp:lastPrinted>
  <dcterms:created xsi:type="dcterms:W3CDTF">2012-08-30T17:51:23Z</dcterms:created>
  <dcterms:modified xsi:type="dcterms:W3CDTF">2020-10-08T08:45:17Z</dcterms:modified>
</cp:coreProperties>
</file>