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276" r:id="rId3"/>
    <p:sldId id="277" r:id="rId4"/>
    <p:sldId id="278" r:id="rId5"/>
    <p:sldId id="279" r:id="rId6"/>
    <p:sldId id="280" r:id="rId7"/>
    <p:sldId id="271" r:id="rId8"/>
    <p:sldId id="273" r:id="rId9"/>
    <p:sldId id="270" r:id="rId10"/>
    <p:sldId id="257" r:id="rId11"/>
    <p:sldId id="258" r:id="rId12"/>
    <p:sldId id="261" r:id="rId13"/>
    <p:sldId id="260" r:id="rId14"/>
    <p:sldId id="262" r:id="rId15"/>
    <p:sldId id="259" r:id="rId16"/>
    <p:sldId id="263" r:id="rId17"/>
    <p:sldId id="265" r:id="rId18"/>
    <p:sldId id="264" r:id="rId19"/>
    <p:sldId id="266" r:id="rId20"/>
    <p:sldId id="267" r:id="rId21"/>
    <p:sldId id="274" r:id="rId22"/>
    <p:sldId id="268" r:id="rId23"/>
    <p:sldId id="269" r:id="rId24"/>
    <p:sldId id="275" r:id="rId25"/>
  </p:sldIdLst>
  <p:sldSz cx="12192000" cy="6858000"/>
  <p:notesSz cx="6881813" cy="100028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1432131-3A4D-4621-BB69-1A03F77F7C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55F9050D-AF02-4F26-B200-A608389F82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BB90B8B8-7EF3-4E3D-B614-A2F986812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3F66-BDF6-4B79-9D09-11B6114CF05C}" type="datetimeFigureOut">
              <a:rPr lang="de-CH" smtClean="0"/>
              <a:t>08.10.2020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E65D458C-4502-4032-BC14-8BFE68B2C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50BE4F6E-3A7F-42E0-B689-4EB322E3A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1C00-92C7-4A5B-BDB5-71A199EBF513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96776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B808568-B2E7-4038-BF9A-B7651A1A0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="" xmlns:a16="http://schemas.microsoft.com/office/drawing/2014/main" id="{B60D3529-FB23-45B1-8397-546C0D90F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0E77C744-5A97-45A5-BE53-7C5C14E04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3F66-BDF6-4B79-9D09-11B6114CF05C}" type="datetimeFigureOut">
              <a:rPr lang="de-CH" smtClean="0"/>
              <a:t>08.10.2020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AB87190E-F77F-40FF-8004-910ACE0C0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198FFD5C-8852-44B3-A510-E82626933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1C00-92C7-4A5B-BDB5-71A199EBF513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70386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="" xmlns:a16="http://schemas.microsoft.com/office/drawing/2014/main" id="{2AFE7508-141C-4181-98D9-C3C485777D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="" xmlns:a16="http://schemas.microsoft.com/office/drawing/2014/main" id="{2CCAAAC1-6E02-4C7A-8E92-02AB4AB0C7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029DA7CD-616B-47B0-8E02-C47A60409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3F66-BDF6-4B79-9D09-11B6114CF05C}" type="datetimeFigureOut">
              <a:rPr lang="de-CH" smtClean="0"/>
              <a:t>08.10.2020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9ED98E37-CA94-48CE-BD76-0A72CBED6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2999ACA2-4E35-441B-A73A-745EB94F2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1C00-92C7-4A5B-BDB5-71A199EBF513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04232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C6A1C75-92F4-41A3-BCA5-A0868B6A2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E7E72CD2-C9CC-4501-9C1A-C5555FEC4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C691E07E-8D26-45F4-A8D5-1C8338CB7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3F66-BDF6-4B79-9D09-11B6114CF05C}" type="datetimeFigureOut">
              <a:rPr lang="de-CH" smtClean="0"/>
              <a:t>08.10.2020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72206DF7-670A-4917-859A-23BCEE66A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84E43685-6227-4107-8054-005C5CEE3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1C00-92C7-4A5B-BDB5-71A199EBF513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49891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CAB35606-D858-45C0-A19B-8DE8D44E3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13E4C95B-6DAB-4D68-BD8B-919517EC9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89187282-9D36-4176-9C5C-D9F8F6AD2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3F66-BDF6-4B79-9D09-11B6114CF05C}" type="datetimeFigureOut">
              <a:rPr lang="de-CH" smtClean="0"/>
              <a:t>08.10.2020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07A32614-0ADA-47C3-8B40-C66A63A1A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EA550D73-DA00-4B24-BA1F-692BF164A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1C00-92C7-4A5B-BDB5-71A199EBF513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22419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837C202C-079B-4E3A-87B6-62737F814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EC9BF575-3F69-4BE4-ABC2-94FFF2A742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09A1193A-6D1B-4AEE-B7F6-E5B9A0ED9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6E7F76B8-C0DA-4482-9C38-63762701F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3F66-BDF6-4B79-9D09-11B6114CF05C}" type="datetimeFigureOut">
              <a:rPr lang="de-CH" smtClean="0"/>
              <a:t>08.10.2020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D882FA07-2E8C-435E-8DFE-6FFF0622B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5FE50CAE-40D4-47D8-AEEB-985FA3065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1C00-92C7-4A5B-BDB5-71A199EBF513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34158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95ACDEAC-0352-47F2-B453-6A5A48347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37C42F66-5069-477D-B546-46C3761C4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="" xmlns:a16="http://schemas.microsoft.com/office/drawing/2014/main" id="{1F9D5795-A558-43AA-BB0E-2A5BF6E96B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="" xmlns:a16="http://schemas.microsoft.com/office/drawing/2014/main" id="{28269F0A-E5CA-4DD4-ACDE-C45B0500E8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="" xmlns:a16="http://schemas.microsoft.com/office/drawing/2014/main" id="{0B05CF7D-779C-4393-937E-72B0561B87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="" xmlns:a16="http://schemas.microsoft.com/office/drawing/2014/main" id="{91B4F7A3-7D67-466E-B600-FB96F9797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3F66-BDF6-4B79-9D09-11B6114CF05C}" type="datetimeFigureOut">
              <a:rPr lang="de-CH" smtClean="0"/>
              <a:t>08.10.2020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="" xmlns:a16="http://schemas.microsoft.com/office/drawing/2014/main" id="{E1A96D96-8F6F-461D-862F-5A4BE4A1D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="" xmlns:a16="http://schemas.microsoft.com/office/drawing/2014/main" id="{E084DF28-EBDE-43D8-8D8D-B665FA511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1C00-92C7-4A5B-BDB5-71A199EBF513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85643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EA411A07-23F5-4974-83EF-4D850A33F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="" xmlns:a16="http://schemas.microsoft.com/office/drawing/2014/main" id="{91355874-EB1E-43D4-B40B-8E9CDCF33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3F66-BDF6-4B79-9D09-11B6114CF05C}" type="datetimeFigureOut">
              <a:rPr lang="de-CH" smtClean="0"/>
              <a:t>08.10.2020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="" xmlns:a16="http://schemas.microsoft.com/office/drawing/2014/main" id="{E873EDBD-A4E3-4633-B890-CF264227C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A2A425EB-9550-4B06-9EB5-66CD4A92E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1C00-92C7-4A5B-BDB5-71A199EBF513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20743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="" xmlns:a16="http://schemas.microsoft.com/office/drawing/2014/main" id="{0FF313BF-1072-481C-A3B2-6DB1F5977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3F66-BDF6-4B79-9D09-11B6114CF05C}" type="datetimeFigureOut">
              <a:rPr lang="de-CH" smtClean="0"/>
              <a:t>08.10.2020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CD84641B-9288-41AB-ABF3-8A9C3E43F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="" xmlns:a16="http://schemas.microsoft.com/office/drawing/2014/main" id="{A040B0FC-183C-4284-9F56-E42647F75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1C00-92C7-4A5B-BDB5-71A199EBF513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87526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3013636-809C-404E-BAB0-DC4AC6871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30D73588-36E8-4F76-81D0-D0BD28235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0B412502-60E6-47C2-961A-065D5B01C6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EE1F093B-1C51-4C88-A355-C87A020C1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3F66-BDF6-4B79-9D09-11B6114CF05C}" type="datetimeFigureOut">
              <a:rPr lang="de-CH" smtClean="0"/>
              <a:t>08.10.2020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F1DB295D-4155-4A36-87FC-8B61E2C92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4FFBD6E2-1CA5-40CB-80D6-55A3B65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1C00-92C7-4A5B-BDB5-71A199EBF513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30925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A2C0DB6-4B94-4F6D-8044-6C4E0BC7C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="" xmlns:a16="http://schemas.microsoft.com/office/drawing/2014/main" id="{6EBD39EA-FC77-4F19-9131-4D1DBA801C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="" xmlns:a16="http://schemas.microsoft.com/office/drawing/2014/main" id="{15199344-5007-4165-BF87-813558032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="" xmlns:a16="http://schemas.microsoft.com/office/drawing/2014/main" id="{304AC27E-D3EA-4A6C-B463-EE2A71969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83F66-BDF6-4B79-9D09-11B6114CF05C}" type="datetimeFigureOut">
              <a:rPr lang="de-CH" smtClean="0"/>
              <a:t>08.10.2020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="" xmlns:a16="http://schemas.microsoft.com/office/drawing/2014/main" id="{93939265-F22B-4DDF-B37A-C887E0585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113A5C4A-0F95-458A-855B-A8D2D0981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1C00-92C7-4A5B-BDB5-71A199EBF513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88427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="" xmlns:a16="http://schemas.microsoft.com/office/drawing/2014/main" id="{2FF572EF-A3B4-470D-B6DF-720DB09A8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="" xmlns:a16="http://schemas.microsoft.com/office/drawing/2014/main" id="{9B47DF29-6281-488E-8BF2-22F771152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ADFB3C62-958D-43D5-ADF9-06044CC977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83F66-BDF6-4B79-9D09-11B6114CF05C}" type="datetimeFigureOut">
              <a:rPr lang="de-CH" smtClean="0"/>
              <a:t>08.10.2020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="" xmlns:a16="http://schemas.microsoft.com/office/drawing/2014/main" id="{41B46EFE-F8ED-4B8B-8C56-4C938CBB1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E7F97084-37DB-43BA-B789-F577E0AA3B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F1C00-92C7-4A5B-BDB5-71A199EBF513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09731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6C844E4A-7D53-4F17-9722-18ABBB1497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CH" sz="9600" b="1" dirty="0">
                <a:solidFill>
                  <a:schemeClr val="accent5">
                    <a:lumMod val="75000"/>
                  </a:schemeClr>
                </a:solidFill>
              </a:rPr>
              <a:t>HB9ZG-10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00D29857-0F2F-4A1C-94CD-6079D848CE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CH" sz="4400" dirty="0" smtClean="0">
                <a:solidFill>
                  <a:schemeClr val="accent6">
                    <a:lumMod val="75000"/>
                  </a:schemeClr>
                </a:solidFill>
              </a:rPr>
              <a:t>La </a:t>
            </a:r>
            <a:r>
              <a:rPr lang="de-CH" sz="4400" b="1" dirty="0">
                <a:solidFill>
                  <a:schemeClr val="accent6">
                    <a:lumMod val="75000"/>
                  </a:schemeClr>
                </a:solidFill>
              </a:rPr>
              <a:t>Mailbox</a:t>
            </a:r>
            <a:r>
              <a:rPr lang="de-CH" sz="4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CH" sz="4400" dirty="0" err="1" smtClean="0">
                <a:solidFill>
                  <a:schemeClr val="accent6">
                    <a:lumMod val="75000"/>
                  </a:schemeClr>
                </a:solidFill>
              </a:rPr>
              <a:t>pour</a:t>
            </a:r>
            <a:r>
              <a:rPr lang="de-CH" sz="4400" dirty="0" smtClean="0">
                <a:solidFill>
                  <a:schemeClr val="accent6">
                    <a:lumMod val="75000"/>
                  </a:schemeClr>
                </a:solidFill>
              </a:rPr>
              <a:t> la </a:t>
            </a:r>
            <a:r>
              <a:rPr lang="de-CH" sz="4400" dirty="0" err="1" smtClean="0">
                <a:solidFill>
                  <a:schemeClr val="accent6">
                    <a:lumMod val="75000"/>
                  </a:schemeClr>
                </a:solidFill>
              </a:rPr>
              <a:t>radio</a:t>
            </a:r>
            <a:r>
              <a:rPr lang="de-CH" sz="4400" dirty="0" smtClean="0">
                <a:solidFill>
                  <a:schemeClr val="accent6">
                    <a:lumMod val="75000"/>
                  </a:schemeClr>
                </a:solidFill>
              </a:rPr>
              <a:t> de </a:t>
            </a:r>
            <a:r>
              <a:rPr lang="de-CH" sz="4400" dirty="0" err="1" smtClean="0">
                <a:solidFill>
                  <a:schemeClr val="accent6">
                    <a:lumMod val="75000"/>
                  </a:schemeClr>
                </a:solidFill>
              </a:rPr>
              <a:t>secours</a:t>
            </a:r>
            <a:r>
              <a:rPr lang="de-CH" sz="4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CH" sz="4400" dirty="0" err="1" smtClean="0">
                <a:solidFill>
                  <a:schemeClr val="accent6">
                    <a:lumMod val="75000"/>
                  </a:schemeClr>
                </a:solidFill>
              </a:rPr>
              <a:t>Zoug</a:t>
            </a:r>
            <a:r>
              <a:rPr lang="de-CH" sz="4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CH" sz="4400" dirty="0" err="1" smtClean="0">
                <a:solidFill>
                  <a:schemeClr val="accent6">
                    <a:lumMod val="75000"/>
                  </a:schemeClr>
                </a:solidFill>
              </a:rPr>
              <a:t>sur</a:t>
            </a:r>
            <a:r>
              <a:rPr lang="de-CH" sz="4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CH" sz="4400" dirty="0">
                <a:solidFill>
                  <a:schemeClr val="accent6">
                    <a:lumMod val="75000"/>
                  </a:schemeClr>
                </a:solidFill>
              </a:rPr>
              <a:t>Rigi Scheidegg</a:t>
            </a:r>
          </a:p>
        </p:txBody>
      </p:sp>
    </p:spTree>
    <p:extLst>
      <p:ext uri="{BB962C8B-B14F-4D97-AF65-F5344CB8AC3E}">
        <p14:creationId xmlns:p14="http://schemas.microsoft.com/office/powerpoint/2010/main" val="3312366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B47A128-590A-4B2B-A487-4C0F8920B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b="1" dirty="0" err="1" smtClean="0">
                <a:solidFill>
                  <a:schemeClr val="accent1">
                    <a:lumMod val="75000"/>
                  </a:schemeClr>
                </a:solidFill>
              </a:rPr>
              <a:t>Pourquoi</a:t>
            </a:r>
            <a:r>
              <a:rPr lang="de-CH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CH" b="1" dirty="0" err="1" smtClean="0">
                <a:solidFill>
                  <a:schemeClr val="accent1">
                    <a:lumMod val="75000"/>
                  </a:schemeClr>
                </a:solidFill>
              </a:rPr>
              <a:t>une</a:t>
            </a:r>
            <a:r>
              <a:rPr lang="de-CH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CH" b="1" dirty="0">
                <a:solidFill>
                  <a:schemeClr val="accent1">
                    <a:lumMod val="75000"/>
                  </a:schemeClr>
                </a:solidFill>
              </a:rPr>
              <a:t>Mailbox 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1C02F43E-C91D-401F-B116-F46473E86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2367093"/>
            <a:ext cx="10364452" cy="4009431"/>
          </a:xfrm>
        </p:spPr>
        <p:txBody>
          <a:bodyPr>
            <a:noAutofit/>
          </a:bodyPr>
          <a:lstStyle/>
          <a:p>
            <a:r>
              <a:rPr lang="fr-CH" sz="3600" dirty="0" smtClean="0"/>
              <a:t>Une </a:t>
            </a:r>
            <a:r>
              <a:rPr lang="fr-CH" sz="3600" dirty="0" err="1" smtClean="0"/>
              <a:t>Mailbox</a:t>
            </a:r>
            <a:r>
              <a:rPr lang="fr-CH" sz="3600" dirty="0" smtClean="0"/>
              <a:t> est à la transmission de messages ce qu’un relais est à la transmission de la parole: Elle relie les participants d’un réseau de communications difficilement ou pas atteignables directement.</a:t>
            </a:r>
          </a:p>
          <a:p>
            <a:r>
              <a:rPr lang="fr-CH" sz="3600" dirty="0" smtClean="0"/>
              <a:t>Différence:  Un relais téléphonie doit fonctionner en temps réel – une </a:t>
            </a:r>
            <a:r>
              <a:rPr lang="fr-CH" sz="3600" dirty="0" err="1" smtClean="0"/>
              <a:t>Mailbox</a:t>
            </a:r>
            <a:r>
              <a:rPr lang="fr-CH" sz="3600" dirty="0" smtClean="0"/>
              <a:t> non.</a:t>
            </a:r>
            <a:endParaRPr lang="fr-CH" sz="3600" dirty="0"/>
          </a:p>
        </p:txBody>
      </p:sp>
    </p:spTree>
    <p:extLst>
      <p:ext uri="{BB962C8B-B14F-4D97-AF65-F5344CB8AC3E}">
        <p14:creationId xmlns:p14="http://schemas.microsoft.com/office/powerpoint/2010/main" val="1214938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C363C786-BB55-4C7C-99CD-90EE97C00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016074"/>
          </a:xfrm>
        </p:spPr>
        <p:txBody>
          <a:bodyPr>
            <a:normAutofit/>
          </a:bodyPr>
          <a:lstStyle/>
          <a:p>
            <a:pPr algn="ctr"/>
            <a:r>
              <a:rPr lang="de-CH" b="1" dirty="0" smtClean="0">
                <a:solidFill>
                  <a:schemeClr val="accent1">
                    <a:lumMod val="75000"/>
                  </a:schemeClr>
                </a:solidFill>
              </a:rPr>
              <a:t>Comment </a:t>
            </a:r>
            <a:r>
              <a:rPr lang="de-CH" b="1" dirty="0" err="1" smtClean="0">
                <a:solidFill>
                  <a:schemeClr val="accent1">
                    <a:lumMod val="75000"/>
                  </a:schemeClr>
                </a:solidFill>
              </a:rPr>
              <a:t>fonctionne</a:t>
            </a:r>
            <a:r>
              <a:rPr lang="de-CH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CH" b="1" dirty="0" err="1" smtClean="0">
                <a:solidFill>
                  <a:schemeClr val="accent1">
                    <a:lumMod val="75000"/>
                  </a:schemeClr>
                </a:solidFill>
              </a:rPr>
              <a:t>une</a:t>
            </a:r>
            <a:r>
              <a:rPr lang="de-CH" b="1" dirty="0" smtClean="0">
                <a:solidFill>
                  <a:schemeClr val="accent1">
                    <a:lumMod val="75000"/>
                  </a:schemeClr>
                </a:solidFill>
              </a:rPr>
              <a:t> Mailbox </a:t>
            </a:r>
            <a:r>
              <a:rPr lang="de-CH" b="1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05E3284F-DDF2-44C3-B3EF-5EEE91662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885445"/>
            <a:ext cx="10364452" cy="4354038"/>
          </a:xfrm>
        </p:spPr>
        <p:txBody>
          <a:bodyPr>
            <a:normAutofit fontScale="92500"/>
          </a:bodyPr>
          <a:lstStyle/>
          <a:p>
            <a:r>
              <a:rPr lang="fr-CH" dirty="0" smtClean="0"/>
              <a:t>Avec le </a:t>
            </a:r>
            <a:r>
              <a:rPr lang="fr-CH" dirty="0" err="1" smtClean="0"/>
              <a:t>Packet</a:t>
            </a:r>
            <a:r>
              <a:rPr lang="fr-CH" dirty="0" smtClean="0"/>
              <a:t> Radio, nous </a:t>
            </a:r>
            <a:r>
              <a:rPr lang="fr-CH" dirty="0" smtClean="0"/>
              <a:t>connaissons les </a:t>
            </a:r>
            <a:r>
              <a:rPr lang="fr-CH" dirty="0" err="1" smtClean="0"/>
              <a:t>Mailbox</a:t>
            </a:r>
            <a:r>
              <a:rPr lang="fr-CH" dirty="0" smtClean="0"/>
              <a:t> </a:t>
            </a:r>
            <a:r>
              <a:rPr lang="fr-CH" dirty="0" smtClean="0"/>
              <a:t>depuis les années 80.</a:t>
            </a:r>
          </a:p>
          <a:p>
            <a:r>
              <a:rPr lang="fr-CH" dirty="0" smtClean="0"/>
              <a:t>De la même manière que nous adressons plusieurs lettres à des destinataires différents en les jetant dans une boîte à lettres de la Poste, on dépose les messages ,destinés à n’importe quel participant au réseau, dans la </a:t>
            </a:r>
            <a:r>
              <a:rPr lang="fr-CH" dirty="0" err="1" smtClean="0"/>
              <a:t>Mailbox</a:t>
            </a:r>
            <a:r>
              <a:rPr lang="fr-CH" dirty="0" smtClean="0"/>
              <a:t>.</a:t>
            </a:r>
          </a:p>
          <a:p>
            <a:r>
              <a:rPr lang="fr-CH" dirty="0" smtClean="0"/>
              <a:t>Chaque participant au réseau pourra, à tout moment, vérifier s’il y a un message déposé dans sa boîte à lettres personnelle.</a:t>
            </a:r>
          </a:p>
          <a:p>
            <a:r>
              <a:rPr lang="fr-CH" dirty="0" smtClean="0"/>
              <a:t>Concrètement: HB9ZG-1 envoie le message QTC-001 destiné à HB9ZG-2 à la </a:t>
            </a:r>
            <a:r>
              <a:rPr lang="fr-CH" dirty="0" err="1" smtClean="0"/>
              <a:t>Mailbox</a:t>
            </a:r>
            <a:r>
              <a:rPr lang="fr-CH" dirty="0" smtClean="0"/>
              <a:t> HB9ZG-10. Lorsque HB9ZG-2 se connectera à la </a:t>
            </a:r>
            <a:r>
              <a:rPr lang="fr-CH" dirty="0" err="1" smtClean="0"/>
              <a:t>Mailbox</a:t>
            </a:r>
            <a:r>
              <a:rPr lang="fr-CH" dirty="0" smtClean="0"/>
              <a:t>, celle-ci enverra</a:t>
            </a:r>
            <a:r>
              <a:rPr lang="fr-CH" dirty="0" smtClean="0"/>
              <a:t> (</a:t>
            </a:r>
            <a:r>
              <a:rPr lang="fr-CH" dirty="0" smtClean="0"/>
              <a:t>automatiquement</a:t>
            </a:r>
            <a:r>
              <a:rPr lang="fr-CH" dirty="0" smtClean="0"/>
              <a:t>) le message </a:t>
            </a:r>
            <a:r>
              <a:rPr lang="fr-CH" dirty="0" smtClean="0"/>
              <a:t>QTC-001 à HB9ZG-2.</a:t>
            </a:r>
          </a:p>
          <a:p>
            <a:pPr marL="0" indent="0">
              <a:buNone/>
            </a:pP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945482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ylinder 1">
            <a:extLst>
              <a:ext uri="{FF2B5EF4-FFF2-40B4-BE49-F238E27FC236}">
                <a16:creationId xmlns="" xmlns:a16="http://schemas.microsoft.com/office/drawing/2014/main" id="{75F10A5C-7D8B-4AEF-9CAE-E2FBB36F021F}"/>
              </a:ext>
            </a:extLst>
          </p:cNvPr>
          <p:cNvSpPr/>
          <p:nvPr/>
        </p:nvSpPr>
        <p:spPr>
          <a:xfrm>
            <a:off x="4960418" y="3058789"/>
            <a:ext cx="1731695" cy="283221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HB9ZG-10</a:t>
            </a:r>
          </a:p>
        </p:txBody>
      </p:sp>
      <p:sp>
        <p:nvSpPr>
          <p:cNvPr id="3" name="Flussdiagramm: Vordefinierter Prozess 2">
            <a:extLst>
              <a:ext uri="{FF2B5EF4-FFF2-40B4-BE49-F238E27FC236}">
                <a16:creationId xmlns="" xmlns:a16="http://schemas.microsoft.com/office/drawing/2014/main" id="{F3FDF4A0-ED9F-4348-B12B-E03829750BDA}"/>
              </a:ext>
            </a:extLst>
          </p:cNvPr>
          <p:cNvSpPr/>
          <p:nvPr/>
        </p:nvSpPr>
        <p:spPr>
          <a:xfrm>
            <a:off x="1262358" y="1521303"/>
            <a:ext cx="1844984" cy="1108609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HB9ZG-1</a:t>
            </a:r>
          </a:p>
        </p:txBody>
      </p:sp>
      <p:sp>
        <p:nvSpPr>
          <p:cNvPr id="5" name="Flussdiagramm: Vordefinierter Prozess 4">
            <a:extLst>
              <a:ext uri="{FF2B5EF4-FFF2-40B4-BE49-F238E27FC236}">
                <a16:creationId xmlns="" xmlns:a16="http://schemas.microsoft.com/office/drawing/2014/main" id="{28345081-D46A-4501-A8AE-8D34573728C2}"/>
              </a:ext>
            </a:extLst>
          </p:cNvPr>
          <p:cNvSpPr/>
          <p:nvPr/>
        </p:nvSpPr>
        <p:spPr>
          <a:xfrm>
            <a:off x="1262358" y="3272553"/>
            <a:ext cx="1844984" cy="1108609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HB9AXY</a:t>
            </a:r>
          </a:p>
        </p:txBody>
      </p:sp>
      <p:sp>
        <p:nvSpPr>
          <p:cNvPr id="7" name="Flussdiagramm: Vordefinierter Prozess 6">
            <a:extLst>
              <a:ext uri="{FF2B5EF4-FFF2-40B4-BE49-F238E27FC236}">
                <a16:creationId xmlns="" xmlns:a16="http://schemas.microsoft.com/office/drawing/2014/main" id="{C1FF3D5C-A2DB-45CC-812C-42A0803381DC}"/>
              </a:ext>
            </a:extLst>
          </p:cNvPr>
          <p:cNvSpPr/>
          <p:nvPr/>
        </p:nvSpPr>
        <p:spPr>
          <a:xfrm>
            <a:off x="1262358" y="5023804"/>
            <a:ext cx="1844984" cy="1108609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HB9ZG-3</a:t>
            </a:r>
          </a:p>
        </p:txBody>
      </p:sp>
      <p:sp>
        <p:nvSpPr>
          <p:cNvPr id="9" name="Flussdiagramm: Vordefinierter Prozess 8">
            <a:extLst>
              <a:ext uri="{FF2B5EF4-FFF2-40B4-BE49-F238E27FC236}">
                <a16:creationId xmlns="" xmlns:a16="http://schemas.microsoft.com/office/drawing/2014/main" id="{9BD3076A-EDDF-4F1F-9B2E-1C9F778A4C36}"/>
              </a:ext>
            </a:extLst>
          </p:cNvPr>
          <p:cNvSpPr/>
          <p:nvPr/>
        </p:nvSpPr>
        <p:spPr>
          <a:xfrm>
            <a:off x="8545189" y="1521303"/>
            <a:ext cx="1844984" cy="1108609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HB9ZG-4</a:t>
            </a:r>
          </a:p>
        </p:txBody>
      </p:sp>
      <p:sp>
        <p:nvSpPr>
          <p:cNvPr id="11" name="Flussdiagramm: Vordefinierter Prozess 10">
            <a:extLst>
              <a:ext uri="{FF2B5EF4-FFF2-40B4-BE49-F238E27FC236}">
                <a16:creationId xmlns="" xmlns:a16="http://schemas.microsoft.com/office/drawing/2014/main" id="{A5E1E42E-FD78-467E-9B13-46E44DA689F4}"/>
              </a:ext>
            </a:extLst>
          </p:cNvPr>
          <p:cNvSpPr/>
          <p:nvPr/>
        </p:nvSpPr>
        <p:spPr>
          <a:xfrm>
            <a:off x="8545189" y="3272553"/>
            <a:ext cx="1844984" cy="1108609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HB9BXY</a:t>
            </a:r>
          </a:p>
        </p:txBody>
      </p:sp>
      <p:sp>
        <p:nvSpPr>
          <p:cNvPr id="13" name="Flussdiagramm: Vordefinierter Prozess 12">
            <a:extLst>
              <a:ext uri="{FF2B5EF4-FFF2-40B4-BE49-F238E27FC236}">
                <a16:creationId xmlns="" xmlns:a16="http://schemas.microsoft.com/office/drawing/2014/main" id="{19415834-28D3-442C-97A1-1652AB6D42DC}"/>
              </a:ext>
            </a:extLst>
          </p:cNvPr>
          <p:cNvSpPr/>
          <p:nvPr/>
        </p:nvSpPr>
        <p:spPr>
          <a:xfrm>
            <a:off x="8545189" y="5023804"/>
            <a:ext cx="1844984" cy="1108609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HB9ZG-6</a:t>
            </a:r>
          </a:p>
        </p:txBody>
      </p:sp>
      <p:sp>
        <p:nvSpPr>
          <p:cNvPr id="14" name="Pfeil: nach links und rechts 13">
            <a:extLst>
              <a:ext uri="{FF2B5EF4-FFF2-40B4-BE49-F238E27FC236}">
                <a16:creationId xmlns="" xmlns:a16="http://schemas.microsoft.com/office/drawing/2014/main" id="{EF33D0D3-52C7-41AE-8EE7-52FB304ED7DE}"/>
              </a:ext>
            </a:extLst>
          </p:cNvPr>
          <p:cNvSpPr/>
          <p:nvPr/>
        </p:nvSpPr>
        <p:spPr>
          <a:xfrm rot="2216639">
            <a:off x="2835146" y="2747718"/>
            <a:ext cx="2401288" cy="130522"/>
          </a:xfrm>
          <a:prstGeom prst="left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Pfeil: nach links und rechts 15">
            <a:extLst>
              <a:ext uri="{FF2B5EF4-FFF2-40B4-BE49-F238E27FC236}">
                <a16:creationId xmlns="" xmlns:a16="http://schemas.microsoft.com/office/drawing/2014/main" id="{446182F4-899B-40B4-92F9-2D091059124F}"/>
              </a:ext>
            </a:extLst>
          </p:cNvPr>
          <p:cNvSpPr/>
          <p:nvPr/>
        </p:nvSpPr>
        <p:spPr>
          <a:xfrm rot="722889">
            <a:off x="3103266" y="3939903"/>
            <a:ext cx="1853140" cy="156488"/>
          </a:xfrm>
          <a:prstGeom prst="left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8" name="Pfeil: nach links und rechts 17">
            <a:extLst>
              <a:ext uri="{FF2B5EF4-FFF2-40B4-BE49-F238E27FC236}">
                <a16:creationId xmlns="" xmlns:a16="http://schemas.microsoft.com/office/drawing/2014/main" id="{88115BC6-1D94-4422-83A7-B67ACD86A88D}"/>
              </a:ext>
            </a:extLst>
          </p:cNvPr>
          <p:cNvSpPr/>
          <p:nvPr/>
        </p:nvSpPr>
        <p:spPr>
          <a:xfrm rot="20871369">
            <a:off x="3111357" y="5229937"/>
            <a:ext cx="1853140" cy="156488"/>
          </a:xfrm>
          <a:prstGeom prst="left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0" name="Pfeil: nach links und rechts 19">
            <a:extLst>
              <a:ext uri="{FF2B5EF4-FFF2-40B4-BE49-F238E27FC236}">
                <a16:creationId xmlns="" xmlns:a16="http://schemas.microsoft.com/office/drawing/2014/main" id="{04996BA6-FC09-40D1-BF20-6135DAB0A392}"/>
              </a:ext>
            </a:extLst>
          </p:cNvPr>
          <p:cNvSpPr/>
          <p:nvPr/>
        </p:nvSpPr>
        <p:spPr>
          <a:xfrm rot="20871369">
            <a:off x="6687839" y="3959335"/>
            <a:ext cx="1853140" cy="156488"/>
          </a:xfrm>
          <a:prstGeom prst="left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2" name="Pfeil: nach links und rechts 21">
            <a:extLst>
              <a:ext uri="{FF2B5EF4-FFF2-40B4-BE49-F238E27FC236}">
                <a16:creationId xmlns="" xmlns:a16="http://schemas.microsoft.com/office/drawing/2014/main" id="{439FEE92-E54F-4C54-89C1-841AEAC63A2B}"/>
              </a:ext>
            </a:extLst>
          </p:cNvPr>
          <p:cNvSpPr/>
          <p:nvPr/>
        </p:nvSpPr>
        <p:spPr>
          <a:xfrm rot="811174">
            <a:off x="6684730" y="5251211"/>
            <a:ext cx="1853140" cy="156488"/>
          </a:xfrm>
          <a:prstGeom prst="left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4" name="Pfeil: nach links und rechts 23">
            <a:extLst>
              <a:ext uri="{FF2B5EF4-FFF2-40B4-BE49-F238E27FC236}">
                <a16:creationId xmlns="" xmlns:a16="http://schemas.microsoft.com/office/drawing/2014/main" id="{1D53FFF2-1523-4B1C-9B68-A33B3F86DA1C}"/>
              </a:ext>
            </a:extLst>
          </p:cNvPr>
          <p:cNvSpPr/>
          <p:nvPr/>
        </p:nvSpPr>
        <p:spPr>
          <a:xfrm rot="19070574">
            <a:off x="6342175" y="2856999"/>
            <a:ext cx="2526011" cy="151886"/>
          </a:xfrm>
          <a:prstGeom prst="left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5" name="Textfeld 24">
            <a:extLst>
              <a:ext uri="{FF2B5EF4-FFF2-40B4-BE49-F238E27FC236}">
                <a16:creationId xmlns="" xmlns:a16="http://schemas.microsoft.com/office/drawing/2014/main" id="{58B71E51-1DAE-4D1F-A95C-A287E67719AE}"/>
              </a:ext>
            </a:extLst>
          </p:cNvPr>
          <p:cNvSpPr txBox="1"/>
          <p:nvPr/>
        </p:nvSpPr>
        <p:spPr>
          <a:xfrm>
            <a:off x="3905757" y="900675"/>
            <a:ext cx="4089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b="1" dirty="0" smtClean="0">
                <a:solidFill>
                  <a:schemeClr val="accent2">
                    <a:lumMod val="50000"/>
                  </a:schemeClr>
                </a:solidFill>
              </a:rPr>
              <a:t>Mailbox </a:t>
            </a:r>
            <a:r>
              <a:rPr lang="de-CH" sz="2800" b="1" dirty="0" err="1" smtClean="0">
                <a:solidFill>
                  <a:schemeClr val="accent2">
                    <a:lumMod val="50000"/>
                  </a:schemeClr>
                </a:solidFill>
              </a:rPr>
              <a:t>locale</a:t>
            </a:r>
            <a:r>
              <a:rPr lang="de-CH" sz="2800" b="1" dirty="0" smtClean="0">
                <a:solidFill>
                  <a:schemeClr val="accent2">
                    <a:lumMod val="50000"/>
                  </a:schemeClr>
                </a:solidFill>
              </a:rPr>
              <a:t> HB9ZG-10</a:t>
            </a:r>
            <a:endParaRPr lang="de-CH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112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84C78370-E480-4126-A53B-069B6AC1C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29006"/>
          </a:xfrm>
        </p:spPr>
        <p:txBody>
          <a:bodyPr/>
          <a:lstStyle/>
          <a:p>
            <a:pPr algn="ctr"/>
            <a:r>
              <a:rPr lang="de-CH" b="1" dirty="0" smtClean="0">
                <a:solidFill>
                  <a:schemeClr val="accent1">
                    <a:lumMod val="75000"/>
                  </a:schemeClr>
                </a:solidFill>
              </a:rPr>
              <a:t>Mailbox </a:t>
            </a:r>
            <a:r>
              <a:rPr lang="de-CH" b="1" dirty="0" err="1" smtClean="0">
                <a:solidFill>
                  <a:schemeClr val="accent1">
                    <a:lumMod val="75000"/>
                  </a:schemeClr>
                </a:solidFill>
              </a:rPr>
              <a:t>locale</a:t>
            </a:r>
            <a:r>
              <a:rPr lang="de-CH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CH" b="1" dirty="0" smtClean="0">
                <a:solidFill>
                  <a:schemeClr val="accent1">
                    <a:lumMod val="75000"/>
                  </a:schemeClr>
                </a:solidFill>
              </a:rPr>
              <a:t>– Mailbox Internet</a:t>
            </a:r>
            <a:endParaRPr lang="de-CH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AA3E3661-7A18-4782-BC19-46A6F1953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4131"/>
            <a:ext cx="10304533" cy="4582832"/>
          </a:xfrm>
        </p:spPr>
        <p:txBody>
          <a:bodyPr>
            <a:normAutofit fontScale="92500" lnSpcReduction="20000"/>
          </a:bodyPr>
          <a:lstStyle/>
          <a:p>
            <a:r>
              <a:rPr lang="fr-CH" sz="3200" dirty="0" smtClean="0"/>
              <a:t>Une </a:t>
            </a:r>
            <a:r>
              <a:rPr lang="fr-CH" sz="3200" dirty="0" err="1" smtClean="0"/>
              <a:t>Mailbox</a:t>
            </a:r>
            <a:r>
              <a:rPr lang="fr-CH" sz="3200" dirty="0" smtClean="0"/>
              <a:t> locale est idéale, si techniquement, celle-ci est en mesure d’atteindre directement toutes les stations du réseau.</a:t>
            </a:r>
          </a:p>
          <a:p>
            <a:r>
              <a:rPr lang="fr-CH" sz="3200" dirty="0" smtClean="0"/>
              <a:t>Avec l’emplacement </a:t>
            </a:r>
            <a:r>
              <a:rPr lang="fr-CH" sz="3200" dirty="0" err="1" smtClean="0"/>
              <a:t>Scheidegg</a:t>
            </a:r>
            <a:r>
              <a:rPr lang="fr-CH" sz="3200" dirty="0" smtClean="0"/>
              <a:t>, l’expérience acquise permet de vérifier que tous les emplacements stratégiques du réseau de secours de Zoug (GFS, KFS) sont atteignables par HB9ZG-10. </a:t>
            </a:r>
          </a:p>
          <a:p>
            <a:r>
              <a:rPr lang="fr-CH" sz="3200" dirty="0" smtClean="0"/>
              <a:t>Pour augmenter le potentiel de notre </a:t>
            </a:r>
            <a:r>
              <a:rPr lang="fr-CH" sz="3200" dirty="0" err="1" smtClean="0"/>
              <a:t>Mailbox</a:t>
            </a:r>
            <a:r>
              <a:rPr lang="fr-CH" sz="3200" dirty="0" smtClean="0"/>
              <a:t>, nous avons,</a:t>
            </a:r>
            <a:r>
              <a:rPr lang="fr-CH" sz="3200" dirty="0" smtClean="0"/>
              <a:t> via Internet, relié </a:t>
            </a:r>
            <a:r>
              <a:rPr lang="fr-CH" sz="3200" dirty="0" smtClean="0"/>
              <a:t>HB9ZG-10 avec le serveur WINLINK Mail-Server (‘CMS’) qui permet l’échange de messages avec d’autres radioamateurs au niveau mondial et des emails avec d’autres participants. </a:t>
            </a:r>
          </a:p>
          <a:p>
            <a:r>
              <a:rPr lang="fr-CH" sz="3200" dirty="0" smtClean="0"/>
              <a:t>En cas d’engagement pour la radio de secours, la </a:t>
            </a:r>
            <a:r>
              <a:rPr lang="fr-CH" sz="3200" dirty="0" err="1" smtClean="0"/>
              <a:t>Mailbox</a:t>
            </a:r>
            <a:r>
              <a:rPr lang="fr-CH" sz="3200" dirty="0" smtClean="0"/>
              <a:t> HB9ZG-10 est commutée en mode local.</a:t>
            </a:r>
            <a:endParaRPr lang="fr-CH" dirty="0" smtClean="0"/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199913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ylinder 2">
            <a:extLst>
              <a:ext uri="{FF2B5EF4-FFF2-40B4-BE49-F238E27FC236}">
                <a16:creationId xmlns="" xmlns:a16="http://schemas.microsoft.com/office/drawing/2014/main" id="{F121DB65-32BE-4CAC-B5F9-C0897B05B0FB}"/>
              </a:ext>
            </a:extLst>
          </p:cNvPr>
          <p:cNvSpPr/>
          <p:nvPr/>
        </p:nvSpPr>
        <p:spPr>
          <a:xfrm>
            <a:off x="5114536" y="452519"/>
            <a:ext cx="1731695" cy="210469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WINLINK</a:t>
            </a:r>
            <a:br>
              <a:rPr lang="de-CH" dirty="0"/>
            </a:br>
            <a:r>
              <a:rPr lang="de-CH" dirty="0"/>
              <a:t/>
            </a:r>
            <a:br>
              <a:rPr lang="de-CH" dirty="0"/>
            </a:br>
            <a:r>
              <a:rPr lang="de-CH" dirty="0"/>
              <a:t>CMS</a:t>
            </a:r>
          </a:p>
        </p:txBody>
      </p:sp>
      <p:sp>
        <p:nvSpPr>
          <p:cNvPr id="5" name="Flussdiagramm: Vordefinierter Prozess 4">
            <a:extLst>
              <a:ext uri="{FF2B5EF4-FFF2-40B4-BE49-F238E27FC236}">
                <a16:creationId xmlns="" xmlns:a16="http://schemas.microsoft.com/office/drawing/2014/main" id="{99E83273-8B6E-4782-8826-6360714237FF}"/>
              </a:ext>
            </a:extLst>
          </p:cNvPr>
          <p:cNvSpPr/>
          <p:nvPr/>
        </p:nvSpPr>
        <p:spPr>
          <a:xfrm>
            <a:off x="1259891" y="1639390"/>
            <a:ext cx="1844984" cy="1108609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HB9ZG-1</a:t>
            </a:r>
          </a:p>
        </p:txBody>
      </p:sp>
      <p:sp>
        <p:nvSpPr>
          <p:cNvPr id="7" name="Flussdiagramm: Vordefinierter Prozess 6">
            <a:extLst>
              <a:ext uri="{FF2B5EF4-FFF2-40B4-BE49-F238E27FC236}">
                <a16:creationId xmlns="" xmlns:a16="http://schemas.microsoft.com/office/drawing/2014/main" id="{E861474D-276F-4A2D-9B14-CB5A743018D8}"/>
              </a:ext>
            </a:extLst>
          </p:cNvPr>
          <p:cNvSpPr/>
          <p:nvPr/>
        </p:nvSpPr>
        <p:spPr>
          <a:xfrm>
            <a:off x="1262358" y="3076741"/>
            <a:ext cx="1844984" cy="1108609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HB9ZG-2</a:t>
            </a:r>
          </a:p>
        </p:txBody>
      </p:sp>
      <p:sp>
        <p:nvSpPr>
          <p:cNvPr id="9" name="Flussdiagramm: Vordefinierter Prozess 8">
            <a:extLst>
              <a:ext uri="{FF2B5EF4-FFF2-40B4-BE49-F238E27FC236}">
                <a16:creationId xmlns="" xmlns:a16="http://schemas.microsoft.com/office/drawing/2014/main" id="{5AB8A2BA-1E0D-4D98-B4A4-77236756754C}"/>
              </a:ext>
            </a:extLst>
          </p:cNvPr>
          <p:cNvSpPr/>
          <p:nvPr/>
        </p:nvSpPr>
        <p:spPr>
          <a:xfrm>
            <a:off x="1262358" y="4482463"/>
            <a:ext cx="1844984" cy="1108609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HB9ZG-3</a:t>
            </a:r>
          </a:p>
        </p:txBody>
      </p:sp>
      <p:sp>
        <p:nvSpPr>
          <p:cNvPr id="11" name="Flussdiagramm: Vordefinierter Prozess 10">
            <a:extLst>
              <a:ext uri="{FF2B5EF4-FFF2-40B4-BE49-F238E27FC236}">
                <a16:creationId xmlns="" xmlns:a16="http://schemas.microsoft.com/office/drawing/2014/main" id="{5969619A-7168-4C4C-9E6D-5FCD33F53EBB}"/>
              </a:ext>
            </a:extLst>
          </p:cNvPr>
          <p:cNvSpPr/>
          <p:nvPr/>
        </p:nvSpPr>
        <p:spPr>
          <a:xfrm>
            <a:off x="8540660" y="1693387"/>
            <a:ext cx="1844984" cy="1108609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HB9ABC</a:t>
            </a:r>
          </a:p>
        </p:txBody>
      </p:sp>
      <p:sp>
        <p:nvSpPr>
          <p:cNvPr id="13" name="Flussdiagramm: Vordefinierter Prozess 12">
            <a:extLst>
              <a:ext uri="{FF2B5EF4-FFF2-40B4-BE49-F238E27FC236}">
                <a16:creationId xmlns="" xmlns:a16="http://schemas.microsoft.com/office/drawing/2014/main" id="{36763170-0E59-46DC-973F-E94C275C74E6}"/>
              </a:ext>
            </a:extLst>
          </p:cNvPr>
          <p:cNvSpPr/>
          <p:nvPr/>
        </p:nvSpPr>
        <p:spPr>
          <a:xfrm>
            <a:off x="8540660" y="3117663"/>
            <a:ext cx="1844984" cy="1108609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HB3YXZ</a:t>
            </a:r>
          </a:p>
        </p:txBody>
      </p:sp>
      <p:sp>
        <p:nvSpPr>
          <p:cNvPr id="15" name="Flussdiagramm: Vordefinierter Prozess 14">
            <a:extLst>
              <a:ext uri="{FF2B5EF4-FFF2-40B4-BE49-F238E27FC236}">
                <a16:creationId xmlns="" xmlns:a16="http://schemas.microsoft.com/office/drawing/2014/main" id="{D929B983-6FF5-466F-B0F0-B84D3D708778}"/>
              </a:ext>
            </a:extLst>
          </p:cNvPr>
          <p:cNvSpPr/>
          <p:nvPr/>
        </p:nvSpPr>
        <p:spPr>
          <a:xfrm>
            <a:off x="8540660" y="4488955"/>
            <a:ext cx="1844984" cy="1108609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HB9ZG-6</a:t>
            </a:r>
          </a:p>
        </p:txBody>
      </p:sp>
      <p:sp>
        <p:nvSpPr>
          <p:cNvPr id="17" name="Pfeil: nach links und rechts 16">
            <a:extLst>
              <a:ext uri="{FF2B5EF4-FFF2-40B4-BE49-F238E27FC236}">
                <a16:creationId xmlns="" xmlns:a16="http://schemas.microsoft.com/office/drawing/2014/main" id="{1922E657-90A1-4FD2-8FAF-F74B04A2D606}"/>
              </a:ext>
            </a:extLst>
          </p:cNvPr>
          <p:cNvSpPr/>
          <p:nvPr/>
        </p:nvSpPr>
        <p:spPr>
          <a:xfrm rot="2216639">
            <a:off x="2822345" y="2786036"/>
            <a:ext cx="2611655" cy="158201"/>
          </a:xfrm>
          <a:prstGeom prst="left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9" name="Pfeil: nach links und rechts 18">
            <a:extLst>
              <a:ext uri="{FF2B5EF4-FFF2-40B4-BE49-F238E27FC236}">
                <a16:creationId xmlns="" xmlns:a16="http://schemas.microsoft.com/office/drawing/2014/main" id="{6CD848FB-D98E-4270-ABE6-1DF9C1BE7578}"/>
              </a:ext>
            </a:extLst>
          </p:cNvPr>
          <p:cNvSpPr/>
          <p:nvPr/>
        </p:nvSpPr>
        <p:spPr>
          <a:xfrm rot="722889">
            <a:off x="3106077" y="3913264"/>
            <a:ext cx="1977025" cy="196497"/>
          </a:xfrm>
          <a:prstGeom prst="left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1" name="Pfeil: nach links und rechts 20">
            <a:extLst>
              <a:ext uri="{FF2B5EF4-FFF2-40B4-BE49-F238E27FC236}">
                <a16:creationId xmlns="" xmlns:a16="http://schemas.microsoft.com/office/drawing/2014/main" id="{3A6BEC33-2A58-48C0-ADFE-A6FC408E6A58}"/>
              </a:ext>
            </a:extLst>
          </p:cNvPr>
          <p:cNvSpPr/>
          <p:nvPr/>
        </p:nvSpPr>
        <p:spPr>
          <a:xfrm>
            <a:off x="3104875" y="4926705"/>
            <a:ext cx="1853140" cy="156488"/>
          </a:xfrm>
          <a:prstGeom prst="left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3" name="Pfeil: nach links und rechts 22">
            <a:extLst>
              <a:ext uri="{FF2B5EF4-FFF2-40B4-BE49-F238E27FC236}">
                <a16:creationId xmlns="" xmlns:a16="http://schemas.microsoft.com/office/drawing/2014/main" id="{59568D8A-B061-478F-ACAA-FDBC642F5CF5}"/>
              </a:ext>
            </a:extLst>
          </p:cNvPr>
          <p:cNvSpPr/>
          <p:nvPr/>
        </p:nvSpPr>
        <p:spPr>
          <a:xfrm rot="20871369">
            <a:off x="6525028" y="3976653"/>
            <a:ext cx="2019793" cy="175293"/>
          </a:xfrm>
          <a:prstGeom prst="left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5" name="Pfeil: nach links und rechts 24">
            <a:extLst>
              <a:ext uri="{FF2B5EF4-FFF2-40B4-BE49-F238E27FC236}">
                <a16:creationId xmlns="" xmlns:a16="http://schemas.microsoft.com/office/drawing/2014/main" id="{675F2DA0-D3E9-4B3A-844C-95EA3178C53F}"/>
              </a:ext>
            </a:extLst>
          </p:cNvPr>
          <p:cNvSpPr/>
          <p:nvPr/>
        </p:nvSpPr>
        <p:spPr>
          <a:xfrm>
            <a:off x="6457051" y="4962460"/>
            <a:ext cx="2083609" cy="156488"/>
          </a:xfrm>
          <a:prstGeom prst="left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7" name="Pfeil: nach links und rechts 26">
            <a:extLst>
              <a:ext uri="{FF2B5EF4-FFF2-40B4-BE49-F238E27FC236}">
                <a16:creationId xmlns="" xmlns:a16="http://schemas.microsoft.com/office/drawing/2014/main" id="{18D8F192-2514-4392-91FD-58F96AB8A6D7}"/>
              </a:ext>
            </a:extLst>
          </p:cNvPr>
          <p:cNvSpPr/>
          <p:nvPr/>
        </p:nvSpPr>
        <p:spPr>
          <a:xfrm rot="19242326">
            <a:off x="6392109" y="2808221"/>
            <a:ext cx="2461370" cy="177451"/>
          </a:xfrm>
          <a:prstGeom prst="left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8" name="Flussdiagramm: Daten 27">
            <a:extLst>
              <a:ext uri="{FF2B5EF4-FFF2-40B4-BE49-F238E27FC236}">
                <a16:creationId xmlns="" xmlns:a16="http://schemas.microsoft.com/office/drawing/2014/main" id="{2E529582-561E-4874-BB47-BB4F55948F1A}"/>
              </a:ext>
            </a:extLst>
          </p:cNvPr>
          <p:cNvSpPr/>
          <p:nvPr/>
        </p:nvSpPr>
        <p:spPr>
          <a:xfrm>
            <a:off x="4881965" y="3091834"/>
            <a:ext cx="1844592" cy="2410750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GATEWAY</a:t>
            </a:r>
            <a:br>
              <a:rPr lang="de-CH" dirty="0"/>
            </a:br>
            <a:r>
              <a:rPr lang="de-CH" dirty="0"/>
              <a:t/>
            </a:r>
            <a:br>
              <a:rPr lang="de-CH" dirty="0"/>
            </a:br>
            <a:r>
              <a:rPr lang="de-CH" dirty="0"/>
              <a:t>HB9ZG-10</a:t>
            </a:r>
          </a:p>
        </p:txBody>
      </p:sp>
      <p:sp>
        <p:nvSpPr>
          <p:cNvPr id="30" name="Pfeil: nach links und rechts 29">
            <a:extLst>
              <a:ext uri="{FF2B5EF4-FFF2-40B4-BE49-F238E27FC236}">
                <a16:creationId xmlns="" xmlns:a16="http://schemas.microsoft.com/office/drawing/2014/main" id="{2BEE091F-9626-4C39-A42C-6274A3BF51DB}"/>
              </a:ext>
            </a:extLst>
          </p:cNvPr>
          <p:cNvSpPr/>
          <p:nvPr/>
        </p:nvSpPr>
        <p:spPr>
          <a:xfrm rot="16200000">
            <a:off x="5717630" y="2697444"/>
            <a:ext cx="525508" cy="263272"/>
          </a:xfrm>
          <a:prstGeom prst="left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2" name="Textfeld 31">
            <a:extLst>
              <a:ext uri="{FF2B5EF4-FFF2-40B4-BE49-F238E27FC236}">
                <a16:creationId xmlns="" xmlns:a16="http://schemas.microsoft.com/office/drawing/2014/main" id="{7017EC0E-4026-4173-BC7A-30F4DF879575}"/>
              </a:ext>
            </a:extLst>
          </p:cNvPr>
          <p:cNvSpPr txBox="1"/>
          <p:nvPr/>
        </p:nvSpPr>
        <p:spPr>
          <a:xfrm>
            <a:off x="1350506" y="5759602"/>
            <a:ext cx="9259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800" b="1" dirty="0" smtClean="0">
                <a:solidFill>
                  <a:schemeClr val="accent2">
                    <a:lumMod val="50000"/>
                  </a:schemeClr>
                </a:solidFill>
              </a:rPr>
              <a:t>Mailbox </a:t>
            </a:r>
            <a:r>
              <a:rPr lang="de-CH" sz="2800" b="1" dirty="0" err="1" smtClean="0">
                <a:solidFill>
                  <a:schemeClr val="accent2">
                    <a:lumMod val="50000"/>
                  </a:schemeClr>
                </a:solidFill>
              </a:rPr>
              <a:t>interconnectée</a:t>
            </a:r>
            <a:r>
              <a:rPr lang="de-CH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CH" sz="2800" b="1" dirty="0" err="1" smtClean="0">
                <a:solidFill>
                  <a:schemeClr val="accent2">
                    <a:lumMod val="50000"/>
                  </a:schemeClr>
                </a:solidFill>
              </a:rPr>
              <a:t>ave</a:t>
            </a:r>
            <a:r>
              <a:rPr lang="de-CH" sz="2800" b="1" dirty="0" smtClean="0">
                <a:solidFill>
                  <a:schemeClr val="accent2">
                    <a:lumMod val="50000"/>
                  </a:schemeClr>
                </a:solidFill>
              </a:rPr>
              <a:t> Internet: </a:t>
            </a:r>
            <a:r>
              <a:rPr lang="de-CH" sz="2800" b="1" dirty="0">
                <a:solidFill>
                  <a:schemeClr val="accent2">
                    <a:lumMod val="50000"/>
                  </a:schemeClr>
                </a:solidFill>
              </a:rPr>
              <a:t>Gateway HB9ZG-10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="" xmlns:a16="http://schemas.microsoft.com/office/drawing/2014/main" id="{6DE268E1-DFCE-4C49-9D21-5CC97B51D409}"/>
              </a:ext>
            </a:extLst>
          </p:cNvPr>
          <p:cNvSpPr txBox="1"/>
          <p:nvPr/>
        </p:nvSpPr>
        <p:spPr>
          <a:xfrm>
            <a:off x="6040138" y="2629912"/>
            <a:ext cx="1051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 dirty="0">
                <a:solidFill>
                  <a:schemeClr val="accent6">
                    <a:lumMod val="75000"/>
                  </a:schemeClr>
                </a:solidFill>
              </a:rPr>
              <a:t>Internet</a:t>
            </a:r>
          </a:p>
        </p:txBody>
      </p:sp>
      <p:sp>
        <p:nvSpPr>
          <p:cNvPr id="35" name="Flussdiagramm: Vordefinierter Prozess 34">
            <a:extLst>
              <a:ext uri="{FF2B5EF4-FFF2-40B4-BE49-F238E27FC236}">
                <a16:creationId xmlns="" xmlns:a16="http://schemas.microsoft.com/office/drawing/2014/main" id="{13C6CF63-3C05-47CF-8BB5-A1B6F2B9A0F8}"/>
              </a:ext>
            </a:extLst>
          </p:cNvPr>
          <p:cNvSpPr/>
          <p:nvPr/>
        </p:nvSpPr>
        <p:spPr>
          <a:xfrm>
            <a:off x="8540660" y="322095"/>
            <a:ext cx="1844984" cy="1108609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/>
              <a:t>hans.meier@datazug.ch</a:t>
            </a:r>
          </a:p>
        </p:txBody>
      </p:sp>
      <p:sp>
        <p:nvSpPr>
          <p:cNvPr id="37" name="Pfeil: nach links und rechts 36">
            <a:extLst>
              <a:ext uri="{FF2B5EF4-FFF2-40B4-BE49-F238E27FC236}">
                <a16:creationId xmlns="" xmlns:a16="http://schemas.microsoft.com/office/drawing/2014/main" id="{CFC8EB77-485C-4BBC-AA02-58A0F2449B54}"/>
              </a:ext>
            </a:extLst>
          </p:cNvPr>
          <p:cNvSpPr/>
          <p:nvPr/>
        </p:nvSpPr>
        <p:spPr>
          <a:xfrm rot="20871369">
            <a:off x="6840617" y="925306"/>
            <a:ext cx="1738258" cy="178405"/>
          </a:xfrm>
          <a:prstGeom prst="left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9" name="Flussdiagramm: Vordefinierter Prozess 38">
            <a:extLst>
              <a:ext uri="{FF2B5EF4-FFF2-40B4-BE49-F238E27FC236}">
                <a16:creationId xmlns="" xmlns:a16="http://schemas.microsoft.com/office/drawing/2014/main" id="{08C6619B-11AC-4AB2-9573-00F3E7495FD4}"/>
              </a:ext>
            </a:extLst>
          </p:cNvPr>
          <p:cNvSpPr/>
          <p:nvPr/>
        </p:nvSpPr>
        <p:spPr>
          <a:xfrm>
            <a:off x="1259891" y="241038"/>
            <a:ext cx="1844984" cy="1108609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hb9abc@</a:t>
            </a:r>
            <a:br>
              <a:rPr lang="de-CH" dirty="0"/>
            </a:br>
            <a:r>
              <a:rPr lang="de-CH" dirty="0"/>
              <a:t>uska.ch</a:t>
            </a:r>
          </a:p>
        </p:txBody>
      </p:sp>
      <p:sp>
        <p:nvSpPr>
          <p:cNvPr id="41" name="Pfeil: nach links und rechts 40">
            <a:extLst>
              <a:ext uri="{FF2B5EF4-FFF2-40B4-BE49-F238E27FC236}">
                <a16:creationId xmlns="" xmlns:a16="http://schemas.microsoft.com/office/drawing/2014/main" id="{0CDFCC0F-510A-4911-8DB1-A331808D2C33}"/>
              </a:ext>
            </a:extLst>
          </p:cNvPr>
          <p:cNvSpPr/>
          <p:nvPr/>
        </p:nvSpPr>
        <p:spPr>
          <a:xfrm rot="999252">
            <a:off x="3065962" y="939539"/>
            <a:ext cx="2087487" cy="180893"/>
          </a:xfrm>
          <a:prstGeom prst="left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01074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84D677A5-CB62-46CD-B165-76767A9E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de-CH" b="1" dirty="0" err="1" smtClean="0">
                <a:solidFill>
                  <a:schemeClr val="accent1">
                    <a:lumMod val="75000"/>
                  </a:schemeClr>
                </a:solidFill>
              </a:rPr>
              <a:t>Établir</a:t>
            </a:r>
            <a:r>
              <a:rPr lang="de-CH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CH" b="1" dirty="0" err="1" smtClean="0">
                <a:solidFill>
                  <a:schemeClr val="accent1">
                    <a:lumMod val="75000"/>
                  </a:schemeClr>
                </a:solidFill>
              </a:rPr>
              <a:t>une</a:t>
            </a:r>
            <a:r>
              <a:rPr lang="de-CH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CH" b="1" dirty="0" err="1" smtClean="0">
                <a:solidFill>
                  <a:schemeClr val="accent1">
                    <a:lumMod val="75000"/>
                  </a:schemeClr>
                </a:solidFill>
              </a:rPr>
              <a:t>liaison</a:t>
            </a:r>
            <a:r>
              <a:rPr lang="de-CH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CH" b="1" dirty="0" err="1" smtClean="0">
                <a:solidFill>
                  <a:schemeClr val="accent1">
                    <a:lumMod val="75000"/>
                  </a:schemeClr>
                </a:solidFill>
              </a:rPr>
              <a:t>avec</a:t>
            </a:r>
            <a:r>
              <a:rPr lang="de-CH" b="1" dirty="0">
                <a:solidFill>
                  <a:schemeClr val="accent1">
                    <a:lumMod val="75000"/>
                  </a:schemeClr>
                </a:solidFill>
              </a:rPr>
              <a:t> HB9ZG-10 </a:t>
            </a:r>
            <a:r>
              <a:rPr lang="de-CH" b="1" dirty="0" smtClean="0">
                <a:solidFill>
                  <a:schemeClr val="accent1">
                    <a:lumMod val="75000"/>
                  </a:schemeClr>
                </a:solidFill>
              </a:rPr>
              <a:t>en </a:t>
            </a:r>
            <a:r>
              <a:rPr lang="de-CH" b="1" dirty="0">
                <a:solidFill>
                  <a:schemeClr val="accent1">
                    <a:lumMod val="75000"/>
                  </a:schemeClr>
                </a:solidFill>
              </a:rPr>
              <a:t>VARA FM </a:t>
            </a:r>
            <a:endParaRPr lang="de-CH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59F08C21-B79D-4BDA-B822-38A625CA1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46600"/>
          </a:xfrm>
        </p:spPr>
        <p:txBody>
          <a:bodyPr>
            <a:normAutofit/>
          </a:bodyPr>
          <a:lstStyle/>
          <a:p>
            <a:r>
              <a:rPr lang="fr-CH" dirty="0" smtClean="0"/>
              <a:t>Nous utilisons le E-Mail-Client ‘</a:t>
            </a:r>
            <a:r>
              <a:rPr lang="fr-CH" dirty="0" err="1" smtClean="0"/>
              <a:t>Winlink</a:t>
            </a:r>
            <a:r>
              <a:rPr lang="fr-CH" dirty="0" smtClean="0"/>
              <a:t> Express’ </a:t>
            </a:r>
          </a:p>
          <a:p>
            <a:r>
              <a:rPr lang="fr-CH" dirty="0" smtClean="0"/>
              <a:t>Pour déposer un (ou des) message dans la </a:t>
            </a:r>
            <a:r>
              <a:rPr lang="fr-CH" dirty="0" err="1" smtClean="0"/>
              <a:t>Outbox</a:t>
            </a:r>
            <a:r>
              <a:rPr lang="fr-CH" dirty="0" smtClean="0"/>
              <a:t> ou pour lire des messages déposés dans la </a:t>
            </a:r>
            <a:r>
              <a:rPr lang="fr-CH" dirty="0" err="1" smtClean="0"/>
              <a:t>Mailbox</a:t>
            </a:r>
            <a:r>
              <a:rPr lang="fr-CH" dirty="0" smtClean="0"/>
              <a:t>, il faut ouvrir une session ‘VARA FM. </a:t>
            </a:r>
          </a:p>
          <a:p>
            <a:r>
              <a:rPr lang="fr-CH" dirty="0" smtClean="0"/>
              <a:t>Se connecter à la </a:t>
            </a:r>
            <a:r>
              <a:rPr lang="fr-CH" dirty="0" err="1" smtClean="0"/>
              <a:t>Mailbox</a:t>
            </a:r>
            <a:r>
              <a:rPr lang="fr-CH" dirty="0" smtClean="0"/>
              <a:t>.</a:t>
            </a:r>
            <a:br>
              <a:rPr lang="fr-CH" dirty="0" smtClean="0"/>
            </a:br>
            <a:r>
              <a:rPr lang="fr-CH" dirty="0" smtClean="0"/>
              <a:t>La suite se déroule automatiquement:</a:t>
            </a:r>
            <a:br>
              <a:rPr lang="fr-CH" dirty="0" smtClean="0"/>
            </a:br>
            <a:r>
              <a:rPr lang="fr-CH" dirty="0" smtClean="0"/>
              <a:t>Les messages déposés dans la ‘</a:t>
            </a:r>
            <a:r>
              <a:rPr lang="fr-CH" dirty="0" err="1" smtClean="0"/>
              <a:t>Outbox</a:t>
            </a:r>
            <a:r>
              <a:rPr lang="fr-CH" dirty="0" smtClean="0"/>
              <a:t>’,                                                        sont envoyés, les messages entrant                                                        vont dans la ‘</a:t>
            </a:r>
            <a:r>
              <a:rPr lang="fr-CH" dirty="0" err="1" smtClean="0"/>
              <a:t>Inbox</a:t>
            </a:r>
            <a:r>
              <a:rPr lang="fr-CH" dirty="0" smtClean="0"/>
              <a:t>’.</a:t>
            </a:r>
            <a:endParaRPr lang="fr-CH" dirty="0"/>
          </a:p>
        </p:txBody>
      </p:sp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B8256B78-EDBF-4479-9CA2-D5448A264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9889" y="3725265"/>
            <a:ext cx="4740985" cy="2320849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="" xmlns:a16="http://schemas.microsoft.com/office/drawing/2014/main" id="{489A24B6-DBDF-4C25-8D86-557A946F4212}"/>
              </a:ext>
            </a:extLst>
          </p:cNvPr>
          <p:cNvSpPr/>
          <p:nvPr/>
        </p:nvSpPr>
        <p:spPr>
          <a:xfrm>
            <a:off x="7091657" y="3965097"/>
            <a:ext cx="1041175" cy="5178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Ellipse 7">
            <a:extLst>
              <a:ext uri="{FF2B5EF4-FFF2-40B4-BE49-F238E27FC236}">
                <a16:creationId xmlns="" xmlns:a16="http://schemas.microsoft.com/office/drawing/2014/main" id="{C80C8D6B-58E0-419C-83FE-E5F951EB6C08}"/>
              </a:ext>
            </a:extLst>
          </p:cNvPr>
          <p:cNvSpPr/>
          <p:nvPr/>
        </p:nvSpPr>
        <p:spPr>
          <a:xfrm>
            <a:off x="8076188" y="3859900"/>
            <a:ext cx="1941752" cy="72828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72082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ED49D9DB-095D-4058-85AC-785CA8543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688" y="1"/>
            <a:ext cx="9847781" cy="6857999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="" xmlns:a16="http://schemas.microsoft.com/office/drawing/2014/main" id="{2C8D4165-D40B-459D-AE8E-2BAC46411B5C}"/>
              </a:ext>
            </a:extLst>
          </p:cNvPr>
          <p:cNvSpPr/>
          <p:nvPr/>
        </p:nvSpPr>
        <p:spPr>
          <a:xfrm>
            <a:off x="6322578" y="704007"/>
            <a:ext cx="782230" cy="39651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Ellipse 5">
            <a:extLst>
              <a:ext uri="{FF2B5EF4-FFF2-40B4-BE49-F238E27FC236}">
                <a16:creationId xmlns="" xmlns:a16="http://schemas.microsoft.com/office/drawing/2014/main" id="{D5E702D6-75AC-4C89-B890-511A766B1DB2}"/>
              </a:ext>
            </a:extLst>
          </p:cNvPr>
          <p:cNvSpPr/>
          <p:nvPr/>
        </p:nvSpPr>
        <p:spPr>
          <a:xfrm>
            <a:off x="1610315" y="1003413"/>
            <a:ext cx="1302817" cy="5178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20425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A82BB35D-0A44-4800-B81E-3D2117FB0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229" y="0"/>
            <a:ext cx="9923199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AB4EB0C9-3B05-4820-89FC-FC7BECEA329E}"/>
              </a:ext>
            </a:extLst>
          </p:cNvPr>
          <p:cNvSpPr txBox="1"/>
          <p:nvPr/>
        </p:nvSpPr>
        <p:spPr>
          <a:xfrm>
            <a:off x="6813495" y="3625232"/>
            <a:ext cx="3957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>
                <a:solidFill>
                  <a:schemeClr val="accent5">
                    <a:lumMod val="75000"/>
                  </a:schemeClr>
                </a:solidFill>
              </a:rPr>
              <a:t>Vorliegende Meldung(en):</a:t>
            </a:r>
            <a:br>
              <a:rPr lang="de-CH" sz="2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de-CH" sz="2400" dirty="0">
                <a:solidFill>
                  <a:schemeClr val="accent5">
                    <a:lumMod val="75000"/>
                  </a:schemeClr>
                </a:solidFill>
              </a:rPr>
              <a:t> Grösse, Absender und Betreff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="" xmlns:a16="http://schemas.microsoft.com/office/drawing/2014/main" id="{C2B27971-0A18-4057-B4AA-CC8C756D011E}"/>
              </a:ext>
            </a:extLst>
          </p:cNvPr>
          <p:cNvSpPr txBox="1"/>
          <p:nvPr/>
        </p:nvSpPr>
        <p:spPr>
          <a:xfrm>
            <a:off x="5541696" y="4619203"/>
            <a:ext cx="5099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>
                <a:solidFill>
                  <a:schemeClr val="accent5">
                    <a:lumMod val="75000"/>
                  </a:schemeClr>
                </a:solidFill>
              </a:rPr>
              <a:t>Angaben zur Übermittlungsstatistik:</a:t>
            </a:r>
            <a:br>
              <a:rPr lang="de-CH" sz="2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de-CH" sz="2400" dirty="0">
                <a:solidFill>
                  <a:schemeClr val="accent5">
                    <a:lumMod val="75000"/>
                  </a:schemeClr>
                </a:solidFill>
              </a:rPr>
              <a:t> Übermittlungszeit, Durchsatz</a:t>
            </a:r>
          </a:p>
        </p:txBody>
      </p:sp>
    </p:spTree>
    <p:extLst>
      <p:ext uri="{BB962C8B-B14F-4D97-AF65-F5344CB8AC3E}">
        <p14:creationId xmlns:p14="http://schemas.microsoft.com/office/powerpoint/2010/main" val="2612524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="" xmlns:a16="http://schemas.microsoft.com/office/drawing/2014/main" id="{5DBFFA58-35C8-498E-8ED4-F3A077D97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6" y="64736"/>
            <a:ext cx="12114204" cy="673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898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60A91741-A7EA-4AC0-ABAB-FA13A2D72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CH" sz="8800" b="1" dirty="0" err="1" smtClean="0">
                <a:solidFill>
                  <a:schemeClr val="accent5">
                    <a:lumMod val="75000"/>
                  </a:schemeClr>
                </a:solidFill>
              </a:rPr>
              <a:t>Important</a:t>
            </a:r>
            <a:r>
              <a:rPr lang="de-CH" sz="8800" b="1" dirty="0" smtClean="0">
                <a:solidFill>
                  <a:schemeClr val="accent5">
                    <a:lumMod val="75000"/>
                  </a:schemeClr>
                </a:solidFill>
              </a:rPr>
              <a:t>!</a:t>
            </a:r>
            <a:endParaRPr lang="de-CH" sz="8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4CDA336D-6501-4D53-98D2-01AF9A008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sz="4400" dirty="0" smtClean="0"/>
              <a:t>Taille maximum d’un fichier: </a:t>
            </a:r>
            <a:r>
              <a:rPr lang="fr-CH" sz="4400" dirty="0" smtClean="0">
                <a:solidFill>
                  <a:schemeClr val="accent5">
                    <a:lumMod val="75000"/>
                  </a:schemeClr>
                </a:solidFill>
              </a:rPr>
              <a:t>120 </a:t>
            </a:r>
            <a:r>
              <a:rPr lang="fr-CH" sz="4400" dirty="0" err="1" smtClean="0">
                <a:solidFill>
                  <a:schemeClr val="accent5">
                    <a:lumMod val="75000"/>
                  </a:schemeClr>
                </a:solidFill>
              </a:rPr>
              <a:t>kBytes</a:t>
            </a:r>
            <a:r>
              <a:rPr lang="fr-CH" sz="4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br>
              <a:rPr lang="fr-CH" sz="44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fr-CH" sz="4400" dirty="0" smtClean="0"/>
              <a:t>(en trafic-P2P davantage)</a:t>
            </a:r>
          </a:p>
          <a:p>
            <a:r>
              <a:rPr lang="fr-CH" sz="4400" dirty="0" smtClean="0"/>
              <a:t>Contrairement au </a:t>
            </a:r>
            <a:r>
              <a:rPr lang="fr-CH" sz="4400" dirty="0" err="1" smtClean="0"/>
              <a:t>Packet</a:t>
            </a:r>
            <a:r>
              <a:rPr lang="fr-CH" sz="4400" dirty="0" smtClean="0"/>
              <a:t> Radio, </a:t>
            </a:r>
            <a:r>
              <a:rPr lang="fr-CH" sz="4400" u="sng" dirty="0" smtClean="0">
                <a:solidFill>
                  <a:schemeClr val="accent5">
                    <a:lumMod val="75000"/>
                  </a:schemeClr>
                </a:solidFill>
              </a:rPr>
              <a:t>un seul user </a:t>
            </a:r>
            <a:r>
              <a:rPr lang="fr-CH" sz="4400" dirty="0" smtClean="0"/>
              <a:t> peut se connecter à la </a:t>
            </a:r>
            <a:r>
              <a:rPr lang="fr-CH" sz="4400" dirty="0" err="1" smtClean="0"/>
              <a:t>Mailbox</a:t>
            </a:r>
            <a:r>
              <a:rPr lang="fr-CH" sz="4400" dirty="0" smtClean="0"/>
              <a:t>. La fréquence est-elle occupée? Il faudra attendre! Évitez le QRM!</a:t>
            </a: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870254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35035396-D583-41B9-9A09-685E41929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b="1" dirty="0" err="1" smtClean="0">
                <a:solidFill>
                  <a:schemeClr val="accent5">
                    <a:lumMod val="75000"/>
                  </a:schemeClr>
                </a:solidFill>
              </a:rPr>
              <a:t>Définitions</a:t>
            </a:r>
            <a:r>
              <a:rPr lang="de-CH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de-CH" b="1" dirty="0" err="1" smtClean="0">
                <a:solidFill>
                  <a:schemeClr val="accent5">
                    <a:lumMod val="75000"/>
                  </a:schemeClr>
                </a:solidFill>
              </a:rPr>
              <a:t>pour</a:t>
            </a:r>
            <a:r>
              <a:rPr lang="de-CH" b="1" dirty="0" smtClean="0">
                <a:solidFill>
                  <a:schemeClr val="accent5">
                    <a:lumMod val="75000"/>
                  </a:schemeClr>
                </a:solidFill>
              </a:rPr>
              <a:t> la </a:t>
            </a:r>
            <a:r>
              <a:rPr lang="de-CH" b="1" dirty="0" err="1" smtClean="0">
                <a:solidFill>
                  <a:schemeClr val="accent5">
                    <a:lumMod val="75000"/>
                  </a:schemeClr>
                </a:solidFill>
              </a:rPr>
              <a:t>radio</a:t>
            </a:r>
            <a:r>
              <a:rPr lang="de-CH" b="1" dirty="0" smtClean="0">
                <a:solidFill>
                  <a:schemeClr val="accent5">
                    <a:lumMod val="75000"/>
                  </a:schemeClr>
                </a:solidFill>
              </a:rPr>
              <a:t> de </a:t>
            </a:r>
            <a:r>
              <a:rPr lang="de-CH" b="1" dirty="0" err="1" smtClean="0">
                <a:solidFill>
                  <a:schemeClr val="accent5">
                    <a:lumMod val="75000"/>
                  </a:schemeClr>
                </a:solidFill>
              </a:rPr>
              <a:t>secours</a:t>
            </a:r>
            <a:endParaRPr lang="de-CH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5C2F9858-98B0-4F3B-AFBB-A7FB95448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9174"/>
            <a:ext cx="10515600" cy="4224590"/>
          </a:xfrm>
        </p:spPr>
        <p:txBody>
          <a:bodyPr>
            <a:normAutofit/>
          </a:bodyPr>
          <a:lstStyle/>
          <a:p>
            <a:r>
              <a:rPr lang="fr-CH" dirty="0" smtClean="0"/>
              <a:t>En cas de nécessité, les radioamateurs </a:t>
            </a:r>
            <a:r>
              <a:rPr lang="fr-CH" dirty="0" smtClean="0"/>
              <a:t>établissent et exploitent des liaisons complémentaires à disposition des (autorités, de la population et des organisations d’aides)</a:t>
            </a:r>
          </a:p>
          <a:p>
            <a:r>
              <a:rPr lang="fr-CH" dirty="0" smtClean="0"/>
              <a:t>Il est ainsi possible de transmettre des messages de tiers à tiers de manière efficiente et </a:t>
            </a:r>
            <a:r>
              <a:rPr lang="fr-CH" b="1" dirty="0" smtClean="0"/>
              <a:t>sans erreurs</a:t>
            </a:r>
            <a:r>
              <a:rPr lang="fr-CH" dirty="0" smtClean="0"/>
              <a:t>.</a:t>
            </a:r>
          </a:p>
          <a:p>
            <a:r>
              <a:rPr lang="fr-CH" dirty="0" smtClean="0"/>
              <a:t>La téléphonie n’est utile que de manière limitée: Pour des messages courts et peu fréquemment.</a:t>
            </a:r>
          </a:p>
          <a:p>
            <a:r>
              <a:rPr lang="fr-CH" dirty="0" smtClean="0"/>
              <a:t>Seules des transmissions écrites (digitales) avec correction  </a:t>
            </a:r>
            <a:r>
              <a:rPr lang="fr-CH" b="1" dirty="0" smtClean="0"/>
              <a:t>automatique d’erreurs</a:t>
            </a:r>
            <a:r>
              <a:rPr lang="fr-CH" dirty="0" smtClean="0"/>
              <a:t> entrent en ligne de compte -&gt; </a:t>
            </a:r>
            <a:r>
              <a:rPr lang="fr-CH" dirty="0" smtClean="0">
                <a:solidFill>
                  <a:schemeClr val="accent5">
                    <a:lumMod val="75000"/>
                  </a:schemeClr>
                </a:solidFill>
              </a:rPr>
              <a:t>procédé ARQ</a:t>
            </a:r>
            <a:endParaRPr lang="fr-CH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798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EEA08A5A-974D-4B78-93BA-AE54F218B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CH" sz="6600" b="1" dirty="0" smtClean="0">
                <a:solidFill>
                  <a:schemeClr val="accent5">
                    <a:lumMod val="75000"/>
                  </a:schemeClr>
                </a:solidFill>
              </a:rPr>
              <a:t>Le </a:t>
            </a:r>
            <a:r>
              <a:rPr lang="de-CH" sz="6600" b="1" dirty="0" err="1" smtClean="0">
                <a:solidFill>
                  <a:schemeClr val="accent5">
                    <a:lumMod val="75000"/>
                  </a:schemeClr>
                </a:solidFill>
              </a:rPr>
              <a:t>nouveau</a:t>
            </a:r>
            <a:r>
              <a:rPr lang="de-CH" sz="6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de-CH" sz="6600" b="1" dirty="0">
                <a:solidFill>
                  <a:schemeClr val="accent5">
                    <a:lumMod val="75000"/>
                  </a:schemeClr>
                </a:solidFill>
              </a:rPr>
              <a:t>VARA FM V3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A4BBF94A-72D5-4163-8BA7-8A46255D8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Détection automatique des niveaux </a:t>
            </a:r>
            <a:r>
              <a:rPr lang="fr-CH" b="1" dirty="0" smtClean="0">
                <a:solidFill>
                  <a:schemeClr val="accent5">
                    <a:lumMod val="75000"/>
                  </a:schemeClr>
                </a:solidFill>
              </a:rPr>
              <a:t>NARROW / WIDE    </a:t>
            </a:r>
            <a:r>
              <a:rPr lang="fr-CH" dirty="0" smtClean="0"/>
              <a:t>(ancienne dénomination ‘1200’ / ’9600’)</a:t>
            </a:r>
          </a:p>
          <a:p>
            <a:r>
              <a:rPr lang="fr-CH" dirty="0" smtClean="0"/>
              <a:t>Rappel: WIDE n’est possible que si le signal BF est directement prélevé, respectivement injecté au modulateur/démodulateur du TRX. Par un raccordement normal MIC/SPEAKER seulement NARROW est possible!</a:t>
            </a:r>
          </a:p>
          <a:p>
            <a:r>
              <a:rPr lang="fr-CH" dirty="0" smtClean="0"/>
              <a:t>Le </a:t>
            </a:r>
            <a:r>
              <a:rPr lang="fr-CH" dirty="0" err="1" smtClean="0"/>
              <a:t>TXDelay</a:t>
            </a:r>
            <a:r>
              <a:rPr lang="fr-CH" dirty="0" smtClean="0"/>
              <a:t> est ajusté automatiquement (nouvel affichage)</a:t>
            </a:r>
          </a:p>
          <a:p>
            <a:r>
              <a:rPr lang="fr-CH" dirty="0" smtClean="0"/>
              <a:t>Système évolué automatique pour un réglage optimum du taux de modulation (‘</a:t>
            </a:r>
            <a:r>
              <a:rPr lang="fr-CH" b="1" dirty="0" smtClean="0">
                <a:solidFill>
                  <a:schemeClr val="accent5">
                    <a:lumMod val="75000"/>
                  </a:schemeClr>
                </a:solidFill>
              </a:rPr>
              <a:t>Auto Tune</a:t>
            </a:r>
            <a:r>
              <a:rPr lang="fr-CH" dirty="0" smtClean="0"/>
              <a:t>’)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274035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="" xmlns:a16="http://schemas.microsoft.com/office/drawing/2014/main" id="{F53A86FE-ADBC-42CC-9D26-C4D42005C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3545"/>
            <a:ext cx="12192000" cy="5052614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="" xmlns:a16="http://schemas.microsoft.com/office/drawing/2014/main" id="{8D2A253A-C63D-4879-AA80-CFF1F1823AF4}"/>
              </a:ext>
            </a:extLst>
          </p:cNvPr>
          <p:cNvSpPr txBox="1"/>
          <p:nvPr/>
        </p:nvSpPr>
        <p:spPr>
          <a:xfrm>
            <a:off x="497660" y="494476"/>
            <a:ext cx="11332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36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Les </a:t>
            </a:r>
            <a:r>
              <a:rPr lang="de-CH" sz="3600" b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paliers</a:t>
            </a:r>
            <a:r>
              <a:rPr lang="de-CH" sz="36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de la </a:t>
            </a:r>
            <a:r>
              <a:rPr lang="de-CH" sz="3600" b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vitesse</a:t>
            </a:r>
            <a:r>
              <a:rPr lang="de-CH" sz="36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de-CH" sz="3600" b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adaptative</a:t>
            </a:r>
            <a:r>
              <a:rPr lang="de-CH" sz="36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VARA </a:t>
            </a:r>
            <a:r>
              <a:rPr lang="de-CH" sz="36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FM V3</a:t>
            </a:r>
          </a:p>
        </p:txBody>
      </p:sp>
    </p:spTree>
    <p:extLst>
      <p:ext uri="{BB962C8B-B14F-4D97-AF65-F5344CB8AC3E}">
        <p14:creationId xmlns:p14="http://schemas.microsoft.com/office/powerpoint/2010/main" val="3151297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85397A5A-9EE4-4800-8033-0073C23F9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186007"/>
          </a:xfrm>
        </p:spPr>
        <p:txBody>
          <a:bodyPr>
            <a:normAutofit/>
          </a:bodyPr>
          <a:lstStyle/>
          <a:p>
            <a:pPr algn="ctr"/>
            <a:r>
              <a:rPr lang="fr-CH" sz="4400" b="1" dirty="0" smtClean="0">
                <a:solidFill>
                  <a:schemeClr val="accent5">
                    <a:lumMod val="75000"/>
                  </a:schemeClr>
                </a:solidFill>
              </a:rPr>
              <a:t>Fonctionnement</a:t>
            </a:r>
            <a:r>
              <a:rPr lang="de-CH" sz="4400" b="1" dirty="0" smtClean="0">
                <a:solidFill>
                  <a:schemeClr val="accent5">
                    <a:lumMod val="75000"/>
                  </a:schemeClr>
                </a:solidFill>
              </a:rPr>
              <a:t> en </a:t>
            </a:r>
            <a:r>
              <a:rPr lang="de-CH" sz="4400" b="1" dirty="0" err="1" smtClean="0">
                <a:solidFill>
                  <a:schemeClr val="accent5">
                    <a:lumMod val="75000"/>
                  </a:schemeClr>
                </a:solidFill>
              </a:rPr>
              <a:t>mode</a:t>
            </a:r>
            <a:r>
              <a:rPr lang="de-CH" sz="4400" b="1" dirty="0" smtClean="0">
                <a:solidFill>
                  <a:schemeClr val="accent5">
                    <a:lumMod val="75000"/>
                  </a:schemeClr>
                </a:solidFill>
              </a:rPr>
              <a:t> ‘</a:t>
            </a:r>
            <a:r>
              <a:rPr lang="de-CH" sz="4400" b="1" dirty="0">
                <a:solidFill>
                  <a:schemeClr val="accent5">
                    <a:lumMod val="75000"/>
                  </a:schemeClr>
                </a:solidFill>
              </a:rPr>
              <a:t>Auto Tune’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6E9CCE08-7C84-4C92-85AB-10EE55F93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Si l’on module </a:t>
            </a:r>
            <a:r>
              <a:rPr lang="fr-CH" b="1" dirty="0" smtClean="0">
                <a:solidFill>
                  <a:schemeClr val="accent5">
                    <a:lumMod val="75000"/>
                  </a:schemeClr>
                </a:solidFill>
              </a:rPr>
              <a:t>trop peu</a:t>
            </a:r>
            <a:r>
              <a:rPr lang="fr-CH" dirty="0" smtClean="0"/>
              <a:t>, le signal utile est trop faible par rapport au souffle: On ‘brade’ du S/N.</a:t>
            </a:r>
          </a:p>
          <a:p>
            <a:r>
              <a:rPr lang="fr-CH" dirty="0" smtClean="0"/>
              <a:t>Si l’on module </a:t>
            </a:r>
            <a:r>
              <a:rPr lang="fr-CH" b="1" dirty="0" smtClean="0">
                <a:solidFill>
                  <a:schemeClr val="accent5">
                    <a:lumMod val="75000"/>
                  </a:schemeClr>
                </a:solidFill>
              </a:rPr>
              <a:t>trop</a:t>
            </a:r>
            <a:r>
              <a:rPr lang="fr-CH" dirty="0" smtClean="0"/>
              <a:t>, le signal utile est déformé. Le rapport S/N se dégrade également.</a:t>
            </a:r>
          </a:p>
          <a:p>
            <a:r>
              <a:rPr lang="fr-CH" dirty="0" smtClean="0"/>
              <a:t>En augmentant progressivement la modulation, le rapport S/N tend à s’améliorer jusqu’à atteindre un </a:t>
            </a:r>
            <a:r>
              <a:rPr lang="fr-CH" b="1" dirty="0" smtClean="0">
                <a:solidFill>
                  <a:schemeClr val="accent5">
                    <a:lumMod val="75000"/>
                  </a:schemeClr>
                </a:solidFill>
              </a:rPr>
              <a:t>maximum</a:t>
            </a:r>
            <a:r>
              <a:rPr lang="fr-CH" dirty="0" smtClean="0"/>
              <a:t>, pour à nouveau se dégrader.</a:t>
            </a:r>
          </a:p>
          <a:p>
            <a:r>
              <a:rPr lang="fr-CH" dirty="0" smtClean="0"/>
              <a:t>Un essai unique avec un</a:t>
            </a:r>
            <a:r>
              <a:rPr lang="fr-CH" dirty="0" smtClean="0"/>
              <a:t> Drive-</a:t>
            </a:r>
            <a:r>
              <a:rPr lang="fr-CH" dirty="0" err="1" smtClean="0"/>
              <a:t>Level</a:t>
            </a:r>
            <a:r>
              <a:rPr lang="fr-CH" dirty="0" smtClean="0"/>
              <a:t> réglé à </a:t>
            </a:r>
            <a:r>
              <a:rPr lang="fr-CH" dirty="0" smtClean="0"/>
              <a:t>11 progressif permet d’identifier ce maximum. Le RX mesure le S/N pour chaque palier et signale en retour à quel </a:t>
            </a:r>
            <a:r>
              <a:rPr lang="fr-CH" dirty="0" err="1" smtClean="0"/>
              <a:t>Level</a:t>
            </a:r>
            <a:r>
              <a:rPr lang="fr-CH" dirty="0" smtClean="0"/>
              <a:t> ce Maximum a été atteint.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580034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65FEE739-8042-424A-B25B-E25D53485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CH" sz="6600" b="1" dirty="0" err="1" smtClean="0">
                <a:solidFill>
                  <a:schemeClr val="accent5">
                    <a:lumMod val="75000"/>
                  </a:schemeClr>
                </a:solidFill>
              </a:rPr>
              <a:t>Utilisation</a:t>
            </a:r>
            <a:r>
              <a:rPr lang="de-CH" sz="6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de-CH" sz="6600" b="1" dirty="0" err="1" smtClean="0">
                <a:solidFill>
                  <a:schemeClr val="accent5">
                    <a:lumMod val="75000"/>
                  </a:schemeClr>
                </a:solidFill>
              </a:rPr>
              <a:t>d’Auto</a:t>
            </a:r>
            <a:r>
              <a:rPr lang="de-CH" sz="6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de-CH" sz="6600" b="1" dirty="0">
                <a:solidFill>
                  <a:schemeClr val="accent5">
                    <a:lumMod val="75000"/>
                  </a:schemeClr>
                </a:solidFill>
              </a:rPr>
              <a:t>Tune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75DF391A-7EB3-43C4-8A7D-78C41FA4D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97099"/>
          </a:xfrm>
        </p:spPr>
        <p:txBody>
          <a:bodyPr>
            <a:normAutofit/>
          </a:bodyPr>
          <a:lstStyle/>
          <a:p>
            <a:r>
              <a:rPr lang="fr-CH" dirty="0" smtClean="0"/>
              <a:t>Dans la fenêtre</a:t>
            </a:r>
            <a:r>
              <a:rPr lang="fr-CH" dirty="0" smtClean="0"/>
              <a:t> Settings – </a:t>
            </a:r>
            <a:r>
              <a:rPr lang="fr-CH" dirty="0" err="1" smtClean="0"/>
              <a:t>Soundcard</a:t>
            </a:r>
            <a:r>
              <a:rPr lang="fr-CH" dirty="0" smtClean="0"/>
              <a:t> de VARA </a:t>
            </a:r>
            <a:r>
              <a:rPr lang="fr-CH" dirty="0" smtClean="0"/>
              <a:t>Modem …  Sélectionner ‘Auto Tune’, entrer l’indicatif de la                                                               </a:t>
            </a:r>
            <a:r>
              <a:rPr lang="fr-CH" dirty="0" err="1" smtClean="0"/>
              <a:t>la</a:t>
            </a:r>
            <a:r>
              <a:rPr lang="fr-CH" dirty="0" smtClean="0"/>
              <a:t> contre-station, puis  case ‘</a:t>
            </a:r>
            <a:r>
              <a:rPr lang="fr-CH" dirty="0" err="1" smtClean="0"/>
              <a:t>Connect</a:t>
            </a:r>
            <a:r>
              <a:rPr lang="fr-CH" dirty="0" smtClean="0"/>
              <a:t>’.</a:t>
            </a:r>
          </a:p>
          <a:p>
            <a:r>
              <a:rPr lang="fr-CH" dirty="0" smtClean="0">
                <a:solidFill>
                  <a:schemeClr val="accent5">
                    <a:lumMod val="75000"/>
                  </a:schemeClr>
                </a:solidFill>
              </a:rPr>
              <a:t>Le Drive </a:t>
            </a:r>
            <a:r>
              <a:rPr lang="fr-CH" dirty="0" err="1" smtClean="0">
                <a:solidFill>
                  <a:schemeClr val="accent5">
                    <a:lumMod val="75000"/>
                  </a:schemeClr>
                </a:solidFill>
              </a:rPr>
              <a:t>Level</a:t>
            </a:r>
            <a:r>
              <a:rPr lang="fr-CH" dirty="0" smtClean="0"/>
              <a:t> </a:t>
            </a:r>
            <a:r>
              <a:rPr lang="fr-CH" dirty="0" smtClean="0">
                <a:solidFill>
                  <a:schemeClr val="accent5">
                    <a:lumMod val="75000"/>
                  </a:schemeClr>
                </a:solidFill>
              </a:rPr>
              <a:t>optimal </a:t>
            </a:r>
            <a:r>
              <a:rPr lang="fr-CH" dirty="0" smtClean="0"/>
              <a:t>est </a:t>
            </a:r>
            <a:r>
              <a:rPr lang="fr-CH" dirty="0" smtClean="0">
                <a:solidFill>
                  <a:schemeClr val="accent5">
                    <a:lumMod val="75000"/>
                  </a:schemeClr>
                </a:solidFill>
              </a:rPr>
              <a:t>automatiquement fixé.</a:t>
            </a:r>
            <a:endParaRPr lang="fr-CH" dirty="0" smtClean="0"/>
          </a:p>
          <a:p>
            <a:r>
              <a:rPr lang="fr-CH" dirty="0" smtClean="0"/>
              <a:t>Cette opération ‘</a:t>
            </a:r>
            <a:r>
              <a:rPr lang="fr-CH" dirty="0" smtClean="0">
                <a:solidFill>
                  <a:schemeClr val="accent5">
                    <a:lumMod val="75000"/>
                  </a:schemeClr>
                </a:solidFill>
              </a:rPr>
              <a:t>Drive </a:t>
            </a:r>
            <a:r>
              <a:rPr lang="fr-CH" dirty="0" err="1" smtClean="0">
                <a:solidFill>
                  <a:schemeClr val="accent5">
                    <a:lumMod val="75000"/>
                  </a:schemeClr>
                </a:solidFill>
              </a:rPr>
              <a:t>Level</a:t>
            </a:r>
            <a:r>
              <a:rPr lang="fr-CH" dirty="0" smtClean="0">
                <a:solidFill>
                  <a:schemeClr val="accent5">
                    <a:lumMod val="75000"/>
                  </a:schemeClr>
                </a:solidFill>
              </a:rPr>
              <a:t> Calibration</a:t>
            </a:r>
            <a:r>
              <a:rPr lang="fr-CH" dirty="0" smtClean="0"/>
              <a:t>’ ne se fait                           </a:t>
            </a:r>
            <a:r>
              <a:rPr lang="fr-CH" b="1" dirty="0" smtClean="0">
                <a:solidFill>
                  <a:schemeClr val="accent5">
                    <a:lumMod val="75000"/>
                  </a:schemeClr>
                </a:solidFill>
              </a:rPr>
              <a:t>qu’une seule fois </a:t>
            </a:r>
            <a:r>
              <a:rPr lang="fr-CH" dirty="0" smtClean="0"/>
              <a:t>pour</a:t>
            </a:r>
            <a:r>
              <a:rPr lang="fr-CH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CH" dirty="0" smtClean="0"/>
              <a:t>une combinaison carte son                                  et d’un TRX. Elle est indépendante de la station                       partenaire et du chemin de transmission.</a:t>
            </a:r>
          </a:p>
          <a:p>
            <a:pPr marL="0" indent="0">
              <a:buNone/>
            </a:pPr>
            <a:r>
              <a:rPr lang="fr-CH" dirty="0" smtClean="0"/>
              <a:t/>
            </a:r>
            <a:br>
              <a:rPr lang="fr-CH" dirty="0" smtClean="0"/>
            </a:br>
            <a:endParaRPr lang="fr-CH" dirty="0"/>
          </a:p>
        </p:txBody>
      </p:sp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3488C213-768E-4458-A002-27B78CAAE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2754" y="2269573"/>
            <a:ext cx="2671046" cy="4153150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="" xmlns:a16="http://schemas.microsoft.com/office/drawing/2014/main" id="{CDCD672C-74F7-4A10-A1C3-F4C501259870}"/>
              </a:ext>
            </a:extLst>
          </p:cNvPr>
          <p:cNvSpPr/>
          <p:nvPr/>
        </p:nvSpPr>
        <p:spPr>
          <a:xfrm>
            <a:off x="8977102" y="2597543"/>
            <a:ext cx="1041175" cy="5178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Ellipse 7">
            <a:extLst>
              <a:ext uri="{FF2B5EF4-FFF2-40B4-BE49-F238E27FC236}">
                <a16:creationId xmlns="" xmlns:a16="http://schemas.microsoft.com/office/drawing/2014/main" id="{8D33C0CC-09A5-4BD4-AEDD-7E284C503894}"/>
              </a:ext>
            </a:extLst>
          </p:cNvPr>
          <p:cNvSpPr/>
          <p:nvPr/>
        </p:nvSpPr>
        <p:spPr>
          <a:xfrm>
            <a:off x="10294923" y="2549643"/>
            <a:ext cx="782230" cy="61368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DE76AC4D-EFB1-4528-B976-AD42E65B3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2754" y="4035528"/>
            <a:ext cx="2671046" cy="113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6463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484A247B-BF14-42B9-A547-FDE922907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b="1" dirty="0" err="1" smtClean="0">
                <a:solidFill>
                  <a:schemeClr val="accent5">
                    <a:lumMod val="75000"/>
                  </a:schemeClr>
                </a:solidFill>
              </a:rPr>
              <a:t>Pratique</a:t>
            </a:r>
            <a:r>
              <a:rPr lang="de-CH" b="1" dirty="0" smtClean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de-CH" b="1" dirty="0" err="1" smtClean="0">
                <a:solidFill>
                  <a:schemeClr val="accent5">
                    <a:lumMod val="75000"/>
                  </a:schemeClr>
                </a:solidFill>
              </a:rPr>
              <a:t>établir</a:t>
            </a:r>
            <a:r>
              <a:rPr lang="de-CH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de-CH" b="1" dirty="0" err="1" smtClean="0">
                <a:solidFill>
                  <a:schemeClr val="accent5">
                    <a:lumMod val="75000"/>
                  </a:schemeClr>
                </a:solidFill>
              </a:rPr>
              <a:t>une</a:t>
            </a:r>
            <a:r>
              <a:rPr lang="de-CH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de-CH" b="1" dirty="0" err="1" smtClean="0">
                <a:solidFill>
                  <a:schemeClr val="accent5">
                    <a:lumMod val="75000"/>
                  </a:schemeClr>
                </a:solidFill>
              </a:rPr>
              <a:t>liaison</a:t>
            </a:r>
            <a:r>
              <a:rPr lang="de-CH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de-CH" b="1" dirty="0" err="1" smtClean="0">
                <a:solidFill>
                  <a:schemeClr val="accent5">
                    <a:lumMod val="75000"/>
                  </a:schemeClr>
                </a:solidFill>
              </a:rPr>
              <a:t>avec</a:t>
            </a:r>
            <a:r>
              <a:rPr lang="de-CH" b="1" dirty="0" smtClean="0">
                <a:solidFill>
                  <a:schemeClr val="accent5">
                    <a:lumMod val="75000"/>
                  </a:schemeClr>
                </a:solidFill>
              </a:rPr>
              <a:t> HB9ZG-10</a:t>
            </a:r>
            <a:endParaRPr lang="de-CH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6AA123FC-3931-438D-8046-01256E508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TRX-Box</a:t>
            </a:r>
          </a:p>
          <a:p>
            <a:r>
              <a:rPr lang="fr-CH" dirty="0" smtClean="0"/>
              <a:t>Box avec PC</a:t>
            </a:r>
          </a:p>
          <a:p>
            <a:r>
              <a:rPr lang="fr-CH" dirty="0" smtClean="0"/>
              <a:t>Antenne (Antenne mobile ou un trépied et une X-50 ou Dual-Quad)</a:t>
            </a:r>
          </a:p>
          <a:p>
            <a:pPr marL="0" indent="0">
              <a:buNone/>
            </a:pPr>
            <a:endParaRPr lang="fr-CH" dirty="0" smtClean="0"/>
          </a:p>
          <a:p>
            <a:r>
              <a:rPr lang="fr-CH" dirty="0" smtClean="0"/>
              <a:t>Relier interface audio du PC et le TRX: </a:t>
            </a:r>
            <a:br>
              <a:rPr lang="fr-CH" dirty="0" smtClean="0"/>
            </a:br>
            <a:r>
              <a:rPr lang="fr-CH" dirty="0" smtClean="0"/>
              <a:t>- Mini-DIN au TRX</a:t>
            </a:r>
            <a:br>
              <a:rPr lang="fr-CH" dirty="0" smtClean="0"/>
            </a:br>
            <a:r>
              <a:rPr lang="fr-CH" dirty="0" smtClean="0"/>
              <a:t>- USB (pour le PTT) </a:t>
            </a:r>
            <a:r>
              <a:rPr lang="fr-CH" dirty="0" smtClean="0"/>
              <a:t>et Jack 2 </a:t>
            </a:r>
            <a:r>
              <a:rPr lang="fr-CH" dirty="0" smtClean="0"/>
              <a:t>x 3.5 mm au PC (adaptateur Splitter)</a:t>
            </a:r>
          </a:p>
          <a:p>
            <a:r>
              <a:rPr lang="fr-CH" dirty="0" smtClean="0"/>
              <a:t>Démarrer </a:t>
            </a:r>
            <a:r>
              <a:rPr lang="fr-CH" dirty="0" err="1" smtClean="0"/>
              <a:t>Winlink</a:t>
            </a:r>
            <a:r>
              <a:rPr lang="fr-CH" dirty="0" smtClean="0"/>
              <a:t> Express</a:t>
            </a:r>
          </a:p>
          <a:p>
            <a:pPr marL="0" indent="0">
              <a:buNone/>
            </a:pP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695633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F5A0263-C1D1-430B-AC12-0ABB243B4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CH" b="1" dirty="0" err="1" smtClean="0">
                <a:solidFill>
                  <a:schemeClr val="accent5">
                    <a:lumMod val="75000"/>
                  </a:schemeClr>
                </a:solidFill>
              </a:rPr>
              <a:t>Exigeances</a:t>
            </a:r>
            <a:r>
              <a:rPr lang="de-CH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de-CH" b="1" dirty="0" err="1" smtClean="0">
                <a:solidFill>
                  <a:schemeClr val="accent5">
                    <a:lumMod val="75000"/>
                  </a:schemeClr>
                </a:solidFill>
              </a:rPr>
              <a:t>pour</a:t>
            </a:r>
            <a:r>
              <a:rPr lang="de-CH" b="1" dirty="0" smtClean="0">
                <a:solidFill>
                  <a:schemeClr val="accent5">
                    <a:lumMod val="75000"/>
                  </a:schemeClr>
                </a:solidFill>
              </a:rPr>
              <a:t> la transmission de </a:t>
            </a:r>
            <a:r>
              <a:rPr lang="de-CH" b="1" dirty="0" err="1" smtClean="0">
                <a:solidFill>
                  <a:schemeClr val="accent5">
                    <a:lumMod val="75000"/>
                  </a:schemeClr>
                </a:solidFill>
              </a:rPr>
              <a:t>messages</a:t>
            </a:r>
            <a:r>
              <a:rPr lang="de-CH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de-CH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3A143C71-0DCC-41F2-A5FB-583C14168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69540"/>
          </a:xfrm>
        </p:spPr>
        <p:txBody>
          <a:bodyPr>
            <a:normAutofit/>
          </a:bodyPr>
          <a:lstStyle/>
          <a:p>
            <a:r>
              <a:rPr lang="fr-CH" dirty="0" smtClean="0"/>
              <a:t>Comme cité plus haut : </a:t>
            </a:r>
            <a:r>
              <a:rPr lang="fr-CH" b="1" dirty="0" smtClean="0"/>
              <a:t>Efficience et sans erreurs</a:t>
            </a:r>
          </a:p>
          <a:p>
            <a:r>
              <a:rPr lang="fr-CH" dirty="0" smtClean="0"/>
              <a:t>Ouvert à toutes les formes de digitalisation: Pas uniquement du texte mais des </a:t>
            </a:r>
            <a:r>
              <a:rPr lang="fr-CH" b="1" dirty="0" smtClean="0"/>
              <a:t>fichiers de toute nature</a:t>
            </a:r>
            <a:r>
              <a:rPr lang="fr-CH" dirty="0" smtClean="0"/>
              <a:t>.</a:t>
            </a:r>
            <a:endParaRPr lang="fr-CH" b="1" dirty="0" smtClean="0"/>
          </a:p>
          <a:p>
            <a:r>
              <a:rPr lang="fr-CH" b="1" dirty="0" smtClean="0"/>
              <a:t>Interopérabilité:</a:t>
            </a:r>
            <a:r>
              <a:rPr lang="fr-CH" dirty="0" smtClean="0"/>
              <a:t> Format</a:t>
            </a:r>
            <a:endParaRPr lang="fr-CH" dirty="0"/>
          </a:p>
        </p:txBody>
      </p:sp>
      <p:sp>
        <p:nvSpPr>
          <p:cNvPr id="4" name="Inhaltsplatzhalter 2">
            <a:extLst>
              <a:ext uri="{FF2B5EF4-FFF2-40B4-BE49-F238E27FC236}">
                <a16:creationId xmlns="" xmlns:a16="http://schemas.microsoft.com/office/drawing/2014/main" id="{17D3578F-5A85-45EE-A97C-760B1DC464D7}"/>
              </a:ext>
            </a:extLst>
          </p:cNvPr>
          <p:cNvSpPr txBox="1">
            <a:spLocks/>
          </p:cNvSpPr>
          <p:nvPr/>
        </p:nvSpPr>
        <p:spPr>
          <a:xfrm>
            <a:off x="838200" y="4292347"/>
            <a:ext cx="10515600" cy="8541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fr-CH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CH" b="1" dirty="0" smtClean="0">
                <a:solidFill>
                  <a:schemeClr val="accent5">
                    <a:lumMod val="75000"/>
                  </a:schemeClr>
                </a:solidFill>
              </a:rPr>
              <a:t>E-Mail</a:t>
            </a:r>
            <a:r>
              <a:rPr lang="fr-CH" dirty="0" smtClean="0">
                <a:solidFill>
                  <a:schemeClr val="accent5">
                    <a:lumMod val="75000"/>
                  </a:schemeClr>
                </a:solidFill>
              </a:rPr>
              <a:t> est interopérable, des fichiers de toute nature peuvent être attachés.</a:t>
            </a:r>
            <a:endParaRPr lang="fr-CH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65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DF24967-21B7-4F72-8AEC-478E8ACCF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b="1" dirty="0" err="1" smtClean="0">
                <a:solidFill>
                  <a:schemeClr val="accent5">
                    <a:lumMod val="75000"/>
                  </a:schemeClr>
                </a:solidFill>
              </a:rPr>
              <a:t>Winlink</a:t>
            </a:r>
            <a:r>
              <a:rPr lang="de-CH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de-CH" b="1" dirty="0" err="1" smtClean="0">
                <a:solidFill>
                  <a:schemeClr val="accent5">
                    <a:lumMod val="75000"/>
                  </a:schemeClr>
                </a:solidFill>
              </a:rPr>
              <a:t>comme</a:t>
            </a:r>
            <a:r>
              <a:rPr lang="de-CH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de-CH" b="1" dirty="0" err="1" smtClean="0">
                <a:solidFill>
                  <a:schemeClr val="accent5">
                    <a:lumMod val="75000"/>
                  </a:schemeClr>
                </a:solidFill>
              </a:rPr>
              <a:t>base</a:t>
            </a:r>
            <a:r>
              <a:rPr lang="de-CH" b="1" dirty="0" smtClean="0">
                <a:solidFill>
                  <a:schemeClr val="accent5">
                    <a:lumMod val="75000"/>
                  </a:schemeClr>
                </a:solidFill>
              </a:rPr>
              <a:t> de </a:t>
            </a:r>
            <a:r>
              <a:rPr lang="de-CH" b="1" dirty="0" err="1" smtClean="0">
                <a:solidFill>
                  <a:schemeClr val="accent5">
                    <a:lumMod val="75000"/>
                  </a:schemeClr>
                </a:solidFill>
              </a:rPr>
              <a:t>l’infrastructure</a:t>
            </a:r>
            <a:endParaRPr lang="de-CH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F043A09F-7D65-48AB-B082-BEAA06DE7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Winlink</a:t>
            </a:r>
            <a:r>
              <a:rPr lang="fr-CH" dirty="0" smtClean="0"/>
              <a:t> Express ‘E-Mail-Client’ est un </a:t>
            </a:r>
            <a:r>
              <a:rPr lang="fr-CH" b="1" dirty="0" smtClean="0"/>
              <a:t>système de communication radio </a:t>
            </a:r>
            <a:r>
              <a:rPr lang="fr-CH" dirty="0" smtClean="0"/>
              <a:t>destiné</a:t>
            </a:r>
            <a:r>
              <a:rPr lang="fr-CH" dirty="0" smtClean="0"/>
              <a:t> la transmission et l’administration de message sous forme d’emails</a:t>
            </a:r>
            <a:r>
              <a:rPr lang="fr-CH" dirty="0" smtClean="0"/>
              <a:t>.</a:t>
            </a:r>
          </a:p>
          <a:p>
            <a:r>
              <a:rPr lang="fr-CH" dirty="0" smtClean="0"/>
              <a:t>WL Express prend en charge les modes courants d’ARQ: PACTOR, </a:t>
            </a:r>
            <a:r>
              <a:rPr lang="fr-CH" b="1" dirty="0" smtClean="0"/>
              <a:t>VARA</a:t>
            </a:r>
            <a:r>
              <a:rPr lang="fr-CH" dirty="0" smtClean="0"/>
              <a:t>, ARDOP, WINMOR (obsolète), </a:t>
            </a:r>
            <a:r>
              <a:rPr lang="fr-CH" dirty="0" err="1" smtClean="0"/>
              <a:t>Packet</a:t>
            </a:r>
            <a:r>
              <a:rPr lang="fr-CH" dirty="0" smtClean="0"/>
              <a:t> Radio (AX.25/FX.25).</a:t>
            </a:r>
          </a:p>
          <a:p>
            <a:r>
              <a:rPr lang="fr-CH" dirty="0" smtClean="0"/>
              <a:t>WL Express prend en charge aussi bien, la transmission directe de A vers B (‘</a:t>
            </a:r>
            <a:r>
              <a:rPr lang="fr-CH" b="1" dirty="0" err="1" smtClean="0"/>
              <a:t>peer</a:t>
            </a:r>
            <a:r>
              <a:rPr lang="fr-CH" b="1" dirty="0" smtClean="0"/>
              <a:t>-</a:t>
            </a:r>
            <a:r>
              <a:rPr lang="fr-CH" b="1" dirty="0" err="1" smtClean="0"/>
              <a:t>to-peer</a:t>
            </a:r>
            <a:r>
              <a:rPr lang="fr-CH" dirty="0" smtClean="0"/>
              <a:t>’), que la transmission indirecte via une ‘</a:t>
            </a:r>
            <a:r>
              <a:rPr lang="fr-CH" b="1" dirty="0" err="1" smtClean="0"/>
              <a:t>Mailbox</a:t>
            </a:r>
            <a:r>
              <a:rPr lang="fr-CH" dirty="0" smtClean="0"/>
              <a:t>’ ou via une </a:t>
            </a:r>
            <a:r>
              <a:rPr lang="fr-CH" dirty="0" smtClean="0"/>
              <a:t>Gateway-Internet.</a:t>
            </a:r>
            <a:endParaRPr lang="fr-CH" dirty="0" smtClean="0"/>
          </a:p>
          <a:p>
            <a:pPr marL="0" indent="0">
              <a:buNone/>
            </a:pPr>
            <a:endParaRPr lang="fr-CH" dirty="0" smtClean="0"/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427453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45A0ACF-A75E-4E80-B306-45131B57E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CH" sz="4000" b="1" dirty="0">
                <a:solidFill>
                  <a:schemeClr val="accent5">
                    <a:lumMod val="75000"/>
                  </a:schemeClr>
                </a:solidFill>
              </a:rPr>
              <a:t>VARA FM </a:t>
            </a:r>
            <a:r>
              <a:rPr lang="de-CH" sz="4000" b="1" dirty="0" smtClean="0">
                <a:solidFill>
                  <a:schemeClr val="accent5">
                    <a:lumMod val="75000"/>
                  </a:schemeClr>
                </a:solidFill>
              </a:rPr>
              <a:t>en </a:t>
            </a:r>
            <a:r>
              <a:rPr lang="de-CH" sz="4000" b="1" dirty="0">
                <a:solidFill>
                  <a:schemeClr val="accent5">
                    <a:lumMod val="75000"/>
                  </a:schemeClr>
                </a:solidFill>
              </a:rPr>
              <a:t>UHF </a:t>
            </a:r>
            <a:r>
              <a:rPr lang="de-CH" sz="4000" b="1" dirty="0" err="1" smtClean="0">
                <a:solidFill>
                  <a:schemeClr val="accent5">
                    <a:lumMod val="75000"/>
                  </a:schemeClr>
                </a:solidFill>
              </a:rPr>
              <a:t>pour</a:t>
            </a:r>
            <a:r>
              <a:rPr lang="de-CH" sz="4000" b="1" dirty="0" smtClean="0">
                <a:solidFill>
                  <a:schemeClr val="accent5">
                    <a:lumMod val="75000"/>
                  </a:schemeClr>
                </a:solidFill>
              </a:rPr>
              <a:t> la transmission</a:t>
            </a:r>
            <a:endParaRPr lang="de-CH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ED9D6129-C8B3-4F1B-9692-B1B1A78DF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21426"/>
          </a:xfrm>
        </p:spPr>
        <p:txBody>
          <a:bodyPr>
            <a:normAutofit fontScale="92500" lnSpcReduction="10000"/>
          </a:bodyPr>
          <a:lstStyle/>
          <a:p>
            <a:r>
              <a:rPr lang="fr-CH" dirty="0" smtClean="0"/>
              <a:t>La (bande 70 cm) en </a:t>
            </a:r>
            <a:r>
              <a:rPr lang="fr-CH" b="1" dirty="0" smtClean="0">
                <a:solidFill>
                  <a:schemeClr val="accent6">
                    <a:lumMod val="75000"/>
                  </a:schemeClr>
                </a:solidFill>
              </a:rPr>
              <a:t>UHF </a:t>
            </a:r>
            <a:r>
              <a:rPr lang="fr-CH" dirty="0" smtClean="0"/>
              <a:t>permet</a:t>
            </a:r>
            <a:r>
              <a:rPr lang="fr-CH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CH" dirty="0" smtClean="0"/>
              <a:t>une bonne couverture radio du petit Canton de Zoug à l’aide d’appareils radio légers et des antennes de taille réduite. Mais: Exige un relais ou une </a:t>
            </a:r>
            <a:r>
              <a:rPr lang="fr-CH" b="1" dirty="0" err="1" smtClean="0">
                <a:solidFill>
                  <a:schemeClr val="accent6">
                    <a:lumMod val="75000"/>
                  </a:schemeClr>
                </a:solidFill>
              </a:rPr>
              <a:t>Mailbox</a:t>
            </a:r>
            <a:r>
              <a:rPr lang="fr-CH" dirty="0" smtClean="0"/>
              <a:t> sur un site d’altitude.</a:t>
            </a:r>
          </a:p>
          <a:p>
            <a:r>
              <a:rPr lang="fr-CH" dirty="0" smtClean="0"/>
              <a:t>Deux modes ARQ entrent en ligne de compte en UHF:</a:t>
            </a:r>
            <a:br>
              <a:rPr lang="fr-CH" dirty="0" smtClean="0"/>
            </a:br>
            <a:r>
              <a:rPr lang="fr-CH" dirty="0" smtClean="0"/>
              <a:t>- </a:t>
            </a:r>
            <a:r>
              <a:rPr lang="fr-CH" dirty="0" err="1" smtClean="0"/>
              <a:t>Packet</a:t>
            </a:r>
            <a:r>
              <a:rPr lang="fr-CH" dirty="0" smtClean="0"/>
              <a:t> Radio (AX.25)</a:t>
            </a:r>
            <a:br>
              <a:rPr lang="fr-CH" dirty="0" smtClean="0"/>
            </a:br>
            <a:r>
              <a:rPr lang="fr-CH" dirty="0" smtClean="0"/>
              <a:t>- VARA FM </a:t>
            </a:r>
          </a:p>
          <a:p>
            <a:r>
              <a:rPr lang="fr-CH" dirty="0" smtClean="0"/>
              <a:t>Avantages de </a:t>
            </a:r>
            <a:r>
              <a:rPr lang="fr-CH" b="1" dirty="0" smtClean="0">
                <a:solidFill>
                  <a:schemeClr val="accent6">
                    <a:lumMod val="75000"/>
                  </a:schemeClr>
                </a:solidFill>
              </a:rPr>
              <a:t>VARA FM</a:t>
            </a:r>
            <a:r>
              <a:rPr lang="fr-CH" dirty="0" smtClean="0"/>
              <a:t>:</a:t>
            </a:r>
            <a:br>
              <a:rPr lang="fr-CH" dirty="0" smtClean="0"/>
            </a:br>
            <a:r>
              <a:rPr lang="fr-CH" dirty="0" smtClean="0"/>
              <a:t>- Nettement plus de débit (jusqu’à 25’000 bps contre 1200/</a:t>
            </a:r>
            <a:r>
              <a:rPr lang="fr-CH" dirty="0" smtClean="0">
                <a:solidFill>
                  <a:schemeClr val="bg1">
                    <a:lumMod val="75000"/>
                  </a:schemeClr>
                </a:solidFill>
              </a:rPr>
              <a:t>9600</a:t>
            </a:r>
            <a:r>
              <a:rPr lang="fr-CH" dirty="0" smtClean="0"/>
              <a:t>)</a:t>
            </a:r>
            <a:br>
              <a:rPr lang="fr-CH" dirty="0" smtClean="0"/>
            </a:br>
            <a:r>
              <a:rPr lang="fr-CH" dirty="0" smtClean="0"/>
              <a:t>- Adaptation automatique de la vitesse de transmission en fonction de la qualité de la liaison.</a:t>
            </a:r>
          </a:p>
          <a:p>
            <a:r>
              <a:rPr lang="fr-CH" dirty="0" smtClean="0"/>
              <a:t>Attention: VARA FM offre uniquement ‘single session’ – PR possibilité de ‘multisession’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333967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445710FD-82DE-47B2-911B-24EA815055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="" xmlns:a16="http://schemas.microsoft.com/office/drawing/2014/main" id="{33ADB66A-92EB-4EBC-B5BA-C1374CDF1414}"/>
              </a:ext>
            </a:extLst>
          </p:cNvPr>
          <p:cNvSpPr txBox="1"/>
          <p:nvPr/>
        </p:nvSpPr>
        <p:spPr>
          <a:xfrm>
            <a:off x="1685925" y="66675"/>
            <a:ext cx="502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 smtClean="0"/>
              <a:t>Emplacement de la Mailbox </a:t>
            </a:r>
            <a:r>
              <a:rPr lang="de-CH" sz="2800" dirty="0"/>
              <a:t>HB9ZG-10: Rigi Scheidegg</a:t>
            </a:r>
          </a:p>
        </p:txBody>
      </p:sp>
    </p:spTree>
    <p:extLst>
      <p:ext uri="{BB962C8B-B14F-4D97-AF65-F5344CB8AC3E}">
        <p14:creationId xmlns:p14="http://schemas.microsoft.com/office/powerpoint/2010/main" val="3929856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A0A7AE00-4C54-4798-8844-CA8D3A5FFA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29436" y="930079"/>
            <a:ext cx="6858000" cy="5143500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="" xmlns:a16="http://schemas.microsoft.com/office/drawing/2014/main" id="{A8C9D762-2229-4934-8705-B5F6091E747B}"/>
              </a:ext>
            </a:extLst>
          </p:cNvPr>
          <p:cNvSpPr/>
          <p:nvPr/>
        </p:nvSpPr>
        <p:spPr>
          <a:xfrm>
            <a:off x="5845148" y="1521303"/>
            <a:ext cx="782230" cy="17802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Textfeld 7">
            <a:extLst>
              <a:ext uri="{FF2B5EF4-FFF2-40B4-BE49-F238E27FC236}">
                <a16:creationId xmlns="" xmlns:a16="http://schemas.microsoft.com/office/drawing/2014/main" id="{D062E78C-B044-4177-B116-E42935B64699}"/>
              </a:ext>
            </a:extLst>
          </p:cNvPr>
          <p:cNvSpPr txBox="1"/>
          <p:nvPr/>
        </p:nvSpPr>
        <p:spPr>
          <a:xfrm>
            <a:off x="126861" y="1521303"/>
            <a:ext cx="31397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 smtClean="0"/>
              <a:t>Antenne de la </a:t>
            </a:r>
            <a:r>
              <a:rPr lang="de-CH" sz="2800" dirty="0"/>
              <a:t>Mailbox HB9ZG-10:</a:t>
            </a:r>
          </a:p>
          <a:p>
            <a:endParaRPr lang="de-CH" sz="2800" dirty="0"/>
          </a:p>
          <a:p>
            <a:r>
              <a:rPr lang="de-CH" sz="2800" dirty="0" err="1" smtClean="0"/>
              <a:t>Dipôle</a:t>
            </a:r>
            <a:r>
              <a:rPr lang="de-CH" sz="2800" dirty="0" smtClean="0"/>
              <a:t> </a:t>
            </a:r>
            <a:r>
              <a:rPr lang="de-CH" sz="2800" dirty="0" err="1" smtClean="0"/>
              <a:t>replié</a:t>
            </a:r>
            <a:r>
              <a:rPr lang="de-CH" sz="2800" dirty="0" smtClean="0"/>
              <a:t>, </a:t>
            </a:r>
            <a:r>
              <a:rPr lang="de-CH" sz="2800" dirty="0" err="1" smtClean="0"/>
              <a:t>polarisation</a:t>
            </a:r>
            <a:r>
              <a:rPr lang="de-CH" sz="2800" dirty="0" smtClean="0"/>
              <a:t> </a:t>
            </a:r>
            <a:r>
              <a:rPr lang="de-CH" sz="2800" dirty="0" err="1" smtClean="0"/>
              <a:t>verticale</a:t>
            </a:r>
            <a:r>
              <a:rPr lang="de-CH" sz="2800" dirty="0" smtClean="0"/>
              <a:t> </a:t>
            </a:r>
            <a:r>
              <a:rPr lang="de-CH" sz="2800" dirty="0" err="1" smtClean="0"/>
              <a:t>sur</a:t>
            </a:r>
            <a:r>
              <a:rPr lang="de-CH" sz="2800" dirty="0" smtClean="0"/>
              <a:t> </a:t>
            </a:r>
            <a:r>
              <a:rPr lang="de-CH" sz="2800" dirty="0" err="1" smtClean="0"/>
              <a:t>l’angle</a:t>
            </a:r>
            <a:r>
              <a:rPr lang="de-CH" sz="2800" dirty="0" smtClean="0"/>
              <a:t>  NE du </a:t>
            </a:r>
            <a:r>
              <a:rPr lang="de-CH" sz="2800" dirty="0" err="1" smtClean="0"/>
              <a:t>bâtiment</a:t>
            </a:r>
            <a:endParaRPr lang="de-CH" sz="2800" dirty="0"/>
          </a:p>
        </p:txBody>
      </p:sp>
      <p:sp>
        <p:nvSpPr>
          <p:cNvPr id="10" name="Textfeld 9">
            <a:extLst>
              <a:ext uri="{FF2B5EF4-FFF2-40B4-BE49-F238E27FC236}">
                <a16:creationId xmlns="" xmlns:a16="http://schemas.microsoft.com/office/drawing/2014/main" id="{60C79EF1-30E9-4466-9787-52B2B6D27735}"/>
              </a:ext>
            </a:extLst>
          </p:cNvPr>
          <p:cNvSpPr txBox="1"/>
          <p:nvPr/>
        </p:nvSpPr>
        <p:spPr>
          <a:xfrm>
            <a:off x="8770418" y="1521303"/>
            <a:ext cx="31397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 err="1" smtClean="0"/>
              <a:t>Fréquences</a:t>
            </a:r>
            <a:r>
              <a:rPr lang="de-CH" sz="2800" dirty="0" smtClean="0"/>
              <a:t>:</a:t>
            </a:r>
            <a:endParaRPr lang="de-CH" sz="2800" dirty="0"/>
          </a:p>
          <a:p>
            <a:endParaRPr lang="de-CH" sz="2800" dirty="0"/>
          </a:p>
          <a:p>
            <a:r>
              <a:rPr lang="de-CH" sz="2800" dirty="0" err="1"/>
              <a:t>Tx</a:t>
            </a:r>
            <a:r>
              <a:rPr lang="de-CH" sz="2800" dirty="0"/>
              <a:t> 439.850 MHz</a:t>
            </a:r>
            <a:br>
              <a:rPr lang="de-CH" sz="2800" dirty="0"/>
            </a:br>
            <a:r>
              <a:rPr lang="de-CH" sz="2800" dirty="0" err="1"/>
              <a:t>Rx</a:t>
            </a:r>
            <a:r>
              <a:rPr lang="de-CH" sz="2800" dirty="0"/>
              <a:t> 430.450 MHz</a:t>
            </a:r>
          </a:p>
          <a:p>
            <a:r>
              <a:rPr lang="de-CH" sz="2800" dirty="0"/>
              <a:t>(semi-duplex)</a:t>
            </a:r>
          </a:p>
        </p:txBody>
      </p:sp>
    </p:spTree>
    <p:extLst>
      <p:ext uri="{BB962C8B-B14F-4D97-AF65-F5344CB8AC3E}">
        <p14:creationId xmlns:p14="http://schemas.microsoft.com/office/powerpoint/2010/main" val="4229018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757042BB-C3A4-4CAC-B045-F716F4FB50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="" xmlns:a16="http://schemas.microsoft.com/office/drawing/2014/main" id="{6D3616DA-BD3E-4C96-8D3E-A9041F96C38F}"/>
              </a:ext>
            </a:extLst>
          </p:cNvPr>
          <p:cNvSpPr txBox="1"/>
          <p:nvPr/>
        </p:nvSpPr>
        <p:spPr>
          <a:xfrm>
            <a:off x="412694" y="1440382"/>
            <a:ext cx="31397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 err="1" smtClean="0"/>
              <a:t>Batteries</a:t>
            </a:r>
            <a:r>
              <a:rPr lang="de-CH" sz="2800" dirty="0" smtClean="0"/>
              <a:t> de </a:t>
            </a:r>
            <a:r>
              <a:rPr lang="de-CH" sz="2800" dirty="0" err="1" smtClean="0"/>
              <a:t>l’UPS</a:t>
            </a:r>
            <a:r>
              <a:rPr lang="de-CH" sz="2800" dirty="0" smtClean="0"/>
              <a:t> Rigi-</a:t>
            </a:r>
            <a:r>
              <a:rPr lang="de-CH" sz="2800" dirty="0" err="1" smtClean="0"/>
              <a:t>Scheidegg</a:t>
            </a:r>
            <a:r>
              <a:rPr lang="de-CH" sz="2800" dirty="0"/>
              <a:t>:</a:t>
            </a:r>
          </a:p>
          <a:p>
            <a:endParaRPr lang="de-CH" sz="2800" dirty="0"/>
          </a:p>
          <a:p>
            <a:r>
              <a:rPr lang="de-CH" sz="2800" dirty="0"/>
              <a:t>4 x 48 V x 155 Ah</a:t>
            </a:r>
            <a:br>
              <a:rPr lang="de-CH" sz="2800" dirty="0"/>
            </a:br>
            <a:r>
              <a:rPr lang="de-CH" sz="2800" dirty="0" err="1" smtClean="0"/>
              <a:t>ou</a:t>
            </a:r>
            <a:r>
              <a:rPr lang="de-CH" sz="2800" dirty="0"/>
              <a:t/>
            </a:r>
            <a:br>
              <a:rPr lang="de-CH" sz="2800" dirty="0"/>
            </a:br>
            <a:r>
              <a:rPr lang="de-CH" sz="2800" dirty="0"/>
              <a:t>16 x 12 V x 155 Ah</a:t>
            </a:r>
            <a:br>
              <a:rPr lang="de-CH" sz="2800" dirty="0"/>
            </a:br>
            <a:r>
              <a:rPr lang="de-CH" sz="2800" dirty="0"/>
              <a:t>= 29’760 </a:t>
            </a:r>
            <a:r>
              <a:rPr lang="de-CH" sz="2800" dirty="0" err="1"/>
              <a:t>Wh</a:t>
            </a: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2969969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E13B3FEB-5057-4D9C-9E2D-B5474C4E4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762"/>
            <a:ext cx="12192000" cy="544851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4267F4AE-C3F7-4D96-9C51-F3C1B06AF9F8}"/>
              </a:ext>
            </a:extLst>
          </p:cNvPr>
          <p:cNvSpPr txBox="1"/>
          <p:nvPr/>
        </p:nvSpPr>
        <p:spPr>
          <a:xfrm>
            <a:off x="776836" y="5915278"/>
            <a:ext cx="10673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A droite: Le convertisseur DC/DC transforme le 48 V de l’installation UPS en 13.8 V pour le FT-7800.</a:t>
            </a:r>
          </a:p>
          <a:p>
            <a:r>
              <a:rPr lang="fr-CH" dirty="0" smtClean="0"/>
              <a:t>À gauche: Alimentation de l’ordinateur via un convertisseur à partir du 48 V. 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773409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1507</TotalTime>
  <Words>1055</Words>
  <Application>Microsoft Office PowerPoint</Application>
  <PresentationFormat>Grand écran</PresentationFormat>
  <Paragraphs>100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Office</vt:lpstr>
      <vt:lpstr>HB9ZG-10</vt:lpstr>
      <vt:lpstr>Définitions pour la radio de secours</vt:lpstr>
      <vt:lpstr>Exigeances pour la transmission de messages </vt:lpstr>
      <vt:lpstr>Winlink comme base de l’infrastructure</vt:lpstr>
      <vt:lpstr>VARA FM en UHF pour la transmission</vt:lpstr>
      <vt:lpstr>Présentation PowerPoint</vt:lpstr>
      <vt:lpstr>Présentation PowerPoint</vt:lpstr>
      <vt:lpstr>Présentation PowerPoint</vt:lpstr>
      <vt:lpstr>Présentation PowerPoint</vt:lpstr>
      <vt:lpstr>Pourquoi une Mailbox ?</vt:lpstr>
      <vt:lpstr>Comment fonctionne une Mailbox ?</vt:lpstr>
      <vt:lpstr>Présentation PowerPoint</vt:lpstr>
      <vt:lpstr>Mailbox locale – Mailbox Internet</vt:lpstr>
      <vt:lpstr>Présentation PowerPoint</vt:lpstr>
      <vt:lpstr>Établir une liaison avec HB9ZG-10 en VARA FM </vt:lpstr>
      <vt:lpstr>Présentation PowerPoint</vt:lpstr>
      <vt:lpstr>Présentation PowerPoint</vt:lpstr>
      <vt:lpstr>Présentation PowerPoint</vt:lpstr>
      <vt:lpstr>Important!</vt:lpstr>
      <vt:lpstr>Le nouveau VARA FM V3</vt:lpstr>
      <vt:lpstr>Présentation PowerPoint</vt:lpstr>
      <vt:lpstr>Fonctionnement en mode ‘Auto Tune’</vt:lpstr>
      <vt:lpstr>Utilisation d’Auto Tune</vt:lpstr>
      <vt:lpstr>Pratique: établir une liaison avec HB9ZG-10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HB9ZG-10</dc:title>
  <dc:creator>MSP</dc:creator>
  <cp:lastModifiedBy>Adolphe Werder</cp:lastModifiedBy>
  <cp:revision>155</cp:revision>
  <cp:lastPrinted>2020-10-09T08:02:36Z</cp:lastPrinted>
  <dcterms:created xsi:type="dcterms:W3CDTF">2020-07-14T19:06:17Z</dcterms:created>
  <dcterms:modified xsi:type="dcterms:W3CDTF">2020-10-09T09:12:47Z</dcterms:modified>
</cp:coreProperties>
</file>