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CH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nap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431496099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448000" y="432000"/>
            <a:ext cx="4602960" cy="190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Guten Morgen !</a:t>
            </a:r>
            <a:endParaRPr lang="fr-CH" sz="3600" b="0" strike="noStrike" spc="-1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68000" y="1139400"/>
            <a:ext cx="8202600" cy="52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200" b="1" strike="noStrike" spc="-1">
                <a:solidFill>
                  <a:srgbClr val="00DCFF"/>
                </a:solidFill>
                <a:latin typeface="Arial"/>
                <a:ea typeface="DejaVu Sans"/>
              </a:rPr>
              <a:t>Vereinfachte Darstellung einiger</a:t>
            </a:r>
            <a:endParaRPr lang="fr-CH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200" b="1" strike="noStrike" spc="-1">
                <a:solidFill>
                  <a:srgbClr val="00DCFF"/>
                </a:solidFill>
                <a:latin typeface="Arial"/>
                <a:ea typeface="Microsoft YaHei"/>
              </a:rPr>
              <a:t>Lösungen, die eine Verbindung zum </a:t>
            </a:r>
            <a:br/>
            <a:r>
              <a:rPr lang="fr-CH" sz="2200" b="1" strike="noStrike" spc="-1">
                <a:solidFill>
                  <a:srgbClr val="00DCFF"/>
                </a:solidFill>
                <a:latin typeface="Arial"/>
                <a:ea typeface="Microsoft YaHei"/>
              </a:rPr>
              <a:t>Netzwerk </a:t>
            </a:r>
            <a:r>
              <a:rPr lang="fr-CH" sz="2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HAMNET </a:t>
            </a:r>
            <a:r>
              <a:rPr lang="fr-CH" sz="2200" b="1" strike="noStrike" spc="-1">
                <a:solidFill>
                  <a:srgbClr val="00DCFF"/>
                </a:solidFill>
                <a:latin typeface="Arial"/>
                <a:ea typeface="Microsoft YaHei"/>
              </a:rPr>
              <a:t>ermöglichen</a:t>
            </a:r>
            <a:br/>
            <a:r>
              <a:rPr lang="fr-CH" sz="2800" b="1" strike="noStrike" spc="-1">
                <a:solidFill>
                  <a:srgbClr val="00DCFF"/>
                </a:solidFill>
                <a:latin typeface="Arial"/>
                <a:ea typeface="Microsoft YaHei"/>
              </a:rPr>
              <a:t> </a:t>
            </a:r>
            <a:r>
              <a:rPr lang="fr-CH" sz="2200" b="1" strike="noStrike" spc="-1">
                <a:solidFill>
                  <a:srgbClr val="FFFF00"/>
                </a:solidFill>
                <a:latin typeface="Arial"/>
                <a:ea typeface="Microsoft YaHei"/>
              </a:rPr>
              <a:t>Die digitale Unterstützung,</a:t>
            </a:r>
            <a:endParaRPr lang="fr-CH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200" b="1" strike="noStrike" spc="-1">
                <a:solidFill>
                  <a:srgbClr val="FFFF00"/>
                </a:solidFill>
                <a:latin typeface="Arial"/>
                <a:ea typeface="Microsoft YaHei"/>
              </a:rPr>
              <a:t>   im Krisenfall</a:t>
            </a:r>
            <a:endParaRPr lang="fr-CH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1300" b="0" strike="noStrike" spc="-1">
                <a:solidFill>
                  <a:srgbClr val="00DCFF"/>
                </a:solidFill>
                <a:latin typeface="Arial"/>
                <a:ea typeface="Microsoft YaHei"/>
              </a:rPr>
              <a:t>--------------------------------------------------------------------------------------------------------------</a:t>
            </a:r>
            <a:endParaRPr lang="fr-CH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1800" b="0" strike="noStrike" spc="-1">
                <a:solidFill>
                  <a:srgbClr val="00DCFF"/>
                </a:solidFill>
                <a:latin typeface="Arial"/>
                <a:ea typeface="Microsoft YaHei"/>
              </a:rPr>
              <a:t> </a:t>
            </a:r>
            <a:br/>
            <a:r>
              <a:rPr lang="fr-CH" sz="2000" b="0" i="1" strike="noStrike" spc="-1">
                <a:solidFill>
                  <a:srgbClr val="FFFFFF"/>
                </a:solidFill>
                <a:latin typeface="Arial"/>
                <a:ea typeface="Microsoft YaHei"/>
              </a:rPr>
              <a:t>Rodolphe Schöneburg,</a:t>
            </a:r>
            <a:r>
              <a:rPr lang="fr-CH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fr-CH" sz="22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HB9VAB</a:t>
            </a:r>
            <a:br/>
            <a:r>
              <a:rPr lang="fr-CH" sz="2000" b="0" i="1" strike="noStrike" spc="-1">
                <a:solidFill>
                  <a:srgbClr val="FFFFFF"/>
                </a:solidFill>
                <a:latin typeface="Arial"/>
                <a:ea typeface="Microsoft YaHei"/>
              </a:rPr>
              <a:t>Technischer Manager </a:t>
            </a:r>
            <a:r>
              <a:rPr lang="fr-CH" sz="2000" b="1" i="1" strike="noStrike" spc="-1">
                <a:solidFill>
                  <a:srgbClr val="FFFFFF"/>
                </a:solidFill>
                <a:latin typeface="Arial"/>
                <a:ea typeface="Microsoft YaHei"/>
              </a:rPr>
              <a:t>IAPC</a:t>
            </a:r>
            <a:br/>
            <a:br/>
            <a:r>
              <a:rPr lang="fr-CH" sz="20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The International Amateur Packet Club</a:t>
            </a:r>
            <a:br/>
            <a:r>
              <a:rPr lang="fr-CH" sz="20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Gründung 1989</a:t>
            </a:r>
            <a:br/>
            <a:br/>
            <a:r>
              <a:rPr lang="fr-CH" sz="20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IAPC ist seit 2008 ein Kollektvmitglied der USKA</a:t>
            </a:r>
            <a:br/>
            <a:br/>
            <a:br/>
            <a:endParaRPr lang="fr-CH" sz="2000" b="0" strike="noStrike" spc="-1">
              <a:latin typeface="Arial"/>
            </a:endParaRPr>
          </a:p>
        </p:txBody>
      </p:sp>
      <p:pic>
        <p:nvPicPr>
          <p:cNvPr id="40" name="Grafik 39"/>
          <p:cNvPicPr/>
          <p:nvPr/>
        </p:nvPicPr>
        <p:blipFill>
          <a:blip r:embed="rId2"/>
          <a:stretch/>
        </p:blipFill>
        <p:spPr>
          <a:xfrm>
            <a:off x="3960000" y="5794560"/>
            <a:ext cx="1254600" cy="65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432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PRODUKTION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16000" y="1080000"/>
            <a:ext cx="8706600" cy="51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NPR - Kit Lösung nach der Montage 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44000" y="1574280"/>
            <a:ext cx="8850600" cy="144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MASTER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Realisierungsbeispiel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- </a:t>
            </a:r>
            <a:r>
              <a:rPr lang="fr-FR" sz="22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Remote</a:t>
            </a: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-Verwaltung über einen Raspberry-Pi.</a:t>
            </a:r>
            <a:endParaRPr lang="fr-CH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- Vollständig </a:t>
            </a:r>
            <a:r>
              <a:rPr lang="fr-FR" sz="22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konfigurierbar</a:t>
            </a: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und umprogrammierbar</a:t>
            </a:r>
            <a:endParaRPr lang="fr-CH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- Hinzufügen eines großen </a:t>
            </a:r>
            <a:r>
              <a:rPr lang="fr-FR" sz="22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Lüfters</a:t>
            </a: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mit Thermostat am HF-Verstärker.</a:t>
            </a:r>
            <a:endParaRPr lang="fr-CH" sz="2200" b="0" strike="noStrike" spc="-1">
              <a:latin typeface="Arial"/>
            </a:endParaRPr>
          </a:p>
        </p:txBody>
      </p:sp>
      <p:pic>
        <p:nvPicPr>
          <p:cNvPr id="81" name="Picture 2_1" descr="C:\Users\pc\Documents\radio\photos\faire_part_NPR70\IMG_0691_cr.jpg"/>
          <p:cNvPicPr/>
          <p:nvPr/>
        </p:nvPicPr>
        <p:blipFill>
          <a:blip r:embed="rId2"/>
          <a:stretch/>
        </p:blipFill>
        <p:spPr>
          <a:xfrm>
            <a:off x="4680000" y="3132000"/>
            <a:ext cx="3810600" cy="3511800"/>
          </a:xfrm>
          <a:prstGeom prst="rect">
            <a:avLst/>
          </a:prstGeom>
          <a:ln>
            <a:noFill/>
          </a:ln>
        </p:spPr>
      </p:pic>
      <p:pic>
        <p:nvPicPr>
          <p:cNvPr id="82" name="Picture 3_2" descr="C:\Users\pc\Documents\radio\photos\faire_part_NPR70\IMG_0692_cr.jpg"/>
          <p:cNvPicPr/>
          <p:nvPr/>
        </p:nvPicPr>
        <p:blipFill>
          <a:blip r:embed="rId3"/>
          <a:stretch/>
        </p:blipFill>
        <p:spPr>
          <a:xfrm>
            <a:off x="900000" y="3123000"/>
            <a:ext cx="3461040" cy="349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64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PRODUKTION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16000" y="1296000"/>
            <a:ext cx="870660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Zusammengesetzte NPR-Lösung von Elekitsoparts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pic>
        <p:nvPicPr>
          <p:cNvPr id="85" name="Grafik 84"/>
          <p:cNvPicPr/>
          <p:nvPr/>
        </p:nvPicPr>
        <p:blipFill>
          <a:blip r:embed="rId2"/>
          <a:stretch/>
        </p:blipFill>
        <p:spPr>
          <a:xfrm>
            <a:off x="485280" y="2160000"/>
            <a:ext cx="4405320" cy="3666600"/>
          </a:xfrm>
          <a:prstGeom prst="rect">
            <a:avLst/>
          </a:prstGeom>
          <a:ln>
            <a:noFill/>
          </a:ln>
        </p:spPr>
      </p:pic>
      <p:pic>
        <p:nvPicPr>
          <p:cNvPr id="86" name="Grafik 85"/>
          <p:cNvPicPr/>
          <p:nvPr/>
        </p:nvPicPr>
        <p:blipFill>
          <a:blip r:embed="rId3"/>
          <a:stretch/>
        </p:blipFill>
        <p:spPr>
          <a:xfrm>
            <a:off x="4896000" y="2160000"/>
            <a:ext cx="3666600" cy="36666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4248000" y="5040000"/>
            <a:ext cx="2946600" cy="78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Mit HF-Verstärker DMR VR-P25D 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20W</a:t>
            </a:r>
            <a:endParaRPr lang="fr-CH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32000" y="36036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ÜBERBLICK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88000" y="1008000"/>
            <a:ext cx="870660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DAS NPR-NETZWERK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352080" y="1628640"/>
            <a:ext cx="4034520" cy="63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Optimiert für die Punkt-zu-Mehrpunkt-Konfiguration. 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4652640" y="1620000"/>
            <a:ext cx="426996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Punkt-zu-Punkt-Nutzung möglich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4796640" y="2349000"/>
            <a:ext cx="4035960" cy="39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1" u="sng" strike="noStrike" spc="-1">
                <a:solidFill>
                  <a:srgbClr val="FFFFFF"/>
                </a:solidFill>
                <a:uFillTx/>
                <a:latin typeface="Calibri"/>
                <a:ea typeface="DejaVu Sans"/>
              </a:rPr>
              <a:t>Anwendungsbeispiel: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Niedriggeschwindigkeits-DATV (200 kbps)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bidirektionale Einzelfrequenz.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93" name="Line 6"/>
          <p:cNvSpPr/>
          <p:nvPr/>
        </p:nvSpPr>
        <p:spPr>
          <a:xfrm>
            <a:off x="4508280" y="1686600"/>
            <a:ext cx="0" cy="4608360"/>
          </a:xfrm>
          <a:prstGeom prst="line">
            <a:avLst/>
          </a:prstGeom>
          <a:ln w="5724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7"/>
          <p:cNvSpPr/>
          <p:nvPr/>
        </p:nvSpPr>
        <p:spPr>
          <a:xfrm>
            <a:off x="1360080" y="4470120"/>
            <a:ext cx="69336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Master</a:t>
            </a:r>
            <a:endParaRPr lang="fr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95" name="Line 8"/>
          <p:cNvSpPr/>
          <p:nvPr/>
        </p:nvSpPr>
        <p:spPr>
          <a:xfrm flipV="1">
            <a:off x="1707840" y="3947040"/>
            <a:ext cx="0" cy="52308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9"/>
          <p:cNvSpPr/>
          <p:nvPr/>
        </p:nvSpPr>
        <p:spPr>
          <a:xfrm>
            <a:off x="1527840" y="3853440"/>
            <a:ext cx="354240" cy="156240"/>
          </a:xfrm>
          <a:prstGeom prst="ellipse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Line 10"/>
          <p:cNvSpPr/>
          <p:nvPr/>
        </p:nvSpPr>
        <p:spPr>
          <a:xfrm>
            <a:off x="1707840" y="3961440"/>
            <a:ext cx="0" cy="5400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Line 11"/>
          <p:cNvSpPr/>
          <p:nvPr/>
        </p:nvSpPr>
        <p:spPr>
          <a:xfrm flipH="1" flipV="1">
            <a:off x="1580400" y="3877200"/>
            <a:ext cx="127440" cy="5724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12"/>
          <p:cNvSpPr/>
          <p:nvPr/>
        </p:nvSpPr>
        <p:spPr>
          <a:xfrm flipV="1">
            <a:off x="1707840" y="3877200"/>
            <a:ext cx="127080" cy="5724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3"/>
          <p:cNvSpPr/>
          <p:nvPr/>
        </p:nvSpPr>
        <p:spPr>
          <a:xfrm>
            <a:off x="2900520" y="3529800"/>
            <a:ext cx="66420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Client</a:t>
            </a:r>
            <a:endParaRPr lang="fr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101" name="CustomShape 14"/>
          <p:cNvSpPr/>
          <p:nvPr/>
        </p:nvSpPr>
        <p:spPr>
          <a:xfrm>
            <a:off x="3761280" y="3529800"/>
            <a:ext cx="597600" cy="49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Line 15"/>
          <p:cNvSpPr/>
          <p:nvPr/>
        </p:nvSpPr>
        <p:spPr>
          <a:xfrm flipV="1">
            <a:off x="3251880" y="3173760"/>
            <a:ext cx="0" cy="35604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Line 16"/>
          <p:cNvSpPr/>
          <p:nvPr/>
        </p:nvSpPr>
        <p:spPr>
          <a:xfrm>
            <a:off x="3570480" y="3894120"/>
            <a:ext cx="26784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Line 17"/>
          <p:cNvSpPr/>
          <p:nvPr/>
        </p:nvSpPr>
        <p:spPr>
          <a:xfrm flipH="1">
            <a:off x="2751840" y="3179880"/>
            <a:ext cx="500040" cy="1656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18"/>
          <p:cNvSpPr/>
          <p:nvPr/>
        </p:nvSpPr>
        <p:spPr>
          <a:xfrm>
            <a:off x="2636280" y="3300840"/>
            <a:ext cx="231120" cy="88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19"/>
          <p:cNvSpPr/>
          <p:nvPr/>
        </p:nvSpPr>
        <p:spPr>
          <a:xfrm>
            <a:off x="2751840" y="3262680"/>
            <a:ext cx="231120" cy="88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Line 20"/>
          <p:cNvSpPr/>
          <p:nvPr/>
        </p:nvSpPr>
        <p:spPr>
          <a:xfrm>
            <a:off x="2867400" y="3218040"/>
            <a:ext cx="231120" cy="8928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Line 21"/>
          <p:cNvSpPr/>
          <p:nvPr/>
        </p:nvSpPr>
        <p:spPr>
          <a:xfrm>
            <a:off x="3011400" y="3179880"/>
            <a:ext cx="231120" cy="88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2"/>
          <p:cNvSpPr/>
          <p:nvPr/>
        </p:nvSpPr>
        <p:spPr>
          <a:xfrm rot="7544400">
            <a:off x="1902600" y="3437640"/>
            <a:ext cx="704880" cy="24912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3"/>
          <p:cNvSpPr/>
          <p:nvPr/>
        </p:nvSpPr>
        <p:spPr>
          <a:xfrm rot="12020400">
            <a:off x="960480" y="4072680"/>
            <a:ext cx="282240" cy="337320"/>
          </a:xfrm>
          <a:prstGeom prst="chord">
            <a:avLst>
              <a:gd name="adj1" fmla="val 4010147"/>
              <a:gd name="adj2" fmla="val 15154233"/>
            </a:avLst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Line 24"/>
          <p:cNvSpPr/>
          <p:nvPr/>
        </p:nvSpPr>
        <p:spPr>
          <a:xfrm>
            <a:off x="1087200" y="4724280"/>
            <a:ext cx="26820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Line 25"/>
          <p:cNvSpPr/>
          <p:nvPr/>
        </p:nvSpPr>
        <p:spPr>
          <a:xfrm>
            <a:off x="1259640" y="4248360"/>
            <a:ext cx="133920" cy="18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Line 26"/>
          <p:cNvSpPr/>
          <p:nvPr/>
        </p:nvSpPr>
        <p:spPr>
          <a:xfrm flipV="1">
            <a:off x="1112040" y="4241160"/>
            <a:ext cx="281520" cy="48312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7"/>
          <p:cNvSpPr/>
          <p:nvPr/>
        </p:nvSpPr>
        <p:spPr>
          <a:xfrm rot="9249600">
            <a:off x="283680" y="4134240"/>
            <a:ext cx="704880" cy="24912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8"/>
          <p:cNvSpPr/>
          <p:nvPr/>
        </p:nvSpPr>
        <p:spPr>
          <a:xfrm>
            <a:off x="223200" y="3855240"/>
            <a:ext cx="9262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HAMNET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5.6GHz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116" name="CustomShape 29"/>
          <p:cNvSpPr/>
          <p:nvPr/>
        </p:nvSpPr>
        <p:spPr>
          <a:xfrm rot="19531800">
            <a:off x="1919160" y="3061800"/>
            <a:ext cx="86688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PR70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430MHz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117" name="CustomShape 30"/>
          <p:cNvSpPr/>
          <p:nvPr/>
        </p:nvSpPr>
        <p:spPr>
          <a:xfrm>
            <a:off x="2946600" y="4782960"/>
            <a:ext cx="66420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Client</a:t>
            </a:r>
            <a:endParaRPr lang="fr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118" name="CustomShape 31"/>
          <p:cNvSpPr/>
          <p:nvPr/>
        </p:nvSpPr>
        <p:spPr>
          <a:xfrm>
            <a:off x="3807000" y="4782960"/>
            <a:ext cx="597600" cy="49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32"/>
          <p:cNvSpPr/>
          <p:nvPr/>
        </p:nvSpPr>
        <p:spPr>
          <a:xfrm flipV="1">
            <a:off x="3297600" y="4426920"/>
            <a:ext cx="0" cy="35568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Line 33"/>
          <p:cNvSpPr/>
          <p:nvPr/>
        </p:nvSpPr>
        <p:spPr>
          <a:xfrm>
            <a:off x="3616200" y="5146920"/>
            <a:ext cx="267840" cy="18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34"/>
          <p:cNvSpPr/>
          <p:nvPr/>
        </p:nvSpPr>
        <p:spPr>
          <a:xfrm flipH="1" flipV="1">
            <a:off x="2682000" y="4270680"/>
            <a:ext cx="615600" cy="162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Line 35"/>
          <p:cNvSpPr/>
          <p:nvPr/>
        </p:nvSpPr>
        <p:spPr>
          <a:xfrm flipH="1">
            <a:off x="2583000" y="4200840"/>
            <a:ext cx="214560" cy="1526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36"/>
          <p:cNvSpPr/>
          <p:nvPr/>
        </p:nvSpPr>
        <p:spPr>
          <a:xfrm flipH="1">
            <a:off x="2719800" y="4241160"/>
            <a:ext cx="214920" cy="153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37"/>
          <p:cNvSpPr/>
          <p:nvPr/>
        </p:nvSpPr>
        <p:spPr>
          <a:xfrm flipH="1">
            <a:off x="2853000" y="4277160"/>
            <a:ext cx="214560" cy="153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38"/>
          <p:cNvSpPr/>
          <p:nvPr/>
        </p:nvSpPr>
        <p:spPr>
          <a:xfrm flipH="1">
            <a:off x="2991240" y="4305960"/>
            <a:ext cx="214560" cy="1530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9"/>
          <p:cNvSpPr/>
          <p:nvPr/>
        </p:nvSpPr>
        <p:spPr>
          <a:xfrm rot="10141200">
            <a:off x="1956600" y="4045320"/>
            <a:ext cx="704880" cy="24912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0"/>
          <p:cNvSpPr/>
          <p:nvPr/>
        </p:nvSpPr>
        <p:spPr>
          <a:xfrm>
            <a:off x="7326360" y="3518640"/>
            <a:ext cx="73908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modem</a:t>
            </a:r>
            <a:endParaRPr lang="fr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128" name="CustomShape 41"/>
          <p:cNvSpPr/>
          <p:nvPr/>
        </p:nvSpPr>
        <p:spPr>
          <a:xfrm>
            <a:off x="8253000" y="3529800"/>
            <a:ext cx="597600" cy="49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42"/>
          <p:cNvSpPr/>
          <p:nvPr/>
        </p:nvSpPr>
        <p:spPr>
          <a:xfrm flipV="1">
            <a:off x="7677360" y="3162600"/>
            <a:ext cx="0" cy="35568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43"/>
          <p:cNvSpPr/>
          <p:nvPr/>
        </p:nvSpPr>
        <p:spPr>
          <a:xfrm>
            <a:off x="8062200" y="3894120"/>
            <a:ext cx="26820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44"/>
          <p:cNvSpPr/>
          <p:nvPr/>
        </p:nvSpPr>
        <p:spPr>
          <a:xfrm flipH="1" flipV="1">
            <a:off x="7177320" y="3162600"/>
            <a:ext cx="500040" cy="61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Line 45"/>
          <p:cNvSpPr/>
          <p:nvPr/>
        </p:nvSpPr>
        <p:spPr>
          <a:xfrm>
            <a:off x="7177320" y="3085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46"/>
          <p:cNvSpPr/>
          <p:nvPr/>
        </p:nvSpPr>
        <p:spPr>
          <a:xfrm>
            <a:off x="7244640" y="3085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47"/>
          <p:cNvSpPr/>
          <p:nvPr/>
        </p:nvSpPr>
        <p:spPr>
          <a:xfrm>
            <a:off x="7321680" y="308232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48"/>
          <p:cNvSpPr/>
          <p:nvPr/>
        </p:nvSpPr>
        <p:spPr>
          <a:xfrm>
            <a:off x="7388640" y="3085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49"/>
          <p:cNvSpPr/>
          <p:nvPr/>
        </p:nvSpPr>
        <p:spPr>
          <a:xfrm>
            <a:off x="7460640" y="3085200"/>
            <a:ext cx="0" cy="1605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50"/>
          <p:cNvSpPr/>
          <p:nvPr/>
        </p:nvSpPr>
        <p:spPr>
          <a:xfrm>
            <a:off x="5601600" y="3559320"/>
            <a:ext cx="739080" cy="51588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modem</a:t>
            </a:r>
            <a:endParaRPr lang="fr-CH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NPR70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138" name="CustomShape 51"/>
          <p:cNvSpPr/>
          <p:nvPr/>
        </p:nvSpPr>
        <p:spPr>
          <a:xfrm>
            <a:off x="4796640" y="3564720"/>
            <a:ext cx="597600" cy="49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Line 52"/>
          <p:cNvSpPr/>
          <p:nvPr/>
        </p:nvSpPr>
        <p:spPr>
          <a:xfrm flipV="1">
            <a:off x="5952600" y="3203280"/>
            <a:ext cx="0" cy="356040"/>
          </a:xfrm>
          <a:prstGeom prst="line">
            <a:avLst/>
          </a:prstGeom>
          <a:ln w="468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53"/>
          <p:cNvSpPr/>
          <p:nvPr/>
        </p:nvSpPr>
        <p:spPr>
          <a:xfrm>
            <a:off x="5317560" y="3927240"/>
            <a:ext cx="267840" cy="144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54"/>
          <p:cNvSpPr/>
          <p:nvPr/>
        </p:nvSpPr>
        <p:spPr>
          <a:xfrm flipH="1" flipV="1">
            <a:off x="5952600" y="3203280"/>
            <a:ext cx="500040" cy="61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55"/>
          <p:cNvSpPr/>
          <p:nvPr/>
        </p:nvSpPr>
        <p:spPr>
          <a:xfrm>
            <a:off x="6168960" y="3125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56"/>
          <p:cNvSpPr/>
          <p:nvPr/>
        </p:nvSpPr>
        <p:spPr>
          <a:xfrm>
            <a:off x="6236640" y="3125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57"/>
          <p:cNvSpPr/>
          <p:nvPr/>
        </p:nvSpPr>
        <p:spPr>
          <a:xfrm>
            <a:off x="6313680" y="312300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58"/>
          <p:cNvSpPr/>
          <p:nvPr/>
        </p:nvSpPr>
        <p:spPr>
          <a:xfrm>
            <a:off x="6380640" y="3125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59"/>
          <p:cNvSpPr/>
          <p:nvPr/>
        </p:nvSpPr>
        <p:spPr>
          <a:xfrm>
            <a:off x="6452640" y="3125880"/>
            <a:ext cx="0" cy="1609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60"/>
          <p:cNvSpPr/>
          <p:nvPr/>
        </p:nvSpPr>
        <p:spPr>
          <a:xfrm rot="10141200">
            <a:off x="6538680" y="3062520"/>
            <a:ext cx="474120" cy="191160"/>
          </a:xfrm>
          <a:prstGeom prst="lightningBol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61"/>
          <p:cNvSpPr/>
          <p:nvPr/>
        </p:nvSpPr>
        <p:spPr>
          <a:xfrm>
            <a:off x="6354000" y="2758680"/>
            <a:ext cx="93564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NPR70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430MHz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149" name="CustomShape 62"/>
          <p:cNvSpPr/>
          <p:nvPr/>
        </p:nvSpPr>
        <p:spPr>
          <a:xfrm>
            <a:off x="349920" y="5447520"/>
            <a:ext cx="2817720" cy="9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FFFFFF"/>
                </a:solidFill>
                <a:uFillTx/>
                <a:latin typeface="Calibri"/>
                <a:ea typeface="DejaVu Sans"/>
              </a:rPr>
              <a:t>Anwendungsbeispiel: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Erweiterung von HAMNET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2,4 GHz, 5 GHz und 10 GHz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50" name="CustomShape 63"/>
          <p:cNvSpPr/>
          <p:nvPr/>
        </p:nvSpPr>
        <p:spPr>
          <a:xfrm>
            <a:off x="144000" y="2345760"/>
            <a:ext cx="4358880" cy="85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1 zentrales Relais namens MASTER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Mehrere Kunden</a:t>
            </a:r>
            <a:endParaRPr lang="fr-CH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46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DIE UNTERSCHIEDE</a:t>
            </a: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 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88000" y="1152000"/>
            <a:ext cx="8562600" cy="119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LEISTUNGSVERGLEICH mit dem NPR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graphicFrame>
        <p:nvGraphicFramePr>
          <p:cNvPr id="153" name="Table 3"/>
          <p:cNvGraphicFramePr/>
          <p:nvPr>
            <p:extLst>
              <p:ext uri="{D42A27DB-BD31-4B8C-83A1-F6EECF244321}">
                <p14:modId xmlns:p14="http://schemas.microsoft.com/office/powerpoint/2010/main" val="3819581655"/>
              </p:ext>
            </p:extLst>
          </p:nvPr>
        </p:nvGraphicFramePr>
        <p:xfrm>
          <a:off x="457200" y="1980000"/>
          <a:ext cx="8326800" cy="4577716"/>
        </p:xfrm>
        <a:graphic>
          <a:graphicData uri="http://schemas.openxmlformats.org/drawingml/2006/table">
            <a:tbl>
              <a:tblPr/>
              <a:tblGrid>
                <a:gridCol w="282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fr-CH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Durchsatz</a:t>
                      </a:r>
                      <a:endParaRPr lang="fr-CH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Frequenzen</a:t>
                      </a:r>
                      <a:endParaRPr lang="fr-CH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br/>
                      <a:r>
                        <a:rPr lang="fr-FR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Altes Paketradio</a:t>
                      </a:r>
                      <a:endParaRPr lang="fr-CH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Raw: &lt;9600 bps</a:t>
                      </a:r>
                      <a:endParaRPr lang="fr-CH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Verwendbar: einige kbps</a:t>
                      </a:r>
                      <a:endParaRPr lang="fr-CH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Alle</a:t>
                      </a:r>
                      <a:endParaRPr lang="fr-CH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(aber hauptsächlich 144MHz und 430MHz)</a:t>
                      </a:r>
                      <a:endParaRPr lang="fr-CH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br/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NPR</a:t>
                      </a:r>
                      <a:endParaRPr lang="fr-CH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Neues Paketradio</a:t>
                      </a:r>
                      <a:endParaRPr lang="fr-CH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Theoretisch:</a:t>
                      </a: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110 kbps bis 1 Mbit / s</a:t>
                      </a: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Verwendbar:</a:t>
                      </a: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(Halbduplex)</a:t>
                      </a: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70 bis 500 kbps</a:t>
                      </a:r>
                      <a:endParaRPr lang="fr-CH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420-450MHz</a:t>
                      </a:r>
                      <a:endParaRPr lang="fr-CH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br/>
                      <a:r>
                        <a:rPr lang="fr-FR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HSMM-HAMNET–WiFi</a:t>
                      </a:r>
                      <a:endParaRPr lang="fr-CH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H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Raw:&gt; 10 Mbit/s</a:t>
                      </a:r>
                      <a:endParaRPr lang="fr-CH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Verwendbar:&gt; 10 Mbit/s</a:t>
                      </a:r>
                      <a:endParaRPr lang="fr-CH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fr-CH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br>
                        <a:rPr dirty="0"/>
                      </a:br>
                      <a:r>
                        <a:rPr lang="fr-F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2.4GHz-5.6GHz-10GHz</a:t>
                      </a:r>
                      <a:endParaRPr lang="fr-CH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396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DAS NPR-SYSTEM</a:t>
            </a:r>
            <a:endParaRPr lang="fr-CH" sz="36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16000" y="1454040"/>
            <a:ext cx="8706600" cy="51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88000" y="1080000"/>
            <a:ext cx="8634960" cy="53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Bidirektionales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IP-Protokoll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über Funkverbindung</a:t>
            </a:r>
            <a:br/>
            <a:r>
              <a:rPr lang="fr-FR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(keine AX.25 trotz des Namens "Packetradio")</a:t>
            </a:r>
            <a:br/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Zwischengeschwindigkeit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zwischen dem alten Paketfunk und </a:t>
            </a:r>
            <a:r>
              <a:rPr lang="fr-FR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HSMM "High Speed ​​Multi Media" - WiFi</a:t>
            </a:r>
            <a:br/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Frequenzbereich: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derzeit 420-450 MHz</a:t>
            </a:r>
            <a:br/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Kompatibilität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mit Amateurfunkbestimmungen</a:t>
            </a:r>
            <a:br/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Respektiert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die regelmäßige Übertragung von Rufzeichen</a:t>
            </a:r>
            <a:br/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Keine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Verschlüsselung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, unverschlüsselte Übertragung</a:t>
            </a:r>
            <a:br/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Der Master</a:t>
            </a:r>
            <a:r>
              <a:rPr lang="fr-FR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(Relay) sendet nur, wenn er vom ersten Client angefordert wird</a:t>
            </a: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360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DAS NPR-SYSTEM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16000" y="1246320"/>
            <a:ext cx="8706600" cy="51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32000" y="1152000"/>
            <a:ext cx="8346600" cy="78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BETRIEB</a:t>
            </a:r>
            <a:br/>
            <a:br/>
            <a:r>
              <a:rPr lang="fr-FR" sz="2400" b="1" strike="noStrike" spc="-1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DejaVu Sans"/>
              </a:rPr>
              <a:t>Es gibt einige Einschränkungen, die jedoch nicht sehr belastend sind, da sich das System weiterentwickelt</a:t>
            </a:r>
            <a:br/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DejaVu Sans"/>
              </a:rPr>
              <a:t>Derzeit maximal </a:t>
            </a:r>
            <a:r>
              <a:rPr lang="fr-FR" sz="22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7 gleichzeitige Clients</a:t>
            </a:r>
            <a:endParaRPr lang="fr-CH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fr-FR" sz="20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 (Weiterentwicklung auf 15 gleichzeitige Clients auf einem Master)</a:t>
            </a:r>
            <a:endParaRPr lang="fr-CH" sz="20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300km max</a:t>
            </a:r>
            <a:r>
              <a:rPr lang="fr-FR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</a:t>
            </a:r>
            <a:r>
              <a:rPr lang="fr-FR" sz="1800" b="1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(Protokollbeschränkung)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Angesichts des verwendeten Bandes und der Frequenzbelegung bei 430-440 MHz ermöglichen die Eigenschaften des NPR </a:t>
            </a:r>
            <a:r>
              <a:rPr lang="fr-FR" sz="22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keine 24-Stunden-Nutzung, </a:t>
            </a: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sollten jedoch für Krisensituationen oder angekündigte Übungen reserviert werden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NPR ist in "mobilen" Anwendungen schwer zu verwenden.</a:t>
            </a:r>
            <a:endParaRPr lang="fr-CH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64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DAS NPR-SYSTEM</a:t>
            </a: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88000" y="1246320"/>
            <a:ext cx="8634600" cy="83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130320" y="1440000"/>
            <a:ext cx="8864280" cy="46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BETRIEB</a:t>
            </a:r>
            <a:br/>
            <a:br/>
            <a:r>
              <a:rPr lang="fr-FR" sz="2400" b="1" strike="noStrike" spc="-1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Microsoft YaHei"/>
              </a:rPr>
              <a:t>Antenne auf der </a:t>
            </a:r>
            <a:r>
              <a:rPr lang="fr-FR" sz="24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MASTER</a:t>
            </a:r>
            <a:r>
              <a:rPr lang="fr-FR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-</a:t>
            </a:r>
            <a:r>
              <a:rPr lang="fr-FR" sz="2400" b="1" strike="noStrike" spc="-1">
                <a:solidFill>
                  <a:srgbClr val="23DCDC"/>
                </a:solidFill>
                <a:highlight>
                  <a:srgbClr val="00002E"/>
                </a:highlight>
                <a:latin typeface="Arial"/>
                <a:ea typeface="Microsoft YaHei"/>
              </a:rPr>
              <a:t>Seite auf dem HAMNET-Knoten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MEHRERE PANELS ODER BEEG WEEL ANTENNEN STACK</a:t>
            </a:r>
            <a:r>
              <a:rPr lang="fr-FR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r>
              <a:rPr lang="fr-FR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(horizontale Polarisation)</a:t>
            </a:r>
            <a:br/>
            <a:r>
              <a:rPr lang="fr-FR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SEKTORÖFFNUNGSFELDER</a:t>
            </a:r>
            <a:r>
              <a:rPr lang="fr-FR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br/>
            <a:r>
              <a:rPr lang="fr-FR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(1 oder mehr in horizontaler Polarisation)</a:t>
            </a:r>
            <a:br/>
            <a:r>
              <a:rPr lang="fr-FR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KLASSISCHE VERTIKALE ANTENNE, KOLINEAR</a:t>
            </a:r>
            <a:endParaRPr lang="fr-CH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</a:t>
            </a:r>
            <a:r>
              <a:rPr lang="fr-FR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(weniger effizient, weniger gute Ergebnisse, besonders bei   </a:t>
            </a:r>
            <a:br/>
            <a:r>
              <a:rPr lang="fr-FR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Kunden die sich in städtischen Gebieten befinden)</a:t>
            </a:r>
            <a:endParaRPr lang="fr-CH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CH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324000"/>
            <a:ext cx="8223840" cy="13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DAS NPR-SYSTEM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16000" y="1246320"/>
            <a:ext cx="8706600" cy="51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32000" y="936000"/>
            <a:ext cx="8634600" cy="53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BETRIEB</a:t>
            </a:r>
            <a:br/>
            <a:r>
              <a:rPr lang="fr-FR" sz="2400" b="1" strike="noStrike" spc="-1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Die</a:t>
            </a:r>
            <a:r>
              <a:rPr lang="fr-FR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r>
              <a:rPr lang="fr-FR" sz="2400" b="1" strike="noStrike" spc="-1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Funkantenne </a:t>
            </a:r>
            <a:r>
              <a:rPr lang="fr-FR" sz="24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Kunden-Seite</a:t>
            </a:r>
            <a:br/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NOTWENDIGKEIT EINE RICHTANTENNE MIT VERSTARKUNG ANZUBAUEN </a:t>
            </a:r>
            <a:r>
              <a:rPr lang="fr-FR" sz="20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(Vorsicht, das ist Breitband!)</a:t>
            </a:r>
            <a:br/>
            <a:r>
              <a:rPr lang="fr-FR" sz="20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lang="fr-CH" sz="20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Diese Verpflichtung ist auf die Probleme zurückzuführen, die durch das Mehrwegephänomen verursacht werden </a:t>
            </a:r>
            <a:r>
              <a:rPr lang="fr-FR" sz="20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(bekannt bei der Verwendung digitaler Modi).</a:t>
            </a:r>
            <a:br/>
            <a:r>
              <a:rPr lang="fr-CH" sz="2000" b="0" strike="noStrike" spc="-1">
                <a:solidFill>
                  <a:srgbClr val="000000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lang="fr-CH" sz="20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Wählen Sie die horizontale oder vertikale Polarisation entsprechend den lokalen Einschränkungen des MASTER</a:t>
            </a:r>
            <a:br/>
            <a:r>
              <a:rPr lang="fr-FR" sz="18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(Es gibt keine IARU-Empfehlung mehr dazu!)</a:t>
            </a:r>
            <a:endParaRPr lang="fr-CH" sz="1800" b="0" strike="noStrike" spc="-1">
              <a:latin typeface="Arial"/>
            </a:endParaRPr>
          </a:p>
        </p:txBody>
      </p:sp>
      <p:pic>
        <p:nvPicPr>
          <p:cNvPr id="166" name="Picture 4_0" descr="https://www.qsl.net/dk7zb/PVC-Yagis/7-El-70cm.jpg"/>
          <p:cNvPicPr/>
          <p:nvPr/>
        </p:nvPicPr>
        <p:blipFill>
          <a:blip r:embed="rId2"/>
          <a:stretch/>
        </p:blipFill>
        <p:spPr>
          <a:xfrm>
            <a:off x="5688000" y="5065200"/>
            <a:ext cx="2874960" cy="143784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616000" y="6145560"/>
            <a:ext cx="323460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Horizontale oder vertikale Yagi</a:t>
            </a:r>
            <a:endParaRPr lang="fr-CH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432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DAS NPR-SYSTEM</a:t>
            </a: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16000" y="972000"/>
            <a:ext cx="8706600" cy="8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KUNDENSEITIGE INSTALLATIONSANSICHT</a:t>
            </a:r>
            <a:br/>
            <a:br/>
            <a:endParaRPr lang="fr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718200" y="4101480"/>
            <a:ext cx="1722600" cy="11462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Modem TRX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NPR70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500mW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718560" y="2445480"/>
            <a:ext cx="1722600" cy="11462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Ampli RF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DMR 430MHz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20W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72" name="Line 5"/>
          <p:cNvSpPr/>
          <p:nvPr/>
        </p:nvSpPr>
        <p:spPr>
          <a:xfrm flipV="1">
            <a:off x="1582200" y="3597480"/>
            <a:ext cx="360" cy="5040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Line 6"/>
          <p:cNvSpPr/>
          <p:nvPr/>
        </p:nvSpPr>
        <p:spPr>
          <a:xfrm flipV="1">
            <a:off x="1581840" y="1941120"/>
            <a:ext cx="360" cy="504000"/>
          </a:xfrm>
          <a:prstGeom prst="line">
            <a:avLst/>
          </a:prstGeom>
          <a:ln w="57240">
            <a:solidFill>
              <a:srgbClr val="9848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7"/>
          <p:cNvSpPr/>
          <p:nvPr/>
        </p:nvSpPr>
        <p:spPr>
          <a:xfrm>
            <a:off x="3322800" y="4092480"/>
            <a:ext cx="885960" cy="89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8"/>
          <p:cNvSpPr/>
          <p:nvPr/>
        </p:nvSpPr>
        <p:spPr>
          <a:xfrm flipH="1" flipV="1">
            <a:off x="2446200" y="4308480"/>
            <a:ext cx="1053000" cy="25560"/>
          </a:xfrm>
          <a:prstGeom prst="line">
            <a:avLst/>
          </a:prstGeom>
          <a:ln w="57240">
            <a:solidFill>
              <a:srgbClr val="00B05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9"/>
          <p:cNvSpPr/>
          <p:nvPr/>
        </p:nvSpPr>
        <p:spPr>
          <a:xfrm>
            <a:off x="2492640" y="4020840"/>
            <a:ext cx="10346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USB</a:t>
            </a:r>
            <a:endParaRPr lang="fr-CH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(facultatif)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177" name="Line 10"/>
          <p:cNvSpPr/>
          <p:nvPr/>
        </p:nvSpPr>
        <p:spPr>
          <a:xfrm flipH="1">
            <a:off x="2427840" y="5122080"/>
            <a:ext cx="1282320" cy="0"/>
          </a:xfrm>
          <a:prstGeom prst="line">
            <a:avLst/>
          </a:prstGeom>
          <a:ln w="57240">
            <a:solidFill>
              <a:srgbClr val="00B0F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11"/>
          <p:cNvSpPr/>
          <p:nvPr/>
        </p:nvSpPr>
        <p:spPr>
          <a:xfrm flipH="1">
            <a:off x="3710160" y="4990680"/>
            <a:ext cx="58320" cy="131400"/>
          </a:xfrm>
          <a:prstGeom prst="line">
            <a:avLst/>
          </a:prstGeom>
          <a:ln w="57240">
            <a:solidFill>
              <a:srgbClr val="00B0F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2"/>
          <p:cNvSpPr/>
          <p:nvPr/>
        </p:nvSpPr>
        <p:spPr>
          <a:xfrm>
            <a:off x="2565360" y="5084640"/>
            <a:ext cx="89604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Ethernet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180" name="CustomShape 13"/>
          <p:cNvSpPr/>
          <p:nvPr/>
        </p:nvSpPr>
        <p:spPr>
          <a:xfrm>
            <a:off x="1436040" y="3529800"/>
            <a:ext cx="221400" cy="3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4"/>
          <p:cNvSpPr/>
          <p:nvPr/>
        </p:nvSpPr>
        <p:spPr>
          <a:xfrm>
            <a:off x="603000" y="1347840"/>
            <a:ext cx="181908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Zur Antenne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	  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182" name="Line 15"/>
          <p:cNvSpPr/>
          <p:nvPr/>
        </p:nvSpPr>
        <p:spPr>
          <a:xfrm flipV="1">
            <a:off x="973800" y="5253480"/>
            <a:ext cx="3960" cy="100836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6"/>
          <p:cNvSpPr/>
          <p:nvPr/>
        </p:nvSpPr>
        <p:spPr>
          <a:xfrm>
            <a:off x="1008000" y="5488920"/>
            <a:ext cx="17449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Netzteil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7 bis 12 V.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oder nur 5V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für Einstellungen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84" name="CustomShape 17"/>
          <p:cNvSpPr/>
          <p:nvPr/>
        </p:nvSpPr>
        <p:spPr>
          <a:xfrm>
            <a:off x="4214160" y="1440000"/>
            <a:ext cx="492444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94FF94"/>
                </a:solidFill>
                <a:latin typeface="Arial"/>
                <a:ea typeface="DejaVu Sans"/>
              </a:rPr>
              <a:t>MATERIAL ZU KAUFEN Kit oder zusammengebaut</a:t>
            </a:r>
            <a:br/>
            <a:r>
              <a:rPr lang="fr-FR" sz="1800" b="1" strike="noStrike" spc="-1">
                <a:solidFill>
                  <a:srgbClr val="94FF94"/>
                </a:solidFill>
                <a:latin typeface="Arial"/>
                <a:ea typeface="DejaVu Sans"/>
              </a:rPr>
              <a:t> </a:t>
            </a:r>
            <a:br/>
            <a:r>
              <a:rPr lang="fr-FR" sz="1800" b="1" strike="noStrike" spc="-1">
                <a:solidFill>
                  <a:srgbClr val="23DCDC"/>
                </a:solidFill>
                <a:latin typeface="Arial"/>
                <a:ea typeface="DejaVu Sans"/>
              </a:rPr>
              <a:t>HF-Verstärker</a:t>
            </a: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Das NPR-Protokoll ist mit bestimmten kommerziellen DMR-HF-Verstärkern kompatibel.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Dies sind schnelle TX/RX-Schaltverstärker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3DCDC"/>
                </a:solidFill>
                <a:latin typeface="Arial"/>
                <a:ea typeface="DejaVu Sans"/>
              </a:rPr>
              <a:t>Modem-Transceiver 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Entweder Montage (PCB + Software).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Preis im Kit: ca. 90 CHF mit Box.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3 Stromquellen zur Auswahl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   12 V (9 V bis 20 V)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   7 V (6,5 V bis 8 V)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   5V geregelt (nur Tests, verschlechterte  </a:t>
            </a:r>
            <a:br/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   Empfangsempfindlichkeit)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Ethernet-Verbindung</a:t>
            </a:r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Keine Software auf dem PC zu installieren!</a:t>
            </a:r>
            <a:endParaRPr lang="fr-CH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360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DAS NPR-SYSTEM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216000" y="1246320"/>
            <a:ext cx="8706600" cy="10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44000" y="1260000"/>
            <a:ext cx="885060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00DCFF"/>
                </a:solidFill>
                <a:latin typeface="Arial"/>
                <a:ea typeface="DejaVu Sans"/>
              </a:rPr>
              <a:t>Das Protokoll wurde von Guillaume F4HDK erfunden</a:t>
            </a:r>
            <a:endParaRPr lang="fr-CH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00DCFF"/>
                </a:solidFill>
                <a:latin typeface="Arial"/>
                <a:ea typeface="DejaVu Sans"/>
              </a:rPr>
              <a:t>und hier sind seine verschiedenen Funktionen und der Trick!</a:t>
            </a:r>
            <a:br/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1" strike="noStrike" spc="-1">
                <a:solidFill>
                  <a:srgbClr val="FF0000"/>
                </a:solidFill>
                <a:latin typeface="Arial"/>
                <a:ea typeface="DejaVu Sans"/>
              </a:rPr>
              <a:t>Der Trick</a:t>
            </a: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 besteht darin, das primäre Dienstprogramm eines Chips für ISM auf 433 MHz zu ändern: SI4463</a:t>
            </a:r>
            <a:br/>
            <a:r>
              <a:rPr lang="fr-FR" sz="19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19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Die Wahl der 2GMSK- oder 4GMSK-</a:t>
            </a:r>
            <a:r>
              <a:rPr lang="fr-FR" sz="1900" b="1" strike="noStrike" spc="-1">
                <a:solidFill>
                  <a:srgbClr val="FF0000"/>
                </a:solidFill>
                <a:latin typeface="Arial"/>
                <a:ea typeface="DejaVu Sans"/>
              </a:rPr>
              <a:t>Modulation</a:t>
            </a: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1900" b="0" i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(gute spektrale Effizienz)</a:t>
            </a: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br/>
            <a:r>
              <a:rPr lang="fr-FR" sz="19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19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FEC :</a:t>
            </a: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 (Forward Error Correction) sehr einfach und nicht einstellbar. </a:t>
            </a:r>
            <a:endParaRPr lang="fr-CH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                                                                                                               </a:t>
            </a:r>
            <a:r>
              <a:rPr lang="fr-FR" sz="1900" b="0" i="1" strike="noStrike" spc="-1">
                <a:solidFill>
                  <a:srgbClr val="FFFFFF"/>
                </a:solidFill>
                <a:latin typeface="Arial"/>
                <a:ea typeface="Microsoft YaHei"/>
              </a:rPr>
              <a:t>(schade !)</a:t>
            </a:r>
            <a:br/>
            <a:endParaRPr lang="fr-CH" sz="19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TDD :</a:t>
            </a: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 time division duplex. </a:t>
            </a:r>
            <a:br/>
            <a:r>
              <a:rPr lang="fr-FR" sz="19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          </a:t>
            </a:r>
            <a:r>
              <a:rPr lang="fr-FR" sz="1900" b="0" i="1" strike="noStrike" spc="-1">
                <a:solidFill>
                  <a:srgbClr val="FFFFFF"/>
                </a:solidFill>
                <a:latin typeface="Arial"/>
                <a:ea typeface="Microsoft YaHei"/>
              </a:rPr>
              <a:t>Stationen sprechen wiederum auf der gleichen Frequenz.</a:t>
            </a:r>
            <a:endParaRPr lang="fr-CH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19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Schnelle TX/RX-Zyklen: </a:t>
            </a:r>
            <a:r>
              <a:rPr lang="fr-FR" sz="19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80ms à 200ms.</a:t>
            </a:r>
            <a:r>
              <a:rPr lang="fr-FR" sz="19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(ähnlich wie DMR)</a:t>
            </a:r>
            <a:br/>
            <a:r>
              <a:rPr lang="fr-FR" sz="1800" b="0" i="1" strike="noStrike" spc="-1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23DC23"/>
                </a:solidFill>
                <a:latin typeface="Arial"/>
                <a:ea typeface="Microsoft YaHei"/>
              </a:rPr>
              <a:t>Jeweils nacheinander ... also keine Mischung !</a:t>
            </a:r>
            <a:endParaRPr lang="fr-CH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648000"/>
            <a:ext cx="8223840" cy="55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VERBINDUNG MIT DEM HAMNET</a:t>
            </a:r>
            <a:endParaRPr lang="fr-CH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2000" b="1" strike="noStrike" spc="-1">
                <a:solidFill>
                  <a:srgbClr val="00FF00"/>
                </a:solidFill>
                <a:highlight>
                  <a:srgbClr val="00002E"/>
                </a:highlight>
                <a:latin typeface="Arial"/>
                <a:ea typeface="DejaVu Sans"/>
              </a:rPr>
              <a:t>"NÜTZLICH FÜR NOTFÄLLE"</a:t>
            </a:r>
            <a:br/>
            <a:endParaRPr lang="fr-CH" sz="2000" b="0" strike="noStrike" spc="-1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457200" y="1760400"/>
            <a:ext cx="8393400" cy="6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VORTEILE</a:t>
            </a:r>
            <a:endParaRPr lang="fr-CH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Zusammenschaltung von Computersystemen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Voice over IP (VoIP)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Übertragung von Inhalten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Fernbedienung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Verbreitung von Informationen (Berichterstattung)     usw...</a:t>
            </a:r>
            <a:endParaRPr lang="fr-CH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324000"/>
            <a:ext cx="8223840" cy="15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DAS NPR-SYSTEM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44000" y="1008000"/>
            <a:ext cx="8850600" cy="16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JEDER MACHT EINEN WEG… </a:t>
            </a:r>
            <a:br/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UND IN DER RICHTIGEN BESTELLUNG!</a:t>
            </a:r>
            <a:br/>
            <a:br/>
            <a:endParaRPr lang="fr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288000" y="1224000"/>
            <a:ext cx="8778600" cy="557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br/>
            <a:br/>
            <a:endParaRPr lang="fr-CH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Managed-TDMA :</a:t>
            </a: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Der Master (zentrales Relais) weist jedem (Master und Client) je nach den aktuellen Anforderungen die Sprechzeit zu, dies in Echtzeit, sodass keine Kollision möglich ist.</a:t>
            </a:r>
            <a:br/>
            <a:r>
              <a:rPr lang="fr-FR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Management von "Timing Advances":</a:t>
            </a:r>
            <a:r>
              <a:rPr lang="fr-FR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Das Protokoll verwaltet die Antwortzeiten in Abhängigkeit von der zurückzulegenden Entfernung.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972000" y="4659840"/>
            <a:ext cx="2010600" cy="363960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MASTER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3132360" y="4653000"/>
            <a:ext cx="1065960" cy="36396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CLIENT1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4236840" y="4653000"/>
            <a:ext cx="1338120" cy="363960"/>
          </a:xfrm>
          <a:prstGeom prst="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CLIENT2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4" name="CustomShape 7"/>
          <p:cNvSpPr/>
          <p:nvPr/>
        </p:nvSpPr>
        <p:spPr>
          <a:xfrm>
            <a:off x="5724360" y="4653000"/>
            <a:ext cx="1434240" cy="363960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MASTER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5" name="CustomShape 8"/>
          <p:cNvSpPr/>
          <p:nvPr/>
        </p:nvSpPr>
        <p:spPr>
          <a:xfrm>
            <a:off x="7236720" y="4653000"/>
            <a:ext cx="1065960" cy="363960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CLIENT1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972000" y="5236200"/>
            <a:ext cx="7330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7609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0"/>
          <p:cNvSpPr/>
          <p:nvPr/>
        </p:nvSpPr>
        <p:spPr>
          <a:xfrm>
            <a:off x="7999920" y="5291640"/>
            <a:ext cx="5256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Zeit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8" name="CustomShape 11"/>
          <p:cNvSpPr/>
          <p:nvPr/>
        </p:nvSpPr>
        <p:spPr>
          <a:xfrm>
            <a:off x="686520" y="5363640"/>
            <a:ext cx="568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0ms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199" name="Line 12"/>
          <p:cNvSpPr/>
          <p:nvPr/>
        </p:nvSpPr>
        <p:spPr>
          <a:xfrm>
            <a:off x="971640" y="5235840"/>
            <a:ext cx="0" cy="127440"/>
          </a:xfrm>
          <a:prstGeom prst="line">
            <a:avLst/>
          </a:prstGeom>
          <a:ln w="19080">
            <a:solidFill>
              <a:srgbClr val="3760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3"/>
          <p:cNvSpPr/>
          <p:nvPr/>
        </p:nvSpPr>
        <p:spPr>
          <a:xfrm>
            <a:off x="5439960" y="5388480"/>
            <a:ext cx="684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80ms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201" name="Line 14"/>
          <p:cNvSpPr/>
          <p:nvPr/>
        </p:nvSpPr>
        <p:spPr>
          <a:xfrm>
            <a:off x="5724360" y="5260680"/>
            <a:ext cx="0" cy="127440"/>
          </a:xfrm>
          <a:prstGeom prst="line">
            <a:avLst/>
          </a:prstGeom>
          <a:ln w="19080">
            <a:solidFill>
              <a:srgbClr val="3760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5"/>
          <p:cNvSpPr/>
          <p:nvPr/>
        </p:nvSpPr>
        <p:spPr>
          <a:xfrm>
            <a:off x="972000" y="5884200"/>
            <a:ext cx="4746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6"/>
          <p:cNvSpPr/>
          <p:nvPr/>
        </p:nvSpPr>
        <p:spPr>
          <a:xfrm>
            <a:off x="1916280" y="5904000"/>
            <a:ext cx="3190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TDMA-Zyklus = TDMA-Rahmen</a:t>
            </a:r>
            <a:endParaRPr lang="fr-CH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66760" y="324000"/>
            <a:ext cx="8223840" cy="12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DAS NPR-SYSTEM</a:t>
            </a:r>
            <a:endParaRPr lang="fr-CH" sz="36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16000" y="1246320"/>
            <a:ext cx="8706600" cy="40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endParaRPr lang="fr-CH" sz="22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16000" y="972000"/>
            <a:ext cx="8706600" cy="16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MASTER SIDE VIEW «FDD-Modus» </a:t>
            </a:r>
            <a:r>
              <a:rPr lang="fr-CH" sz="2600" b="1" i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(Frequenzduplex)</a:t>
            </a:r>
            <a:br/>
            <a:br/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57200" y="1404000"/>
            <a:ext cx="8321400" cy="103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6600"/>
                </a:solidFill>
                <a:latin typeface="Arial"/>
                <a:ea typeface="DejaVu Sans"/>
              </a:rPr>
              <a:t>Verwendung in "Frequenzverschiebung": 2 separate Frequenzen</a:t>
            </a:r>
            <a:endParaRPr lang="fr-CH" sz="2000" b="0" strike="noStrike" spc="-1">
              <a:latin typeface="Arial"/>
            </a:endParaRPr>
          </a:p>
          <a:p>
            <a:pPr marL="285840" indent="-280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DCFF"/>
                </a:solidFill>
                <a:latin typeface="Arial"/>
                <a:ea typeface="DejaVu Sans"/>
              </a:rPr>
              <a:t>- Eine Frequenz für den Uplink (von Clients zum Master)</a:t>
            </a:r>
            <a:endParaRPr lang="fr-CH" sz="2000" b="0" strike="noStrike" spc="-1">
              <a:latin typeface="Arial"/>
            </a:endParaRPr>
          </a:p>
          <a:p>
            <a:pPr marL="285840" indent="-280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DCFF"/>
                </a:solidFill>
                <a:latin typeface="Arial"/>
                <a:ea typeface="DejaVu Sans"/>
              </a:rPr>
              <a:t>- Eine Frequenz für den Downlink (vom Master zu den Clients)</a:t>
            </a:r>
            <a:br/>
            <a:r>
              <a:rPr lang="fr-F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576000" y="2547000"/>
            <a:ext cx="2093400" cy="91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NPR modem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Master Downlink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TX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209" name="Line 6"/>
          <p:cNvSpPr/>
          <p:nvPr/>
        </p:nvSpPr>
        <p:spPr>
          <a:xfrm flipV="1">
            <a:off x="3802680" y="3323880"/>
            <a:ext cx="0" cy="42732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0" name="Group 7"/>
          <p:cNvGrpSpPr/>
          <p:nvPr/>
        </p:nvGrpSpPr>
        <p:grpSpPr>
          <a:xfrm>
            <a:off x="3683520" y="3197160"/>
            <a:ext cx="232920" cy="205920"/>
            <a:chOff x="3683520" y="3197160"/>
            <a:chExt cx="232920" cy="205920"/>
          </a:xfrm>
        </p:grpSpPr>
        <p:sp>
          <p:nvSpPr>
            <p:cNvPr id="211" name="CustomShape 8"/>
            <p:cNvSpPr/>
            <p:nvPr/>
          </p:nvSpPr>
          <p:spPr>
            <a:xfrm>
              <a:off x="3769560" y="3275640"/>
              <a:ext cx="61200" cy="4968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9"/>
            <p:cNvSpPr/>
            <p:nvPr/>
          </p:nvSpPr>
          <p:spPr>
            <a:xfrm>
              <a:off x="3719520" y="3230280"/>
              <a:ext cx="161280" cy="1414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0"/>
            <p:cNvSpPr/>
            <p:nvPr/>
          </p:nvSpPr>
          <p:spPr>
            <a:xfrm>
              <a:off x="3683520" y="3197160"/>
              <a:ext cx="232920" cy="2059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4" name="Group 11"/>
          <p:cNvGrpSpPr/>
          <p:nvPr/>
        </p:nvGrpSpPr>
        <p:grpSpPr>
          <a:xfrm>
            <a:off x="7172280" y="2592720"/>
            <a:ext cx="206280" cy="232920"/>
            <a:chOff x="7172280" y="2592720"/>
            <a:chExt cx="206280" cy="232920"/>
          </a:xfrm>
        </p:grpSpPr>
        <p:sp>
          <p:nvSpPr>
            <p:cNvPr id="215" name="CustomShape 12"/>
            <p:cNvSpPr/>
            <p:nvPr/>
          </p:nvSpPr>
          <p:spPr>
            <a:xfrm rot="16200000">
              <a:off x="7245000" y="2683440"/>
              <a:ext cx="61200" cy="4932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3"/>
            <p:cNvSpPr/>
            <p:nvPr/>
          </p:nvSpPr>
          <p:spPr>
            <a:xfrm rot="16200000">
              <a:off x="7193520" y="2637360"/>
              <a:ext cx="161280" cy="1414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4"/>
            <p:cNvSpPr/>
            <p:nvPr/>
          </p:nvSpPr>
          <p:spPr>
            <a:xfrm rot="16200000">
              <a:off x="7158960" y="2606040"/>
              <a:ext cx="232920" cy="2062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36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" name="Line 15"/>
          <p:cNvSpPr/>
          <p:nvPr/>
        </p:nvSpPr>
        <p:spPr>
          <a:xfrm flipV="1">
            <a:off x="7278120" y="2736720"/>
            <a:ext cx="0" cy="35172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6"/>
          <p:cNvSpPr/>
          <p:nvPr/>
        </p:nvSpPr>
        <p:spPr>
          <a:xfrm>
            <a:off x="5904000" y="3096000"/>
            <a:ext cx="136548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323DC"/>
                </a:solidFill>
                <a:latin typeface="Calibri"/>
                <a:ea typeface="DejaVu Sans"/>
              </a:rPr>
              <a:t>NPR modem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323DC"/>
                </a:solidFill>
                <a:latin typeface="Calibri"/>
                <a:ea typeface="DejaVu Sans"/>
              </a:rPr>
              <a:t>Client RX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 rot="16200000">
            <a:off x="2337480" y="3581280"/>
            <a:ext cx="2147760" cy="333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Duplexeur RF</a:t>
            </a:r>
            <a:endParaRPr lang="fr-CH" sz="1600" b="0" strike="noStrike" spc="-1">
              <a:latin typeface="Arial"/>
            </a:endParaRPr>
          </a:p>
        </p:txBody>
      </p:sp>
      <p:sp>
        <p:nvSpPr>
          <p:cNvPr id="221" name="Line 18"/>
          <p:cNvSpPr/>
          <p:nvPr/>
        </p:nvSpPr>
        <p:spPr>
          <a:xfrm>
            <a:off x="2703960" y="2933640"/>
            <a:ext cx="5266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19"/>
          <p:cNvSpPr/>
          <p:nvPr/>
        </p:nvSpPr>
        <p:spPr>
          <a:xfrm>
            <a:off x="2675160" y="4326840"/>
            <a:ext cx="5554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20"/>
          <p:cNvSpPr/>
          <p:nvPr/>
        </p:nvSpPr>
        <p:spPr>
          <a:xfrm>
            <a:off x="3559320" y="3744720"/>
            <a:ext cx="243360" cy="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1"/>
          <p:cNvSpPr/>
          <p:nvPr/>
        </p:nvSpPr>
        <p:spPr>
          <a:xfrm>
            <a:off x="2541240" y="2680560"/>
            <a:ext cx="7833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439MHz</a:t>
            </a:r>
            <a:endParaRPr lang="fr-CH" sz="1000" b="0" strike="noStrike" spc="-1">
              <a:latin typeface="Arial"/>
            </a:endParaRPr>
          </a:p>
        </p:txBody>
      </p:sp>
      <p:sp>
        <p:nvSpPr>
          <p:cNvPr id="225" name="CustomShape 22"/>
          <p:cNvSpPr/>
          <p:nvPr/>
        </p:nvSpPr>
        <p:spPr>
          <a:xfrm>
            <a:off x="2608200" y="4054320"/>
            <a:ext cx="783360" cy="66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endParaRPr lang="fr-CH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434MHz</a:t>
            </a:r>
            <a:endParaRPr lang="fr-CH" sz="1000" b="0" strike="noStrike" spc="-1">
              <a:latin typeface="Arial"/>
            </a:endParaRPr>
          </a:p>
        </p:txBody>
      </p:sp>
      <p:sp>
        <p:nvSpPr>
          <p:cNvPr id="226" name="CustomShape 23"/>
          <p:cNvSpPr/>
          <p:nvPr/>
        </p:nvSpPr>
        <p:spPr>
          <a:xfrm>
            <a:off x="7269480" y="3096000"/>
            <a:ext cx="136548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NPR modem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Client TX</a:t>
            </a:r>
            <a:endParaRPr lang="fr-CH" sz="1800" b="0" strike="noStrike" spc="-1">
              <a:latin typeface="Arial"/>
            </a:endParaRPr>
          </a:p>
        </p:txBody>
      </p:sp>
      <p:grpSp>
        <p:nvGrpSpPr>
          <p:cNvPr id="227" name="Group 24"/>
          <p:cNvGrpSpPr/>
          <p:nvPr/>
        </p:nvGrpSpPr>
        <p:grpSpPr>
          <a:xfrm>
            <a:off x="4221000" y="2374920"/>
            <a:ext cx="1616760" cy="914400"/>
            <a:chOff x="4221000" y="2374920"/>
            <a:chExt cx="1616760" cy="914400"/>
          </a:xfrm>
        </p:grpSpPr>
        <p:grpSp>
          <p:nvGrpSpPr>
            <p:cNvPr id="228" name="Group 25"/>
            <p:cNvGrpSpPr/>
            <p:nvPr/>
          </p:nvGrpSpPr>
          <p:grpSpPr>
            <a:xfrm>
              <a:off x="4221000" y="2612520"/>
              <a:ext cx="1616760" cy="456840"/>
              <a:chOff x="4221000" y="2612520"/>
              <a:chExt cx="1616760" cy="456840"/>
            </a:xfrm>
          </p:grpSpPr>
          <p:sp>
            <p:nvSpPr>
              <p:cNvPr id="229" name="Line 26"/>
              <p:cNvSpPr/>
              <p:nvPr/>
            </p:nvSpPr>
            <p:spPr>
              <a:xfrm flipV="1">
                <a:off x="4221000" y="2669400"/>
                <a:ext cx="996840" cy="39996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Line 27"/>
              <p:cNvSpPr/>
              <p:nvPr/>
            </p:nvSpPr>
            <p:spPr>
              <a:xfrm flipV="1">
                <a:off x="4836960" y="2679480"/>
                <a:ext cx="384840" cy="32364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Line 28"/>
              <p:cNvSpPr/>
              <p:nvPr/>
            </p:nvSpPr>
            <p:spPr>
              <a:xfrm flipV="1">
                <a:off x="4840920" y="2612520"/>
                <a:ext cx="996840" cy="39996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2" name="CustomShape 29"/>
            <p:cNvSpPr/>
            <p:nvPr/>
          </p:nvSpPr>
          <p:spPr>
            <a:xfrm rot="20448000">
              <a:off x="4573800" y="2496960"/>
              <a:ext cx="78336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439MHz </a:t>
              </a:r>
              <a:endParaRPr lang="fr-CH" sz="1000" b="0" strike="noStrike" spc="-1">
                <a:latin typeface="Arial"/>
              </a:endParaRPr>
            </a:p>
          </p:txBody>
        </p:sp>
        <p:sp>
          <p:nvSpPr>
            <p:cNvPr id="233" name="CustomShape 30"/>
            <p:cNvSpPr/>
            <p:nvPr/>
          </p:nvSpPr>
          <p:spPr>
            <a:xfrm rot="20448000">
              <a:off x="4774320" y="2925000"/>
              <a:ext cx="78372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434MHz</a:t>
              </a:r>
              <a:endParaRPr lang="fr-CH" sz="1000" b="0" strike="noStrike" spc="-1">
                <a:latin typeface="Arial"/>
              </a:endParaRPr>
            </a:p>
          </p:txBody>
        </p:sp>
      </p:grpSp>
      <p:grpSp>
        <p:nvGrpSpPr>
          <p:cNvPr id="234" name="Group 31"/>
          <p:cNvGrpSpPr/>
          <p:nvPr/>
        </p:nvGrpSpPr>
        <p:grpSpPr>
          <a:xfrm>
            <a:off x="4282920" y="3597120"/>
            <a:ext cx="1477080" cy="997560"/>
            <a:chOff x="4282920" y="3597120"/>
            <a:chExt cx="1477080" cy="997560"/>
          </a:xfrm>
        </p:grpSpPr>
        <p:grpSp>
          <p:nvGrpSpPr>
            <p:cNvPr id="235" name="Group 32"/>
            <p:cNvGrpSpPr/>
            <p:nvPr/>
          </p:nvGrpSpPr>
          <p:grpSpPr>
            <a:xfrm>
              <a:off x="4282920" y="3673800"/>
              <a:ext cx="1477080" cy="800280"/>
              <a:chOff x="4282920" y="3673800"/>
              <a:chExt cx="1477080" cy="800280"/>
            </a:xfrm>
          </p:grpSpPr>
          <p:sp>
            <p:nvSpPr>
              <p:cNvPr id="236" name="Line 33"/>
              <p:cNvSpPr/>
              <p:nvPr/>
            </p:nvSpPr>
            <p:spPr>
              <a:xfrm>
                <a:off x="4282920" y="3673800"/>
                <a:ext cx="993240" cy="40860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Line 34"/>
              <p:cNvSpPr/>
              <p:nvPr/>
            </p:nvSpPr>
            <p:spPr>
              <a:xfrm>
                <a:off x="4770360" y="4055760"/>
                <a:ext cx="501480" cy="3636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Line 35"/>
              <p:cNvSpPr/>
              <p:nvPr/>
            </p:nvSpPr>
            <p:spPr>
              <a:xfrm>
                <a:off x="4766400" y="4065480"/>
                <a:ext cx="993600" cy="408600"/>
              </a:xfrm>
              <a:prstGeom prst="line">
                <a:avLst/>
              </a:prstGeom>
              <a:ln w="19080">
                <a:solidFill>
                  <a:srgbClr val="E46C0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9" name="CustomShape 36"/>
            <p:cNvSpPr/>
            <p:nvPr/>
          </p:nvSpPr>
          <p:spPr>
            <a:xfrm rot="1502400">
              <a:off x="4740840" y="3751200"/>
              <a:ext cx="78300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434MHz </a:t>
              </a:r>
              <a:endParaRPr lang="fr-CH" sz="1000" b="0" strike="noStrike" spc="-1">
                <a:latin typeface="Arial"/>
              </a:endParaRPr>
            </a:p>
          </p:txBody>
        </p:sp>
        <p:sp>
          <p:nvSpPr>
            <p:cNvPr id="240" name="CustomShape 37"/>
            <p:cNvSpPr/>
            <p:nvPr/>
          </p:nvSpPr>
          <p:spPr>
            <a:xfrm rot="1502400">
              <a:off x="4585320" y="4198320"/>
              <a:ext cx="783000" cy="24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439MHz</a:t>
              </a:r>
              <a:endParaRPr lang="fr-CH" sz="1000" b="0" strike="noStrike" spc="-1">
                <a:latin typeface="Arial"/>
              </a:endParaRPr>
            </a:p>
          </p:txBody>
        </p:sp>
      </p:grpSp>
      <p:sp>
        <p:nvSpPr>
          <p:cNvPr id="241" name="CustomShape 38"/>
          <p:cNvSpPr/>
          <p:nvPr/>
        </p:nvSpPr>
        <p:spPr>
          <a:xfrm>
            <a:off x="576000" y="3766680"/>
            <a:ext cx="2165400" cy="91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323DC"/>
                </a:solidFill>
                <a:latin typeface="Arial"/>
                <a:ea typeface="DejaVu Sans"/>
              </a:rPr>
              <a:t>NPR modem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323DC"/>
                </a:solidFill>
                <a:latin typeface="Arial"/>
                <a:ea typeface="DejaVu Sans"/>
              </a:rPr>
              <a:t>Master Uplink</a:t>
            </a:r>
            <a:endParaRPr lang="fr-CH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323DC"/>
                </a:solidFill>
                <a:latin typeface="Arial"/>
                <a:ea typeface="DejaVu Sans"/>
              </a:rPr>
              <a:t>RX</a:t>
            </a:r>
            <a:endParaRPr lang="fr-CH" sz="1800" b="0" strike="noStrike" spc="-1">
              <a:latin typeface="Arial"/>
            </a:endParaRPr>
          </a:p>
        </p:txBody>
      </p:sp>
      <p:sp>
        <p:nvSpPr>
          <p:cNvPr id="242" name="Line 39"/>
          <p:cNvSpPr/>
          <p:nvPr/>
        </p:nvSpPr>
        <p:spPr>
          <a:xfrm>
            <a:off x="4680000" y="5040000"/>
            <a:ext cx="0" cy="1625760"/>
          </a:xfrm>
          <a:prstGeom prst="line">
            <a:avLst/>
          </a:prstGeom>
          <a:ln w="5724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40"/>
          <p:cNvSpPr/>
          <p:nvPr/>
        </p:nvSpPr>
        <p:spPr>
          <a:xfrm>
            <a:off x="648000" y="4752000"/>
            <a:ext cx="378540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2000" b="1" u="sng" strike="noStrike" spc="-1">
                <a:solidFill>
                  <a:srgbClr val="FF0000"/>
                </a:solidFill>
                <a:uFillTx/>
                <a:latin typeface="Arial"/>
                <a:ea typeface="DejaVu Sans"/>
              </a:rPr>
              <a:t>Masterseite: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Vollduplex-Funkinstallation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(mit Funkduplexer)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2 modems: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Ein dedizierter TX – Downlink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Ein dedizierter RX - Uplink</a:t>
            </a:r>
            <a:endParaRPr lang="fr-CH" sz="2000" b="0" strike="noStrike" spc="-1">
              <a:latin typeface="Arial"/>
            </a:endParaRPr>
          </a:p>
        </p:txBody>
      </p:sp>
      <p:sp>
        <p:nvSpPr>
          <p:cNvPr id="244" name="CustomShape 41"/>
          <p:cNvSpPr/>
          <p:nvPr/>
        </p:nvSpPr>
        <p:spPr>
          <a:xfrm>
            <a:off x="4956840" y="5078160"/>
            <a:ext cx="403776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2000" b="1" u="sng" strike="noStrike" spc="-1">
                <a:solidFill>
                  <a:srgbClr val="23DC23"/>
                </a:solidFill>
                <a:uFillTx/>
                <a:latin typeface="Arial"/>
                <a:ea typeface="DejaVu Sans"/>
              </a:rPr>
              <a:t>Client-Seite: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Ein einzelnes Modem pro Kunde.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Halbduplex aus Sicht des Radios.</a:t>
            </a:r>
            <a:endParaRPr lang="fr-CH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Schaltet sehr schnell zwischen TX- und RX-Frequenzen um.</a:t>
            </a:r>
            <a:endParaRPr lang="fr-CH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216000" y="1246320"/>
            <a:ext cx="8706600" cy="51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432000" y="2808000"/>
            <a:ext cx="8346600" cy="21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VIELEN DANK FÜR IHRE AUFMERKSAMKEIT !</a:t>
            </a:r>
            <a:endParaRPr lang="fr-CH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ZU IHREN LÖTKOLBEN ...</a:t>
            </a:r>
            <a:endParaRPr lang="fr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57200" y="648000"/>
            <a:ext cx="8223840" cy="55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VERBINDUNG MIT DEM HAMNET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82240" y="1503360"/>
            <a:ext cx="8634600" cy="47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ANMELDUNG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Wingdings" charset="2"/>
              <a:buAutoNum type="arabicPeriod"/>
            </a:pPr>
            <a:r>
              <a:rPr lang="fr-CH" sz="2200" b="0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DejaVu Sans"/>
              </a:rPr>
              <a:t>     </a:t>
            </a:r>
            <a:r>
              <a:rPr lang="fr-CH" sz="22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Hochgeschwindigkeitsverbindung durch         </a:t>
            </a:r>
            <a:br/>
            <a:r>
              <a:rPr lang="fr-CH" sz="22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    Richtrahl, direkt auf einem HAMNET-Knoten </a:t>
            </a:r>
            <a:r>
              <a:rPr lang="fr-CH" sz="22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                		</a:t>
            </a:r>
            <a:r>
              <a:rPr lang="fr-CH" sz="2200" b="1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(kompliziert zu implementieren aufgrund geografischer    </a:t>
            </a:r>
            <a:br/>
            <a:r>
              <a:rPr lang="fr-CH" sz="2200" b="1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    und technischer Nachteile bei 5 oder 10 GHz)</a:t>
            </a:r>
            <a:br/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Wingdings" charset="2"/>
              <a:buAutoNum type="arabicPeriod"/>
            </a:pPr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    </a:t>
            </a:r>
            <a:r>
              <a:rPr lang="fr-CH" sz="2200" b="1" strike="noStrike" spc="-1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Verbindung mit </a:t>
            </a:r>
            <a:r>
              <a:rPr lang="fr-CH" sz="2200" b="1" strike="noStrike" spc="-1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DejaVu Sans"/>
              </a:rPr>
              <a:t>reduzierter</a:t>
            </a:r>
            <a:r>
              <a:rPr lang="fr-CH" sz="2200" b="1" strike="noStrike" spc="-1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 Geschwindigkeit, dank</a:t>
            </a:r>
            <a:endParaRPr lang="fr-CH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200" b="1" strike="noStrike" spc="-1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     	  übliche Amateurfunkfrequenzen. </a:t>
            </a:r>
            <a:r>
              <a:rPr lang="fr-CH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</a:t>
            </a:r>
            <a:r>
              <a:rPr lang="fr-CH" sz="2200" b="1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(Thema dieses Vortrags)</a:t>
            </a:r>
            <a:endParaRPr lang="fr-CH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Diese beiden Methoden ergänzen sich und wir werden Antworten dank unserer Experimente finden.</a:t>
            </a:r>
            <a:endParaRPr lang="fr-CH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7200" y="46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VERBINDUNG MIT DEM HAMNET </a:t>
            </a:r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44000" y="1080000"/>
            <a:ext cx="8922600" cy="85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REDUZIERTE GESCHWINDIGKEITSSYSTEME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StarSymbol"/>
              <a:buAutoNum type="alphaUcParenR"/>
            </a:pPr>
            <a:r>
              <a:rPr lang="fr-CH" sz="2200" b="1" strike="noStrike" spc="-1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DejaVu Sans"/>
              </a:rPr>
              <a:t>   Halbduplex-Niedergeschwindigkeitsfunkverbindung - NPR </a:t>
            </a:r>
            <a:r>
              <a:rPr lang="fr-CH" sz="24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   </a:t>
            </a:r>
            <a:r>
              <a:rPr lang="fr-CH" sz="22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NPR</a:t>
            </a:r>
            <a:r>
              <a:rPr lang="fr-CH" sz="2200" b="0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r>
              <a:rPr lang="fr-CH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(new packet radio)</a:t>
            </a:r>
            <a:br/>
            <a:r>
              <a:rPr lang="fr-CH" sz="24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</a:t>
            </a:r>
            <a:r>
              <a:rPr lang="fr-CH" sz="2200" b="0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Entwickelt von einem französischen Ingenieur, Guillaume </a:t>
            </a:r>
            <a:r>
              <a:rPr lang="fr-CH" sz="22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F4HDK</a:t>
            </a:r>
            <a:br/>
            <a:r>
              <a:rPr lang="fr-CH" sz="22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StarSymbol"/>
              <a:buAutoNum type="alphaUcParenR"/>
            </a:pPr>
            <a:r>
              <a:rPr lang="fr-CH" sz="2200" b="1" strike="noStrike" spc="-1">
                <a:solidFill>
                  <a:srgbClr val="FF66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</a:t>
            </a:r>
            <a:r>
              <a:rPr lang="fr-CH" sz="2200" b="1" strike="noStrike" spc="-1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Vollduplex-Niedergeschwindigkeitsfunkverbindung - HNAP</a:t>
            </a:r>
            <a:br/>
            <a:r>
              <a:rPr lang="fr-CH" sz="2400" b="1" strike="noStrike" spc="-1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            </a:t>
            </a:r>
            <a:r>
              <a:rPr lang="fr-CH" sz="22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HNAP</a:t>
            </a:r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- </a:t>
            </a:r>
            <a:r>
              <a:rPr lang="fr-CH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Hamnet Access Protocol</a:t>
            </a:r>
            <a:br/>
            <a:r>
              <a:rPr lang="fr-CH" sz="1800" b="1" strike="noStrike" spc="-1">
                <a:solidFill>
                  <a:srgbClr val="23DC23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             </a:t>
            </a:r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Entwickelt von Lukas Ostendorf während seines 	   </a:t>
            </a:r>
            <a:br/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Masterstudiums und seiner Diplomarbeit bei Rohde und Schwarz       in München</a:t>
            </a:r>
            <a:br/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 </a:t>
            </a:r>
            <a:endParaRPr lang="fr-CH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buClr>
                <a:srgbClr val="FFFFFF"/>
              </a:buClr>
              <a:buFont typeface="StarSymbol"/>
              <a:buAutoNum type="alphaUcParenR"/>
            </a:pPr>
            <a:r>
              <a:rPr lang="fr-CH" sz="2200" b="1" strike="noStrike" spc="-1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Vollduplex-Niedergeschwindigkeitsfunkverbindung - WRAN</a:t>
            </a:r>
            <a:br/>
            <a:r>
              <a:rPr lang="fr-CH" sz="1800" b="0" strike="noStrike" spc="-1">
                <a:solidFill>
                  <a:srgbClr val="00DC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 </a:t>
            </a:r>
            <a:r>
              <a:rPr lang="fr-CH" sz="2200" b="1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WRAN</a:t>
            </a:r>
            <a:r>
              <a:rPr lang="fr-CH" sz="2200" b="0" strike="noStrike" spc="-1">
                <a:solidFill>
                  <a:srgbClr val="FF0000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- </a:t>
            </a:r>
            <a:r>
              <a:rPr lang="fr-CH" sz="2200" b="0" i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Wireless Regional Area Network</a:t>
            </a:r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</a:t>
            </a:r>
            <a:br/>
            <a:r>
              <a:rPr lang="fr-CH" sz="2200" b="0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Microsoft YaHei"/>
              </a:rPr>
              <a:t>     Entwickelt von ÖVSV und TU-Wien</a:t>
            </a:r>
            <a:endParaRPr lang="fr-CH" sz="2200" b="0" strike="noStrike" spc="-1">
              <a:latin typeface="Arial"/>
            </a:endParaRPr>
          </a:p>
        </p:txBody>
      </p:sp>
      <p:pic>
        <p:nvPicPr>
          <p:cNvPr id="47" name="Grafik 46"/>
          <p:cNvPicPr/>
          <p:nvPr/>
        </p:nvPicPr>
        <p:blipFill>
          <a:blip r:embed="rId2"/>
          <a:stretch/>
        </p:blipFill>
        <p:spPr>
          <a:xfrm>
            <a:off x="864360" y="3796200"/>
            <a:ext cx="930600" cy="518760"/>
          </a:xfrm>
          <a:prstGeom prst="rect">
            <a:avLst/>
          </a:prstGeom>
          <a:ln>
            <a:noFill/>
          </a:ln>
        </p:spPr>
      </p:pic>
      <p:pic>
        <p:nvPicPr>
          <p:cNvPr id="48" name="Grafik 47"/>
          <p:cNvPicPr/>
          <p:nvPr/>
        </p:nvPicPr>
        <p:blipFill>
          <a:blip r:embed="rId3"/>
          <a:stretch/>
        </p:blipFill>
        <p:spPr>
          <a:xfrm>
            <a:off x="7488000" y="5832000"/>
            <a:ext cx="1229040" cy="537480"/>
          </a:xfrm>
          <a:prstGeom prst="rect">
            <a:avLst/>
          </a:prstGeom>
          <a:ln>
            <a:noFill/>
          </a:ln>
        </p:spPr>
      </p:pic>
      <p:pic>
        <p:nvPicPr>
          <p:cNvPr id="49" name="Grafik 48"/>
          <p:cNvPicPr/>
          <p:nvPr/>
        </p:nvPicPr>
        <p:blipFill>
          <a:blip r:embed="rId4"/>
          <a:stretch/>
        </p:blipFill>
        <p:spPr>
          <a:xfrm>
            <a:off x="6408000" y="5832000"/>
            <a:ext cx="944640" cy="5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57200" y="64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PRODUKTION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16360" y="1512360"/>
            <a:ext cx="8706600" cy="474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HNAP</a:t>
            </a:r>
            <a:br/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Basierend auf der Verwendung der PLUTO-Entwicklung</a:t>
            </a:r>
            <a:endParaRPr lang="fr-CH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</p:txBody>
      </p:sp>
      <p:pic>
        <p:nvPicPr>
          <p:cNvPr id="52" name="Grafik 51"/>
          <p:cNvPicPr/>
          <p:nvPr/>
        </p:nvPicPr>
        <p:blipFill>
          <a:blip r:embed="rId2"/>
          <a:stretch/>
        </p:blipFill>
        <p:spPr>
          <a:xfrm>
            <a:off x="1656000" y="2557440"/>
            <a:ext cx="5682600" cy="3845160"/>
          </a:xfrm>
          <a:prstGeom prst="rect">
            <a:avLst/>
          </a:prstGeom>
          <a:ln>
            <a:noFill/>
          </a:ln>
        </p:spPr>
      </p:pic>
      <p:pic>
        <p:nvPicPr>
          <p:cNvPr id="53" name="Grafik 52"/>
          <p:cNvPicPr/>
          <p:nvPr/>
        </p:nvPicPr>
        <p:blipFill>
          <a:blip r:embed="rId3"/>
          <a:stretch/>
        </p:blipFill>
        <p:spPr>
          <a:xfrm>
            <a:off x="6408000" y="5883840"/>
            <a:ext cx="930600" cy="51876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2791800" y="5688000"/>
            <a:ext cx="23868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CH" sz="2000" b="1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  <a:hlinkClick r:id="rId4"/>
              </a:rPr>
              <a:t>https://hnap.de</a:t>
            </a:r>
            <a:endParaRPr lang="fr-CH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57200" y="64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PRODUKTION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16000" y="1224000"/>
            <a:ext cx="8706600" cy="15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WRAN</a:t>
            </a:r>
            <a:br/>
            <a:r>
              <a:rPr lang="fr-CH" sz="24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Basierend auf der Verwendung der LimeSDR-Entwicklung</a:t>
            </a:r>
            <a:endParaRPr lang="fr-CH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</p:txBody>
      </p:sp>
      <p:pic>
        <p:nvPicPr>
          <p:cNvPr id="57" name="Grafik 56"/>
          <p:cNvPicPr/>
          <p:nvPr/>
        </p:nvPicPr>
        <p:blipFill>
          <a:blip r:embed="rId2"/>
          <a:stretch/>
        </p:blipFill>
        <p:spPr>
          <a:xfrm>
            <a:off x="457200" y="2351520"/>
            <a:ext cx="4026960" cy="2683080"/>
          </a:xfrm>
          <a:prstGeom prst="rect">
            <a:avLst/>
          </a:prstGeom>
          <a:ln>
            <a:noFill/>
          </a:ln>
        </p:spPr>
      </p:pic>
      <p:pic>
        <p:nvPicPr>
          <p:cNvPr id="58" name="Grafik 57"/>
          <p:cNvPicPr/>
          <p:nvPr/>
        </p:nvPicPr>
        <p:blipFill>
          <a:blip r:embed="rId3"/>
          <a:stretch/>
        </p:blipFill>
        <p:spPr>
          <a:xfrm>
            <a:off x="4968000" y="2325960"/>
            <a:ext cx="3738600" cy="1988640"/>
          </a:xfrm>
          <a:prstGeom prst="rect">
            <a:avLst/>
          </a:prstGeom>
          <a:ln>
            <a:noFill/>
          </a:ln>
        </p:spPr>
      </p:pic>
      <p:pic>
        <p:nvPicPr>
          <p:cNvPr id="59" name="Grafik 58"/>
          <p:cNvPicPr/>
          <p:nvPr/>
        </p:nvPicPr>
        <p:blipFill>
          <a:blip r:embed="rId4"/>
          <a:stretch/>
        </p:blipFill>
        <p:spPr>
          <a:xfrm>
            <a:off x="5119560" y="4752000"/>
            <a:ext cx="1499040" cy="839880"/>
          </a:xfrm>
          <a:prstGeom prst="rect">
            <a:avLst/>
          </a:prstGeom>
          <a:ln>
            <a:noFill/>
          </a:ln>
        </p:spPr>
      </p:pic>
      <p:pic>
        <p:nvPicPr>
          <p:cNvPr id="60" name="Grafik 59"/>
          <p:cNvPicPr/>
          <p:nvPr/>
        </p:nvPicPr>
        <p:blipFill>
          <a:blip r:embed="rId5"/>
          <a:stretch/>
        </p:blipFill>
        <p:spPr>
          <a:xfrm>
            <a:off x="7416000" y="4824000"/>
            <a:ext cx="738720" cy="714600"/>
          </a:xfrm>
          <a:prstGeom prst="rect">
            <a:avLst/>
          </a:prstGeom>
          <a:ln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216000" y="5760000"/>
            <a:ext cx="87066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fr-CH" sz="18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      Die Präsentation ist im </a:t>
            </a:r>
            <a:r>
              <a:rPr lang="fr-CH" sz="18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Internet</a:t>
            </a:r>
            <a:r>
              <a:rPr lang="fr-CH" sz="18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 verfügbar : </a:t>
            </a:r>
            <a:r>
              <a:rPr lang="fr-CH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:</a:t>
            </a:r>
            <a:r>
              <a:rPr lang="fr-CH" sz="2000" b="1" u="sng" strike="noStrike" spc="-1">
                <a:solidFill>
                  <a:srgbClr val="0000FF"/>
                </a:solidFill>
                <a:highlight>
                  <a:srgbClr val="FFFFFF"/>
                </a:highlight>
                <a:uFillTx/>
                <a:latin typeface="Arial"/>
                <a:ea typeface="Microsoft YaHei"/>
                <a:hlinkClick r:id="rId6"/>
              </a:rPr>
              <a:t>https://vimeo.com/431496099</a:t>
            </a:r>
            <a:r>
              <a:rPr lang="fr-CH" sz="2000" b="1" u="sng" strike="noStrike" spc="-1">
                <a:solidFill>
                  <a:srgbClr val="2323DC"/>
                </a:solidFill>
                <a:highlight>
                  <a:srgbClr val="FFFFFF"/>
                </a:highlight>
                <a:uFillTx/>
                <a:latin typeface="Arial"/>
                <a:ea typeface="Microsoft YaHei"/>
              </a:rPr>
              <a:t> </a:t>
            </a:r>
            <a:endParaRPr lang="fr-CH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64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100% OPEN-SOURCE</a:t>
            </a:r>
            <a:r>
              <a:rPr lang="fr-FR" sz="3600" b="0" strike="noStrike" spc="-1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total von </a:t>
            </a:r>
            <a:br/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einem Amateurfunker entwickelt</a:t>
            </a:r>
            <a:r>
              <a:rPr lang="fr-FR" sz="3400" b="1" strike="noStrike" spc="-1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br/>
            <a:br/>
            <a:br/>
            <a:endParaRPr lang="fr-CH" sz="3400" b="0" strike="noStrike" spc="-1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504000" y="1800000"/>
            <a:ext cx="8130600" cy="43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NPR – New Packet Radio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Diese vollständig von Guillaume F4HDK entworfene Realisierung hat den Vorteil, voll funktionsfähig zu sein. Das System ist als Bausatz erhältlich und wird sogar von einem Partner zusammengebaut.</a:t>
            </a:r>
            <a:endParaRPr lang="fr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2800" b="1" strike="noStrike" spc="-1">
                <a:solidFill>
                  <a:srgbClr val="FFFFFF"/>
                </a:solidFill>
                <a:highlight>
                  <a:srgbClr val="00002E"/>
                </a:highlight>
                <a:latin typeface="Arial"/>
                <a:ea typeface="DejaVu Sans"/>
              </a:rPr>
              <a:t>Die Amateurfunk-Community ist bewusst, dass er sehr hart daran gearbeitet hat, ein gut funktionierendes System aufzubauen.</a:t>
            </a:r>
            <a:endParaRPr lang="fr-CH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57200" y="648000"/>
            <a:ext cx="8223840" cy="56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Arial"/>
                <a:ea typeface="DejaVu Sans"/>
              </a:rPr>
              <a:t>PRODUKTION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462600" y="1152000"/>
            <a:ext cx="8706600" cy="119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DejaVu Sans"/>
              </a:rPr>
              <a:t>NPR – MODEM kit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pic>
        <p:nvPicPr>
          <p:cNvPr id="66" name="Picture 3_3" descr="C:\Users\ZB\Documents\radio\photos\faire_part_NPR_3\IMG_0783_cr.jpg"/>
          <p:cNvPicPr/>
          <p:nvPr/>
        </p:nvPicPr>
        <p:blipFill>
          <a:blip r:embed="rId2"/>
          <a:srcRect r="12862" b="23807"/>
          <a:stretch/>
        </p:blipFill>
        <p:spPr>
          <a:xfrm>
            <a:off x="820800" y="1692000"/>
            <a:ext cx="3781800" cy="2046600"/>
          </a:xfrm>
          <a:prstGeom prst="rect">
            <a:avLst/>
          </a:prstGeom>
          <a:ln>
            <a:noFill/>
          </a:ln>
        </p:spPr>
      </p:pic>
      <p:pic>
        <p:nvPicPr>
          <p:cNvPr id="67" name="Picture 2_2" descr="C:\Users\ZB\Documents\radio\photos\faire_part_NPR_3\IMG_0781_cr.jpg"/>
          <p:cNvPicPr/>
          <p:nvPr/>
        </p:nvPicPr>
        <p:blipFill>
          <a:blip r:embed="rId3"/>
          <a:srcRect t="6380" b="6296"/>
          <a:stretch/>
        </p:blipFill>
        <p:spPr>
          <a:xfrm>
            <a:off x="5112000" y="1728000"/>
            <a:ext cx="3666600" cy="2010600"/>
          </a:xfrm>
          <a:prstGeom prst="rect">
            <a:avLst/>
          </a:prstGeom>
          <a:ln>
            <a:noFill/>
          </a:ln>
        </p:spPr>
      </p:pic>
      <p:pic>
        <p:nvPicPr>
          <p:cNvPr id="68" name="Picture 5_1" descr="C:\Users\pc\Documents\radio\photos\faire_part_NPR70\IMG_0606.JPG"/>
          <p:cNvPicPr/>
          <p:nvPr/>
        </p:nvPicPr>
        <p:blipFill>
          <a:blip r:embed="rId4"/>
          <a:stretch/>
        </p:blipFill>
        <p:spPr>
          <a:xfrm>
            <a:off x="834840" y="3847320"/>
            <a:ext cx="3767760" cy="2684520"/>
          </a:xfrm>
          <a:prstGeom prst="rect">
            <a:avLst/>
          </a:prstGeom>
          <a:ln>
            <a:noFill/>
          </a:ln>
        </p:spPr>
      </p:pic>
      <p:pic>
        <p:nvPicPr>
          <p:cNvPr id="69" name="Picture 4_2" descr="C:\Users\pc\Documents\radio\photos\faire_part_NPR70\IMG_0690.JPG"/>
          <p:cNvPicPr/>
          <p:nvPr/>
        </p:nvPicPr>
        <p:blipFill>
          <a:blip r:embed="rId5"/>
          <a:srcRect l="5926" r="3047" b="4022"/>
          <a:stretch/>
        </p:blipFill>
        <p:spPr>
          <a:xfrm>
            <a:off x="5112000" y="3816000"/>
            <a:ext cx="3665520" cy="269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57200" y="576000"/>
            <a:ext cx="82238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3600" b="1" strike="noStrike" spc="-1">
                <a:solidFill>
                  <a:srgbClr val="FFFF00"/>
                </a:solidFill>
                <a:latin typeface="Calibri"/>
                <a:ea typeface="DejaVu Sans"/>
              </a:rPr>
              <a:t>PRODUKTION</a:t>
            </a:r>
            <a:br/>
            <a:br/>
            <a:br/>
            <a:endParaRPr lang="fr-CH" sz="3600" b="0" strike="noStrike" spc="-1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16000" y="1152000"/>
            <a:ext cx="8706600" cy="52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H" sz="2600" b="1" strike="noStrike" spc="-1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Microsoft YaHei"/>
              </a:rPr>
              <a:t>NPR - PCB MODEM Details </a:t>
            </a:r>
            <a:endParaRPr lang="fr-CH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600" b="0" strike="noStrike" spc="-1">
              <a:latin typeface="Arial"/>
            </a:endParaRPr>
          </a:p>
        </p:txBody>
      </p:sp>
      <p:pic>
        <p:nvPicPr>
          <p:cNvPr id="72" name="Picture 3_1" descr="C:\Users\pc\Documents\radio\NFPR\documentation\IMG_0602.JPG"/>
          <p:cNvPicPr/>
          <p:nvPr/>
        </p:nvPicPr>
        <p:blipFill>
          <a:blip r:embed="rId2"/>
          <a:stretch/>
        </p:blipFill>
        <p:spPr>
          <a:xfrm>
            <a:off x="504000" y="1656000"/>
            <a:ext cx="3381120" cy="4962600"/>
          </a:xfrm>
          <a:prstGeom prst="rect">
            <a:avLst/>
          </a:prstGeom>
          <a:ln>
            <a:noFill/>
          </a:ln>
        </p:spPr>
      </p:pic>
      <p:sp>
        <p:nvSpPr>
          <p:cNvPr id="73" name="CustomShape 3"/>
          <p:cNvSpPr/>
          <p:nvPr/>
        </p:nvSpPr>
        <p:spPr>
          <a:xfrm>
            <a:off x="4608000" y="1837440"/>
            <a:ext cx="4572000" cy="478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Schaltregulator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(ITEAD LM2596)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Ethernet SPI Modul 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(Eth-Wiz-Click Wiznet W5500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ou USR-ES1)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Mikrocontroller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Mbed Nucleo STM32 L432KC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Radiomodul</a:t>
            </a:r>
            <a:endParaRPr lang="fr-CH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RF4463 F30 (à base de SI4463)</a:t>
            </a:r>
            <a:endParaRPr lang="fr-CH" sz="2400" b="0" strike="noStrike" spc="-1"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4752000" y="1800000"/>
            <a:ext cx="2586600" cy="82224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99158"/>
              <a:gd name="adj6" fmla="val -89579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5"/>
          <p:cNvSpPr/>
          <p:nvPr/>
        </p:nvSpPr>
        <p:spPr>
          <a:xfrm>
            <a:off x="4752000" y="3096000"/>
            <a:ext cx="2586600" cy="82224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56599"/>
              <a:gd name="adj6" fmla="val -81863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6"/>
          <p:cNvSpPr/>
          <p:nvPr/>
        </p:nvSpPr>
        <p:spPr>
          <a:xfrm>
            <a:off x="4752000" y="4392000"/>
            <a:ext cx="2586600" cy="82224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51998"/>
              <a:gd name="adj6" fmla="val -8847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7"/>
          <p:cNvSpPr/>
          <p:nvPr/>
        </p:nvSpPr>
        <p:spPr>
          <a:xfrm>
            <a:off x="4752000" y="5544000"/>
            <a:ext cx="2586600" cy="822240"/>
          </a:xfrm>
          <a:prstGeom prst="accentCallout2">
            <a:avLst>
              <a:gd name="adj1" fmla="val 17600"/>
              <a:gd name="adj2" fmla="val -3640"/>
              <a:gd name="adj3" fmla="val 18750"/>
              <a:gd name="adj4" fmla="val -16667"/>
              <a:gd name="adj5" fmla="val -14715"/>
              <a:gd name="adj6" fmla="val -8700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1346</Words>
  <Application>Microsoft Office PowerPoint</Application>
  <PresentationFormat>Bildschirmpräsentation (4:3)</PresentationFormat>
  <Paragraphs>265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StarSymbol</vt:lpstr>
      <vt:lpstr>Symbol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 70 New Packet Radio sur 70cm  C’est quoi? &amp; Guide de démarrage rapide</dc:title>
  <dc:subject/>
  <dc:creator>F4HDK</dc:creator>
  <dc:description/>
  <cp:lastModifiedBy>Bernard Wehrli</cp:lastModifiedBy>
  <cp:revision>365</cp:revision>
  <cp:lastPrinted>2018-09-30T14:34:59Z</cp:lastPrinted>
  <dcterms:created xsi:type="dcterms:W3CDTF">2018-09-30T07:23:31Z</dcterms:created>
  <dcterms:modified xsi:type="dcterms:W3CDTF">2020-10-09T06:19:00Z</dcterms:modified>
  <dc:language>fr-CH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