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301" r:id="rId3"/>
    <p:sldId id="309" r:id="rId4"/>
    <p:sldId id="319" r:id="rId5"/>
    <p:sldId id="338" r:id="rId6"/>
    <p:sldId id="320" r:id="rId7"/>
    <p:sldId id="326" r:id="rId8"/>
    <p:sldId id="321" r:id="rId9"/>
    <p:sldId id="322" r:id="rId10"/>
    <p:sldId id="327" r:id="rId11"/>
    <p:sldId id="328" r:id="rId12"/>
    <p:sldId id="345" r:id="rId13"/>
    <p:sldId id="348" r:id="rId14"/>
    <p:sldId id="346" r:id="rId15"/>
    <p:sldId id="347" r:id="rId16"/>
    <p:sldId id="344" r:id="rId17"/>
    <p:sldId id="333" r:id="rId18"/>
    <p:sldId id="313" r:id="rId1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E54D32D2-D5EE-4DD7-803A-6E9E298FBBB4}">
          <p14:sldIdLst>
            <p14:sldId id="301"/>
            <p14:sldId id="309"/>
            <p14:sldId id="319"/>
          </p14:sldIdLst>
        </p14:section>
        <p14:section name="Abschnitt ohne Titel" id="{525CBDD3-667C-4B55-BE50-0DB00581E81B}">
          <p14:sldIdLst>
            <p14:sldId id="338"/>
            <p14:sldId id="320"/>
            <p14:sldId id="326"/>
            <p14:sldId id="321"/>
            <p14:sldId id="322"/>
            <p14:sldId id="327"/>
            <p14:sldId id="328"/>
            <p14:sldId id="345"/>
            <p14:sldId id="348"/>
            <p14:sldId id="346"/>
            <p14:sldId id="347"/>
            <p14:sldId id="344"/>
            <p14:sldId id="33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Wehrli" initials="BW" lastIdx="3" clrIdx="0">
    <p:extLst>
      <p:ext uri="{19B8F6BF-5375-455C-9EA6-DF929625EA0E}">
        <p15:presenceInfo xmlns:p15="http://schemas.microsoft.com/office/powerpoint/2012/main" userId="0645b866a98abb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0000"/>
    <a:srgbClr val="558ED5"/>
    <a:srgbClr val="777777"/>
    <a:srgbClr val="008000"/>
    <a:srgbClr val="CC33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92413" autoAdjust="0"/>
  </p:normalViewPr>
  <p:slideViewPr>
    <p:cSldViewPr>
      <p:cViewPr varScale="1">
        <p:scale>
          <a:sx n="121" d="100"/>
          <a:sy n="121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2654-D93D-441C-85A1-6AB7B7BDCF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32600-6A7E-48F2-BAFD-E739ABD183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FE0555-7402-4D82-BDE0-E173F4D0D35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72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7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1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8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4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5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0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8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1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9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6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6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5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D9FE-D2B9-4F70-80F2-BC0C259F7490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28F9-9F8F-4F99-86CD-4F0028A2CBA7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Präsentation USKA 29. Oktober 2013 am IKT-Seminar SVU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F1F-459E-4438-8BBC-37BCA956B0D9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86C-13EA-4DA7-AD6F-41443E55C3DC}" type="datetime1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5D7-CD0E-4C25-A1E3-74AF942ABD2B}" type="datetime1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 USKA 29. Oktober 2013 am IKT-Seminar SVU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213A-7F23-4113-9DA3-CBB0C73AD9E2}" type="datetime1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26. Feb.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</a:t>
            </a:r>
            <a:r>
              <a:rPr lang="de-CH" dirty="0" err="1"/>
              <a:t>KomTm</a:t>
            </a:r>
            <a:r>
              <a:rPr lang="de-CH" dirty="0"/>
              <a:t> BORS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9C0-40DB-43AA-A448-DD0B30F9C4B5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Präsentation BABS  1. November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7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30EB-764C-41E6-A370-CE16E65EC16C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6701-9BB8-4F63-801E-7A48C63659F3}" type="datetime1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C064-D8EB-4567-B06E-4BC4525FA331}" type="datetime1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9CD7-D756-466F-B73C-BD0B5CF50171}" type="datetime1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B99-785A-40EA-8DEB-202CA963C5E9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472-9828-4E0B-9DD3-DC5F7B7540C8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 USKA 29. Oktober 2013 am IKT-Seminar SVU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88639"/>
            <a:ext cx="7920880" cy="97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792088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6356350"/>
            <a:ext cx="1691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CEB5-BBE6-4297-96B2-0B30E5DAB132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Präsentation BABS  1.November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A9FC-9590-49C1-A64C-73F17E16E7CF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792088" cy="16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6D39-7357-4815-B68A-77DBB63B1DCE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Präsentation BABS 1.November 2019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5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5D0DA-BC18-4257-BE6A-99B5767DB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526" y="1556792"/>
            <a:ext cx="8712968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Wenn alle Stricke reissen:</a:t>
            </a:r>
            <a:b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Notfunk in der Schweiz</a:t>
            </a:r>
            <a:b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Notfunkstrategie der USKA</a:t>
            </a:r>
            <a:b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10. Okt. 2020 Bern Guisan-Kaserne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BBF387-C4BC-44AE-AA7B-C1B4C913F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79" y="5589240"/>
            <a:ext cx="7156532" cy="952454"/>
          </a:xfrm>
        </p:spPr>
        <p:txBody>
          <a:bodyPr>
            <a:noAutofit/>
          </a:bodyPr>
          <a:lstStyle/>
          <a:p>
            <a:endParaRPr lang="de-CH" sz="2400" b="1" dirty="0">
              <a:solidFill>
                <a:schemeClr val="tx1"/>
              </a:solidFill>
            </a:endParaRPr>
          </a:p>
          <a:p>
            <a:r>
              <a:rPr lang="de-CH" sz="2400" b="1" dirty="0">
                <a:solidFill>
                  <a:schemeClr val="tx1"/>
                </a:solidFill>
              </a:rPr>
              <a:t>Bernard Wehrli, HB9ALH  USKA Vorstand		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0E6B21-F5ED-49CB-9129-1C33FB133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30" y="203654"/>
            <a:ext cx="2575482" cy="1253872"/>
          </a:xfrm>
          <a:prstGeom prst="rect">
            <a:avLst/>
          </a:prstGeom>
        </p:spPr>
      </p:pic>
      <p:pic>
        <p:nvPicPr>
          <p:cNvPr id="6" name="Grafik 5" descr="Ein Bild, das Wurzel enthält.&#10;&#10;Automatisch generierte Beschreibung">
            <a:extLst>
              <a:ext uri="{FF2B5EF4-FFF2-40B4-BE49-F238E27FC236}">
                <a16:creationId xmlns:a16="http://schemas.microsoft.com/office/drawing/2014/main" id="{5C4F8067-9927-4EA2-BDED-4A001DD3B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258654"/>
            <a:ext cx="5904657" cy="135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94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13950FA-089A-465B-8297-A7270F10B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531440"/>
            <a:ext cx="13249472" cy="7459139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F10A26-7F99-49FE-935B-4DCA90E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10</a:t>
            </a:fld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AFC706-E465-440A-BB76-AB632945269C}"/>
              </a:ext>
            </a:extLst>
          </p:cNvPr>
          <p:cNvSpPr txBox="1"/>
          <p:nvPr/>
        </p:nvSpPr>
        <p:spPr>
          <a:xfrm>
            <a:off x="395536" y="13439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Alle KW-Verbindungen mit der Leitstelle </a:t>
            </a:r>
            <a:br>
              <a:rPr lang="de-CH" sz="2800" b="1" dirty="0">
                <a:solidFill>
                  <a:schemeClr val="bg1"/>
                </a:solidFill>
              </a:rPr>
            </a:br>
            <a:endParaRPr lang="de-CH" sz="2800" b="1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3ABD7-1E36-445E-847B-09CE4BE06E60}"/>
              </a:ext>
            </a:extLst>
          </p:cNvPr>
          <p:cNvSpPr txBox="1"/>
          <p:nvPr/>
        </p:nvSpPr>
        <p:spPr>
          <a:xfrm>
            <a:off x="179512" y="593734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HB9SVU: Guisan Kaserne Bern 10. - 13.  Nov 2019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687D5DA-9871-462C-83F7-25DCD3F0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6984" y="651819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 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 USKA Strategie Notfunk </a:t>
            </a: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(1)</a:t>
            </a:r>
            <a:endParaRPr lang="de-CH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40230"/>
            <a:ext cx="8333006" cy="34732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sz="2800" dirty="0">
                <a:sym typeface="Wingdings" panose="05000000000000000000" pitchFamily="2" charset="2"/>
              </a:rPr>
              <a:t>Notfunk-Fähigkeiten jedes einzelnen Funkamateurs stärken (technisch und betrieblich)</a:t>
            </a:r>
            <a:br>
              <a:rPr lang="de-CH" sz="2800" dirty="0">
                <a:sym typeface="Wingdings" panose="05000000000000000000" pitchFamily="2" charset="2"/>
              </a:rPr>
            </a:br>
            <a:r>
              <a:rPr lang="de-CH" sz="2800" dirty="0">
                <a:sym typeface="Wingdings" panose="05000000000000000000" pitchFamily="2" charset="2"/>
              </a:rPr>
              <a:t> Swiss Emergency Contest  SEC: 14. Nov 2020</a:t>
            </a:r>
            <a:br>
              <a:rPr lang="de-CH" sz="2800" dirty="0">
                <a:sym typeface="Wingdings" panose="05000000000000000000" pitchFamily="2" charset="2"/>
              </a:rPr>
            </a:br>
            <a:r>
              <a:rPr lang="de-CH" sz="1800" dirty="0">
                <a:sym typeface="Wingdings" panose="05000000000000000000" pitchFamily="2" charset="2"/>
              </a:rPr>
              <a:t>(Jährlich jeweils der 2. Samstag im November)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800" dirty="0">
                <a:sym typeface="Wingdings" panose="05000000000000000000" pitchFamily="2" charset="2"/>
              </a:rPr>
              <a:t>Mit jedem Kanton (ev. mit Bezirken) Leistungsvereinbarungen mit USKA Notfunkgruppen abschliessen.</a:t>
            </a:r>
            <a:br>
              <a:rPr lang="de-CH" sz="2800" dirty="0">
                <a:sym typeface="Wingdings" panose="05000000000000000000" pitchFamily="2" charset="2"/>
              </a:rPr>
            </a:br>
            <a:r>
              <a:rPr lang="de-CH" sz="2800" b="1" dirty="0">
                <a:sym typeface="Wingdings" panose="05000000000000000000" pitchFamily="2" charset="2"/>
              </a:rPr>
              <a:t>Ziel: </a:t>
            </a:r>
            <a:r>
              <a:rPr lang="de-CH" sz="2800" dirty="0">
                <a:sym typeface="Wingdings" panose="05000000000000000000" pitchFamily="2" charset="2"/>
              </a:rPr>
              <a:t>Leistungsvereinbarungen in allen Kantonen </a:t>
            </a:r>
            <a:br>
              <a:rPr lang="de-CH" sz="2800" dirty="0">
                <a:sym typeface="Wingdings" panose="05000000000000000000" pitchFamily="2" charset="2"/>
              </a:rPr>
            </a:br>
            <a:r>
              <a:rPr lang="de-CH" sz="2800" dirty="0">
                <a:sym typeface="Wingdings" panose="05000000000000000000" pitchFamily="2" charset="2"/>
              </a:rPr>
              <a:t>bis 2029 </a:t>
            </a:r>
            <a:r>
              <a:rPr lang="de-CH" sz="2000" dirty="0">
                <a:sym typeface="Wingdings" panose="05000000000000000000" pitchFamily="2" charset="2"/>
              </a:rPr>
              <a:t>(100 Jahr Feier der USKA) </a:t>
            </a:r>
          </a:p>
          <a:p>
            <a:pPr marL="514350" indent="-514350">
              <a:buFont typeface="+mj-lt"/>
              <a:buAutoNum type="arabicPeriod"/>
            </a:pPr>
            <a:endParaRPr lang="de-CH" sz="19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sz="350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FFEA39-7271-4D9D-8C64-02CD2ADDC383}"/>
              </a:ext>
            </a:extLst>
          </p:cNvPr>
          <p:cNvSpPr txBox="1"/>
          <p:nvPr/>
        </p:nvSpPr>
        <p:spPr>
          <a:xfrm>
            <a:off x="755576" y="518660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chemeClr val="accent6">
                    <a:lumMod val="50000"/>
                  </a:schemeClr>
                </a:solidFill>
              </a:rPr>
              <a:t>Die Verantwortung für die Bewältigung von Krisen- </a:t>
            </a:r>
            <a:br>
              <a:rPr lang="de-CH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CH" sz="2400" b="1" dirty="0">
                <a:solidFill>
                  <a:schemeClr val="accent6">
                    <a:lumMod val="50000"/>
                  </a:schemeClr>
                </a:solidFill>
              </a:rPr>
              <a:t>und Notsituationen liegt bei den Kantonen !!</a:t>
            </a:r>
          </a:p>
        </p:txBody>
      </p:sp>
    </p:spTree>
    <p:extLst>
      <p:ext uri="{BB962C8B-B14F-4D97-AF65-F5344CB8AC3E}">
        <p14:creationId xmlns:p14="http://schemas.microsoft.com/office/powerpoint/2010/main" val="332288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 USKA Strategie Notfunk  </a:t>
            </a: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(2)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8333006" cy="410445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de-CH" sz="2800" dirty="0">
                <a:sym typeface="Wingdings" panose="05000000000000000000" pitchFamily="2" charset="2"/>
              </a:rPr>
              <a:t>Erstellen eines Schweiz-weiten Verbindungsnetzes zwischen den Kantonen und nach Bern </a:t>
            </a:r>
            <a:br>
              <a:rPr lang="de-CH" sz="2800" dirty="0">
                <a:sym typeface="Wingdings" panose="05000000000000000000" pitchFamily="2" charset="2"/>
              </a:rPr>
            </a:br>
            <a:r>
              <a:rPr lang="de-CH" sz="2800" dirty="0">
                <a:sym typeface="Wingdings" panose="05000000000000000000" pitchFamily="2" charset="2"/>
              </a:rPr>
              <a:t>(Behörden und Nationale Alarmzentrale NAZ)</a:t>
            </a:r>
            <a:br>
              <a:rPr lang="de-CH" sz="2800" dirty="0">
                <a:sym typeface="Wingdings" panose="05000000000000000000" pitchFamily="2" charset="2"/>
              </a:rPr>
            </a:br>
            <a:endParaRPr lang="de-CH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sz="2800" b="1" dirty="0">
                <a:sym typeface="Wingdings" panose="05000000000000000000" pitchFamily="2" charset="2"/>
              </a:rPr>
              <a:t>       Verbindungsmittel: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b="1" dirty="0">
                <a:sym typeface="Wingdings" panose="05000000000000000000" pitchFamily="2" charset="2"/>
              </a:rPr>
              <a:t>Datenverbindungen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>
                <a:sym typeface="Wingdings" panose="05000000000000000000" pitchFamily="2" charset="2"/>
              </a:rPr>
              <a:t>Ziel: HamNet, NPR, AREDN ….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>
                <a:sym typeface="Wingdings" panose="05000000000000000000" pitchFamily="2" charset="2"/>
              </a:rPr>
              <a:t>Heute in HB verfügbar: Winlink via Mailboxen und P2P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dirty="0">
                <a:sym typeface="Wingdings" panose="05000000000000000000" pitchFamily="2" charset="2"/>
              </a:rPr>
              <a:t>HB9T Niederhorn &amp; Emmental: VHF (2m</a:t>
            </a:r>
            <a:r>
              <a:rPr lang="de-CH">
                <a:sym typeface="Wingdings" panose="05000000000000000000" pitchFamily="2" charset="2"/>
              </a:rPr>
              <a:t>), KW 80m, 40m und 10m  </a:t>
            </a:r>
            <a:endParaRPr lang="de-CH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CH" dirty="0">
                <a:sym typeface="Wingdings" panose="05000000000000000000" pitchFamily="2" charset="2"/>
              </a:rPr>
              <a:t>HB9AK Landstuhl, Hörnli, Titlis: </a:t>
            </a:r>
            <a:r>
              <a:rPr kumimoji="0" lang="de-C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auf KW 80-10m und UHF (70cm) </a:t>
            </a:r>
            <a:endParaRPr lang="de-CH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CH" dirty="0">
                <a:sym typeface="Wingdings" panose="05000000000000000000" pitchFamily="2" charset="2"/>
              </a:rPr>
              <a:t>HB9PC in </a:t>
            </a:r>
            <a:r>
              <a:rPr lang="de-CH" dirty="0" err="1">
                <a:sym typeface="Wingdings" panose="05000000000000000000" pitchFamily="2" charset="2"/>
              </a:rPr>
              <a:t>Prangins</a:t>
            </a:r>
            <a:r>
              <a:rPr lang="de-CH" dirty="0">
                <a:sym typeface="Wingdings" panose="05000000000000000000" pitchFamily="2" charset="2"/>
              </a:rPr>
              <a:t>: 80m und 40m </a:t>
            </a:r>
          </a:p>
          <a:p>
            <a:pPr lvl="1"/>
            <a:endParaRPr lang="de-CH" sz="1400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 startAt="3"/>
            </a:pPr>
            <a:endParaRPr lang="de-CH" sz="19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sz="350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FFEA39-7271-4D9D-8C64-02CD2ADDC383}"/>
              </a:ext>
            </a:extLst>
          </p:cNvPr>
          <p:cNvSpPr txBox="1"/>
          <p:nvPr/>
        </p:nvSpPr>
        <p:spPr>
          <a:xfrm>
            <a:off x="755576" y="5494037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chemeClr val="accent6">
                    <a:lumMod val="50000"/>
                  </a:schemeClr>
                </a:solidFill>
              </a:rPr>
              <a:t>Der Bund hat in Notsituationen eine koordinierende und unterstützende Funktion für die Kantone</a:t>
            </a:r>
          </a:p>
        </p:txBody>
      </p:sp>
    </p:spTree>
    <p:extLst>
      <p:ext uri="{BB962C8B-B14F-4D97-AF65-F5344CB8AC3E}">
        <p14:creationId xmlns:p14="http://schemas.microsoft.com/office/powerpoint/2010/main" val="127340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Notfunk – Phasen: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40229"/>
            <a:ext cx="8333006" cy="51812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sz="2800" b="1" dirty="0">
                <a:sym typeface="Wingdings" panose="05000000000000000000" pitchFamily="2" charset="2"/>
              </a:rPr>
              <a:t>Phase 1:  gleich nach dem Ereignis </a:t>
            </a:r>
            <a:r>
              <a:rPr lang="de-CH" sz="2200" b="1" dirty="0">
                <a:sym typeface="Wingdings" panose="05000000000000000000" pitchFamily="2" charset="2"/>
              </a:rPr>
              <a:t>(Organisations-Phase):</a:t>
            </a:r>
          </a:p>
          <a:p>
            <a:r>
              <a:rPr lang="de-CH" sz="2800" dirty="0">
                <a:sym typeface="Wingdings" panose="05000000000000000000" pitchFamily="2" charset="2"/>
              </a:rPr>
              <a:t>Sprechfunk: FM oder SSB, vorzugsweise über VHF/UHF und Relais (bessere Verständlichkeit, leichtere Anlagen) </a:t>
            </a:r>
          </a:p>
          <a:p>
            <a:r>
              <a:rPr lang="de-CH" sz="2800" dirty="0">
                <a:sym typeface="Wingdings" panose="05000000000000000000" pitchFamily="2" charset="2"/>
              </a:rPr>
              <a:t>KW (80m Band) für überregionale Verbindungen und als Backup</a:t>
            </a:r>
            <a:br>
              <a:rPr lang="de-CH" sz="2800" dirty="0">
                <a:sym typeface="Wingdings" panose="05000000000000000000" pitchFamily="2" charset="2"/>
              </a:rPr>
            </a:br>
            <a:endParaRPr lang="de-CH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sz="2800" b="1" dirty="0">
                <a:sym typeface="Wingdings" panose="05000000000000000000" pitchFamily="2" charset="2"/>
              </a:rPr>
              <a:t>Phase 2: ab ca. 8 Stunden </a:t>
            </a:r>
            <a:r>
              <a:rPr lang="de-CH" sz="2200" b="1" dirty="0">
                <a:sym typeface="Wingdings" panose="05000000000000000000" pitchFamily="2" charset="2"/>
              </a:rPr>
              <a:t>(Durchhalte-Phase):  </a:t>
            </a:r>
          </a:p>
          <a:p>
            <a:r>
              <a:rPr lang="de-CH" sz="2800" dirty="0">
                <a:sym typeface="Wingdings" panose="05000000000000000000" pitchFamily="2" charset="2"/>
              </a:rPr>
              <a:t>Datenverbindungen via Winlink, HamNet od. ähnlich</a:t>
            </a:r>
            <a:br>
              <a:rPr lang="de-CH" sz="2800" dirty="0">
                <a:sym typeface="Wingdings" panose="05000000000000000000" pitchFamily="2" charset="2"/>
              </a:rPr>
            </a:br>
            <a:r>
              <a:rPr lang="de-CH" sz="2800" dirty="0">
                <a:sym typeface="Wingdings" panose="05000000000000000000" pitchFamily="2" charset="2"/>
              </a:rPr>
              <a:t>Grund: Fehlerfrei Übermittlung von Listen und Daten nötig </a:t>
            </a:r>
          </a:p>
          <a:p>
            <a:r>
              <a:rPr lang="de-CH" sz="2800" dirty="0">
                <a:sym typeface="Wingdings" panose="05000000000000000000" pitchFamily="2" charset="2"/>
              </a:rPr>
              <a:t>Verwendung von Winlink-Mailboxen VHF/UHF oder KW, </a:t>
            </a:r>
            <a:br>
              <a:rPr lang="de-CH" sz="2800" dirty="0">
                <a:sym typeface="Wingdings" panose="05000000000000000000" pitchFamily="2" charset="2"/>
              </a:rPr>
            </a:br>
            <a:r>
              <a:rPr lang="de-CH" sz="2800" dirty="0">
                <a:sym typeface="Wingdings" panose="05000000000000000000" pitchFamily="2" charset="2"/>
              </a:rPr>
              <a:t>oder Direktverbindungen P2P, und…</a:t>
            </a:r>
          </a:p>
          <a:p>
            <a:r>
              <a:rPr lang="de-CH" sz="2800" dirty="0">
                <a:sym typeface="Wingdings" panose="05000000000000000000" pitchFamily="2" charset="2"/>
              </a:rPr>
              <a:t>Vorgeplante, spezielle Verbindungen mit </a:t>
            </a: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vorbereiteten Mitteln  </a:t>
            </a:r>
            <a:r>
              <a:rPr lang="de-CH" sz="2800" dirty="0">
                <a:sym typeface="Wingdings" panose="05000000000000000000" pitchFamily="2" charset="2"/>
              </a:rPr>
              <a:t>(z.B. HamNet P2P Verbindung mit «</a:t>
            </a:r>
            <a:r>
              <a:rPr lang="de-CH" sz="2800" dirty="0" err="1">
                <a:sym typeface="Wingdings" panose="05000000000000000000" pitchFamily="2" charset="2"/>
              </a:rPr>
              <a:t>Ubiquiti</a:t>
            </a:r>
            <a:r>
              <a:rPr lang="de-CH" sz="2800" dirty="0">
                <a:sym typeface="Wingdings" panose="05000000000000000000" pitchFamily="2" charset="2"/>
              </a:rPr>
              <a:t>») </a:t>
            </a:r>
            <a:br>
              <a:rPr lang="de-CH" sz="2800" dirty="0">
                <a:sym typeface="Wingdings" panose="05000000000000000000" pitchFamily="2" charset="2"/>
              </a:rPr>
            </a:br>
            <a:endParaRPr lang="de-CH" sz="350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2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/>
              <a:t>Material für HamNet Verbindungen P2P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37EE90-A8CC-40D4-98AD-60BC0F457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98303"/>
            <a:ext cx="6985313" cy="5238985"/>
          </a:xfrm>
        </p:spPr>
      </p:pic>
    </p:spTree>
    <p:extLst>
      <p:ext uri="{BB962C8B-B14F-4D97-AF65-F5344CB8AC3E}">
        <p14:creationId xmlns:p14="http://schemas.microsoft.com/office/powerpoint/2010/main" val="338740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C715395-E423-4D5B-8C97-4B39D6F7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6476" y="6427297"/>
            <a:ext cx="4968552" cy="365125"/>
          </a:xfrm>
        </p:spPr>
        <p:txBody>
          <a:bodyPr/>
          <a:lstStyle/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Präsentation </a:t>
            </a:r>
            <a:r>
              <a:rPr lang="de-CH" dirty="0" err="1">
                <a:solidFill>
                  <a:schemeClr val="bg1">
                    <a:lumMod val="65000"/>
                  </a:schemeClr>
                </a:solidFill>
              </a:rPr>
              <a:t>KomTm</a:t>
            </a: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 BORS 26. Februar 2020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0FFF0B-1337-4D30-A6E3-63FDD9D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15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FD74E17-0DFD-4D10-AFE6-2BDD5856B180}"/>
              </a:ext>
            </a:extLst>
          </p:cNvPr>
          <p:cNvSpPr/>
          <p:nvPr/>
        </p:nvSpPr>
        <p:spPr>
          <a:xfrm>
            <a:off x="1341131" y="2060848"/>
            <a:ext cx="6989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600" b="1" dirty="0"/>
              <a:t>Danke für Ihre Aufmerksamkeit</a:t>
            </a:r>
          </a:p>
        </p:txBody>
      </p:sp>
      <p:pic>
        <p:nvPicPr>
          <p:cNvPr id="5" name="Grafik 4" descr="Ein Bild, das Strick, Objekt, Obst, Wurzel enthält.&#10;&#10;Automatisch generierte Beschreibung">
            <a:extLst>
              <a:ext uri="{FF2B5EF4-FFF2-40B4-BE49-F238E27FC236}">
                <a16:creationId xmlns:a16="http://schemas.microsoft.com/office/drawing/2014/main" id="{F07508BA-543D-4C3B-8074-98E07BEAA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55468"/>
            <a:ext cx="4392488" cy="132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29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CEDB-765F-4622-A6D3-3CCF582E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/>
              <a:t>Notfunk-Wettbewerb So. 10. Nov. 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37C85C-1890-4777-87A6-8AACAACA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2560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085E878-1069-45FD-9D15-8F7C36DE1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22027"/>
              </p:ext>
            </p:extLst>
          </p:nvPr>
        </p:nvGraphicFramePr>
        <p:xfrm>
          <a:off x="779392" y="1386301"/>
          <a:ext cx="38481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Worksheet" r:id="rId3" imgW="3848100" imgH="5019675" progId="Excel.Sheet.12">
                  <p:embed/>
                </p:oleObj>
              </mc:Choice>
              <mc:Fallback>
                <p:oleObj name="Worksheet" r:id="rId3" imgW="3848100" imgH="50196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392" y="1386301"/>
                        <a:ext cx="3848100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A30E3D7-A3EE-4091-994B-BCE1D479374A}"/>
              </a:ext>
            </a:extLst>
          </p:cNvPr>
          <p:cNvSpPr txBox="1"/>
          <p:nvPr/>
        </p:nvSpPr>
        <p:spPr>
          <a:xfrm>
            <a:off x="4900364" y="1335699"/>
            <a:ext cx="39921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Statistische Informationen</a:t>
            </a:r>
            <a:br>
              <a:rPr lang="de-CH" dirty="0"/>
            </a:b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Anzahl Verbindungen           2315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Anzahl </a:t>
            </a:r>
            <a:r>
              <a:rPr lang="de-CH" dirty="0" err="1"/>
              <a:t>teilgen</a:t>
            </a:r>
            <a:r>
              <a:rPr lang="de-CH" dirty="0"/>
              <a:t>. Stationen       353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Anz. eingereichter Logs           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Anz. verschiedener </a:t>
            </a:r>
            <a:r>
              <a:rPr lang="de-CH" dirty="0" err="1"/>
              <a:t>PLZ’s</a:t>
            </a:r>
            <a:r>
              <a:rPr lang="de-CH" dirty="0"/>
              <a:t>      267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Anzahl benutzter Relais          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Anteil </a:t>
            </a:r>
            <a:r>
              <a:rPr lang="de-CH" dirty="0" err="1"/>
              <a:t>Verbindg</a:t>
            </a:r>
            <a:r>
              <a:rPr lang="de-CH" dirty="0"/>
              <a:t>. via KW 80m  61%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Anteil </a:t>
            </a:r>
            <a:r>
              <a:rPr lang="de-CH" dirty="0" err="1"/>
              <a:t>Verbindg</a:t>
            </a:r>
            <a:r>
              <a:rPr lang="de-CH" dirty="0"/>
              <a:t>.  via Relais     23%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FBF5D2-8A25-4051-8645-71D4D77D616E}"/>
              </a:ext>
            </a:extLst>
          </p:cNvPr>
          <p:cNvSpPr txBox="1"/>
          <p:nvPr/>
        </p:nvSpPr>
        <p:spPr>
          <a:xfrm>
            <a:off x="5109083" y="4797152"/>
            <a:ext cx="1903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Sieger HB9-er</a:t>
            </a:r>
          </a:p>
          <a:p>
            <a:pPr marL="342900" indent="-342900">
              <a:buAutoNum type="arabicPeriod"/>
            </a:pPr>
            <a:r>
              <a:rPr lang="de-CH" dirty="0"/>
              <a:t>HB9LBC</a:t>
            </a:r>
          </a:p>
          <a:p>
            <a:pPr marL="342900" indent="-342900">
              <a:buAutoNum type="arabicPeriod"/>
            </a:pPr>
            <a:r>
              <a:rPr lang="de-CH" dirty="0"/>
              <a:t>HB9EYP</a:t>
            </a:r>
          </a:p>
          <a:p>
            <a:pPr marL="342900" indent="-342900">
              <a:buAutoNum type="arabicPeriod"/>
            </a:pPr>
            <a:r>
              <a:rPr lang="de-CH" dirty="0"/>
              <a:t>HB9NFB</a:t>
            </a:r>
          </a:p>
          <a:p>
            <a:pPr marL="342900" indent="-342900">
              <a:buAutoNum type="arabicPeriod"/>
            </a:pP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F58E87-79C5-4D7B-B533-E91601D24326}"/>
              </a:ext>
            </a:extLst>
          </p:cNvPr>
          <p:cNvSpPr txBox="1"/>
          <p:nvPr/>
        </p:nvSpPr>
        <p:spPr>
          <a:xfrm>
            <a:off x="7008097" y="4802512"/>
            <a:ext cx="199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Sieger HB3-er</a:t>
            </a:r>
          </a:p>
          <a:p>
            <a:pPr marL="342900" indent="-342900">
              <a:buAutoNum type="arabicPeriod"/>
            </a:pPr>
            <a:r>
              <a:rPr lang="de-CH" dirty="0"/>
              <a:t>HB3YGP</a:t>
            </a:r>
          </a:p>
          <a:p>
            <a:pPr marL="342900" indent="-342900">
              <a:buAutoNum type="arabicPeriod"/>
            </a:pPr>
            <a:r>
              <a:rPr lang="de-CH" dirty="0"/>
              <a:t>HB9YPH</a:t>
            </a:r>
          </a:p>
          <a:p>
            <a:pPr marL="342900" indent="-342900">
              <a:buAutoNum type="arabicPeriod"/>
            </a:pPr>
            <a:r>
              <a:rPr lang="de-CH" dirty="0"/>
              <a:t>HB9YGQ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45DAD5B-3551-4378-83AA-FD7359A1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3297" y="6482478"/>
            <a:ext cx="4680520" cy="365125"/>
          </a:xfrm>
        </p:spPr>
        <p:txBody>
          <a:bodyPr/>
          <a:lstStyle/>
          <a:p>
            <a:r>
              <a:rPr lang="de-CH" dirty="0"/>
              <a:t>Präsentation </a:t>
            </a:r>
            <a:r>
              <a:rPr lang="de-CH" dirty="0" err="1"/>
              <a:t>KomTm</a:t>
            </a:r>
            <a:r>
              <a:rPr lang="de-CH" dirty="0"/>
              <a:t> BORS  26. Februar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0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7BDA62E3-CD60-4B5B-8A36-ECA997B1D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9" y="2978906"/>
            <a:ext cx="3221351" cy="21055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1828EB-001F-4834-AD1B-3FDA5F58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39"/>
            <a:ext cx="7920880" cy="936105"/>
          </a:xfrm>
        </p:spPr>
        <p:txBody>
          <a:bodyPr>
            <a:normAutofit/>
          </a:bodyPr>
          <a:lstStyle/>
          <a:p>
            <a:r>
              <a:rPr lang="de-CH" sz="4000" b="1" dirty="0"/>
              <a:t> Beispiele Notfunk-Stationen 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22485E6-5DD6-4040-94E8-EEC428172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35" y="919572"/>
            <a:ext cx="3634523" cy="2423015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6A6E92-6D70-4534-85BB-1D29617A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17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423868-C9D4-4E9F-AE2A-D7044D3AD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07" y="4686858"/>
            <a:ext cx="3275856" cy="24568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2ACBE6-D967-4583-B56B-9C0D9EF2696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" y="3205421"/>
            <a:ext cx="3202506" cy="22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68BEC3AA-2F34-4D76-B623-C0D391CEE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7411" y="4107438"/>
            <a:ext cx="3528368" cy="26462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E57540-4866-4B72-A455-9B12F7CE17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000218"/>
            <a:ext cx="3664074" cy="26661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03BBE5A-F4A3-4F5D-A21C-0ADB2FF25E5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9" y="5445225"/>
            <a:ext cx="2832104" cy="1745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C53E223-E9B4-45F5-AE21-FF345635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609432"/>
            <a:ext cx="4680520" cy="331932"/>
          </a:xfrm>
        </p:spPr>
        <p:txBody>
          <a:bodyPr/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Präsentation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KomTm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BORS  26. Februar 2020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16918F-94C1-4D95-9BA0-3EA7FACACD2E}"/>
              </a:ext>
            </a:extLst>
          </p:cNvPr>
          <p:cNvSpPr txBox="1"/>
          <p:nvPr/>
        </p:nvSpPr>
        <p:spPr>
          <a:xfrm>
            <a:off x="5692427" y="3112913"/>
            <a:ext cx="32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Notfunkgruppen HB9NF und HB9NFB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D03272-6860-4AFA-B91D-7AF428C288FA}"/>
              </a:ext>
            </a:extLst>
          </p:cNvPr>
          <p:cNvSpPr txBox="1"/>
          <p:nvPr/>
        </p:nvSpPr>
        <p:spPr>
          <a:xfrm>
            <a:off x="6483250" y="4702640"/>
            <a:ext cx="20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</a:rPr>
              <a:t>Private  Notfunkstation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ED4679-03B3-45F4-BB0D-37C2BDBD9B40}"/>
              </a:ext>
            </a:extLst>
          </p:cNvPr>
          <p:cNvSpPr txBox="1"/>
          <p:nvPr/>
        </p:nvSpPr>
        <p:spPr>
          <a:xfrm>
            <a:off x="5692427" y="3121223"/>
            <a:ext cx="32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5F5F5F"/>
                </a:solidFill>
              </a:rPr>
              <a:t>Notfunkgruppen HB9NF und HB9NFB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E5F06E9-18CE-4B3E-9ADE-DF21B2AB8F56}"/>
              </a:ext>
            </a:extLst>
          </p:cNvPr>
          <p:cNvSpPr txBox="1"/>
          <p:nvPr/>
        </p:nvSpPr>
        <p:spPr>
          <a:xfrm>
            <a:off x="1053828" y="2871978"/>
            <a:ext cx="3603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</a:rPr>
              <a:t>Notfunkgruppe HB9ZG  Zug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59AAD58-D1B3-472F-B858-792688C142C4}"/>
              </a:ext>
            </a:extLst>
          </p:cNvPr>
          <p:cNvSpPr txBox="1"/>
          <p:nvPr/>
        </p:nvSpPr>
        <p:spPr>
          <a:xfrm>
            <a:off x="3334585" y="3875716"/>
            <a:ext cx="253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000000"/>
                </a:solidFill>
              </a:rPr>
              <a:t>Station HB9P Polizei Aarau während Funkwettbewerb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B912348-6FF8-49FD-9CCE-9FF2674106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1" y="3205613"/>
            <a:ext cx="3202506" cy="22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3C1B3C2-92DD-4C17-9993-BB466784CE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" y="3205421"/>
            <a:ext cx="3202506" cy="22985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021A6C9-9021-4F64-A16A-728F0F69CD73}"/>
              </a:ext>
            </a:extLst>
          </p:cNvPr>
          <p:cNvSpPr/>
          <p:nvPr/>
        </p:nvSpPr>
        <p:spPr>
          <a:xfrm>
            <a:off x="220809" y="5136208"/>
            <a:ext cx="2553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</a:rPr>
              <a:t>HB9NFB: Feuerwehr Reinach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1A21D5-A1D1-4D85-B189-E3FB6D8F53D3}"/>
              </a:ext>
            </a:extLst>
          </p:cNvPr>
          <p:cNvSpPr txBox="1"/>
          <p:nvPr/>
        </p:nvSpPr>
        <p:spPr>
          <a:xfrm>
            <a:off x="441904" y="6567924"/>
            <a:ext cx="3940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/>
                </a:solidFill>
              </a:rPr>
              <a:t>HB9BE/P  Björn in 3425 KOPPIGEN</a:t>
            </a:r>
          </a:p>
        </p:txBody>
      </p:sp>
    </p:spTree>
    <p:extLst>
      <p:ext uri="{BB962C8B-B14F-4D97-AF65-F5344CB8AC3E}">
        <p14:creationId xmlns:p14="http://schemas.microsoft.com/office/powerpoint/2010/main" val="211703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 Der Amateurfunk  heute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40230"/>
            <a:ext cx="8333006" cy="1600738"/>
          </a:xfrm>
        </p:spPr>
        <p:txBody>
          <a:bodyPr>
            <a:normAutofit/>
          </a:bodyPr>
          <a:lstStyle/>
          <a:p>
            <a:r>
              <a:rPr lang="de-CH" sz="2800" dirty="0">
                <a:sym typeface="Wingdings" panose="05000000000000000000" pitchFamily="2" charset="2"/>
              </a:rPr>
              <a:t>Funkamateure sind heute noch die letzten Fachleute, die terrestrische Funkverbindungen über grosse Distanzen herstellen können.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4824536" cy="365125"/>
          </a:xfrm>
        </p:spPr>
        <p:txBody>
          <a:bodyPr/>
          <a:lstStyle/>
          <a:p>
            <a:r>
              <a:rPr lang="de-CH" dirty="0"/>
              <a:t>Notfunktagung 10. Okt. 2020 Guisan-Kaserne Bern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2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5CB9BE-0AAC-4C04-A648-ED6CE117C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60" y="2755330"/>
            <a:ext cx="2562225" cy="3619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E18EA66-B847-48B3-B633-BAAF188D0C03}"/>
              </a:ext>
            </a:extLst>
          </p:cNvPr>
          <p:cNvSpPr txBox="1"/>
          <p:nvPr/>
        </p:nvSpPr>
        <p:spPr>
          <a:xfrm>
            <a:off x="755576" y="3225839"/>
            <a:ext cx="5728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dirty="0">
                <a:latin typeface="+mn-lt"/>
              </a:rPr>
              <a:t>Amateurfunk ist nicht nur </a:t>
            </a:r>
            <a:br>
              <a:rPr lang="de-CH" sz="2800" dirty="0">
                <a:latin typeface="+mn-lt"/>
              </a:rPr>
            </a:br>
            <a:r>
              <a:rPr lang="de-CH" sz="2800" dirty="0">
                <a:latin typeface="+mn-lt"/>
              </a:rPr>
              <a:t>ein Hobby, sondern auch </a:t>
            </a:r>
            <a:br>
              <a:rPr lang="de-CH" sz="2800" dirty="0">
                <a:latin typeface="+mn-lt"/>
              </a:rPr>
            </a:br>
            <a:r>
              <a:rPr lang="de-CH" sz="2800" dirty="0">
                <a:latin typeface="+mn-lt"/>
              </a:rPr>
              <a:t>ein SERVICE </a:t>
            </a:r>
            <a:r>
              <a:rPr lang="de-CH" sz="2000" dirty="0">
                <a:latin typeface="+mn-lt"/>
              </a:rPr>
              <a:t>(ITU </a:t>
            </a:r>
            <a:r>
              <a:rPr lang="de-CH" sz="2000" dirty="0" err="1">
                <a:latin typeface="+mn-lt"/>
              </a:rPr>
              <a:t>Regualtions</a:t>
            </a:r>
            <a:r>
              <a:rPr lang="de-CH" sz="2000" dirty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dirty="0">
                <a:latin typeface="+mn-lt"/>
              </a:rPr>
              <a:t>Hobby: 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CH" sz="2800" dirty="0">
                <a:latin typeface="+mn-lt"/>
              </a:rPr>
              <a:t>Aus Leidenschaft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CH" sz="2800" dirty="0">
                <a:latin typeface="+mn-lt"/>
              </a:rPr>
              <a:t>Nicht zum Geld verdienen</a:t>
            </a:r>
          </a:p>
        </p:txBody>
      </p:sp>
    </p:spTree>
    <p:extLst>
      <p:ext uri="{BB962C8B-B14F-4D97-AF65-F5344CB8AC3E}">
        <p14:creationId xmlns:p14="http://schemas.microsoft.com/office/powerpoint/2010/main" val="18539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5C81A-0286-4177-9282-E256D4EE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47475"/>
            <a:ext cx="7776864" cy="972445"/>
          </a:xfrm>
        </p:spPr>
        <p:txBody>
          <a:bodyPr>
            <a:normAutofit fontScale="90000"/>
          </a:bodyPr>
          <a:lstStyle/>
          <a:p>
            <a:r>
              <a:rPr lang="de-CH" sz="4000" b="1" dirty="0">
                <a:latin typeface="+mn-lt"/>
                <a:cs typeface="Arial" panose="020B0604020202020204" pitchFamily="34" charset="0"/>
              </a:rPr>
              <a:t>Die Vorgeschichte:  SVU 14 </a:t>
            </a:r>
            <a:br>
              <a:rPr lang="de-CH" sz="2700" dirty="0">
                <a:latin typeface="+mn-lt"/>
                <a:cs typeface="Arial" panose="020B0604020202020204" pitchFamily="34" charset="0"/>
              </a:rPr>
            </a:br>
            <a:r>
              <a:rPr lang="de-CH" sz="3100" dirty="0">
                <a:latin typeface="+mn-lt"/>
                <a:cs typeface="Arial" panose="020B0604020202020204" pitchFamily="34" charset="0"/>
              </a:rPr>
              <a:t>Auszug aus offiziellem Schlussbericht des Bundes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4BC8CD7-23CA-40ED-846D-6D4130361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1194" y="1669939"/>
            <a:ext cx="7525952" cy="2299596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8E2D01-334E-4AB9-8364-B16FACE0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0C0173-6D45-4DA7-99CC-464F30890B65}"/>
              </a:ext>
            </a:extLst>
          </p:cNvPr>
          <p:cNvSpPr txBox="1"/>
          <p:nvPr/>
        </p:nvSpPr>
        <p:spPr>
          <a:xfrm>
            <a:off x="770991" y="4219554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latin typeface="+mn-lt"/>
              </a:rPr>
              <a:t>Stand heute: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</a:rPr>
              <a:t>Formelle Vereinbarungen mit den Kantonen ZG, SZ, FR und 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</a:rPr>
              <a:t>Praktizierte Zusammenarbeit in BL </a:t>
            </a:r>
            <a:r>
              <a:rPr lang="de-CH" dirty="0">
                <a:latin typeface="+mn-lt"/>
              </a:rPr>
              <a:t>(Stützpunkt-Feuerwehr Reinach) </a:t>
            </a:r>
            <a:r>
              <a:rPr lang="de-CH" sz="2400" dirty="0">
                <a:latin typeface="+mn-lt"/>
              </a:rPr>
              <a:t>und </a:t>
            </a:r>
            <a:r>
              <a:rPr lang="de-CH" sz="2400" dirty="0" err="1">
                <a:latin typeface="+mn-lt"/>
              </a:rPr>
              <a:t>Waad</a:t>
            </a:r>
            <a:r>
              <a:rPr lang="de-CH" sz="2400" dirty="0">
                <a:latin typeface="+mn-lt"/>
              </a:rPr>
              <a:t> (VD) </a:t>
            </a:r>
            <a:r>
              <a:rPr lang="de-CH" dirty="0">
                <a:latin typeface="+mn-lt"/>
              </a:rPr>
              <a:t>(</a:t>
            </a:r>
            <a:r>
              <a:rPr lang="de-CH" dirty="0" err="1">
                <a:latin typeface="+mn-lt"/>
              </a:rPr>
              <a:t>Protection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Civile</a:t>
            </a:r>
            <a:r>
              <a:rPr lang="de-CH" dirty="0">
                <a:latin typeface="+mn-lt"/>
              </a:rPr>
              <a:t> in </a:t>
            </a:r>
            <a:r>
              <a:rPr lang="de-CH" dirty="0" err="1">
                <a:latin typeface="+mn-lt"/>
              </a:rPr>
              <a:t>Prangins</a:t>
            </a:r>
            <a:r>
              <a:rPr lang="de-CH" dirty="0">
                <a:latin typeface="+mn-lt"/>
              </a:rPr>
              <a:t>/Nyon)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</a:rPr>
              <a:t>Weiter 5 Notfunkgruppen, jedoch noch ohne formelle Zusammenarbeit mit einem Kanton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C48C5BF-F4E4-4BB0-833C-5F70973B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466712"/>
            <a:ext cx="5544616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 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CFA8B-24ED-4CFC-8828-AB8AAEC6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88639"/>
            <a:ext cx="7416824" cy="972445"/>
          </a:xfrm>
        </p:spPr>
        <p:txBody>
          <a:bodyPr>
            <a:normAutofit/>
          </a:bodyPr>
          <a:lstStyle/>
          <a:p>
            <a:r>
              <a:rPr lang="de-CH" sz="3600" b="1" dirty="0"/>
              <a:t>Was Amateurfunk NICHT ist: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1F5154-56BF-4E64-A3FA-DEBDD62F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16" y="1135812"/>
            <a:ext cx="8478688" cy="2592289"/>
          </a:xfrm>
        </p:spPr>
        <p:txBody>
          <a:bodyPr>
            <a:noAutofit/>
          </a:bodyPr>
          <a:lstStyle/>
          <a:p>
            <a:endParaRPr lang="de-CH" sz="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400" spc="50" dirty="0"/>
              <a:t>Amateurfunk ist </a:t>
            </a:r>
            <a:r>
              <a:rPr lang="de-CH" sz="2400" b="1" spc="50" dirty="0"/>
              <a:t>kein</a:t>
            </a:r>
            <a:r>
              <a:rPr lang="de-CH" sz="2400" spc="50" dirty="0"/>
              <a:t> Ersatz für behördliche Netze in normalen und besonderen Lagen (Polycom, LAFIS, </a:t>
            </a:r>
            <a:r>
              <a:rPr lang="de-CH" sz="2400" spc="50" dirty="0" err="1"/>
              <a:t>dBBK</a:t>
            </a:r>
            <a:r>
              <a:rPr lang="de-CH" sz="2400" spc="50" dirty="0"/>
              <a:t> etc.)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400" spc="50" dirty="0"/>
              <a:t>Wir sind </a:t>
            </a:r>
            <a:r>
              <a:rPr lang="de-CH" sz="2400" b="1" spc="50" dirty="0"/>
              <a:t>keine</a:t>
            </a:r>
            <a:r>
              <a:rPr lang="de-CH" sz="2400" spc="50" dirty="0"/>
              <a:t> «paramilitärische» Organisation (Volontariat)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400" spc="50" dirty="0"/>
              <a:t>Der Einsatz beginnt, wenn offensichtlich </a:t>
            </a:r>
            <a:r>
              <a:rPr lang="de-CH" sz="2400" b="1" spc="50" dirty="0"/>
              <a:t>praktisch alle </a:t>
            </a:r>
            <a:r>
              <a:rPr lang="de-CH" sz="2400" spc="50" dirty="0"/>
              <a:t> konventionellen </a:t>
            </a:r>
            <a:r>
              <a:rPr lang="de-CH" sz="2400" b="1" spc="50" dirty="0"/>
              <a:t>Kommunikationsmittel</a:t>
            </a:r>
            <a:r>
              <a:rPr lang="de-CH" sz="2400" spc="50" dirty="0"/>
              <a:t> grossmehrheitlich </a:t>
            </a:r>
            <a:r>
              <a:rPr lang="de-CH" sz="2400" b="1" spc="50" dirty="0"/>
              <a:t>ausgefallen</a:t>
            </a:r>
            <a:r>
              <a:rPr lang="de-CH" sz="2400" spc="50" dirty="0"/>
              <a:t> </a:t>
            </a:r>
            <a:r>
              <a:rPr lang="de-CH" sz="2400" b="1" spc="50" dirty="0"/>
              <a:t>sind </a:t>
            </a:r>
            <a:r>
              <a:rPr lang="de-CH" sz="2400" spc="50" dirty="0"/>
              <a:t>(ausserordentliche Lagen)</a:t>
            </a:r>
            <a:br>
              <a:rPr lang="de-CH" sz="2400" b="1" spc="50" dirty="0"/>
            </a:br>
            <a:endParaRPr lang="de-CH" sz="2400" b="1" spc="50" dirty="0"/>
          </a:p>
          <a:p>
            <a:pPr marL="0" indent="0">
              <a:spcBef>
                <a:spcPts val="0"/>
              </a:spcBef>
              <a:buNone/>
            </a:pPr>
            <a:endParaRPr lang="de-CH" sz="2800" dirty="0"/>
          </a:p>
          <a:p>
            <a:pPr marL="0" indent="0">
              <a:buNone/>
            </a:pPr>
            <a:endParaRPr lang="de-CH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2667AC-05C7-4F32-99E6-423F0ED1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046C60CC-A4DB-4664-9D63-E3497AD4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72116"/>
            <a:ext cx="3888432" cy="48588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 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2206EC-BE4F-4571-A04B-3E43C498534C}"/>
              </a:ext>
            </a:extLst>
          </p:cNvPr>
          <p:cNvSpPr txBox="1"/>
          <p:nvPr/>
        </p:nvSpPr>
        <p:spPr>
          <a:xfrm>
            <a:off x="683568" y="394200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e-CH" sz="32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Notfunk-Einsatz durch: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Einzelamateure</a:t>
            </a:r>
            <a:r>
              <a:rPr kumimoji="0" lang="de-CH" sz="2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de-CH" sz="2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Funkgeräte einschalten und Notfunkfrequenzen abhören; Hilfe an Bevölkerung und Gemeinden anbieten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Notfunk-Gruppen</a:t>
            </a:r>
            <a:r>
              <a:rPr kumimoji="0" lang="de-CH" sz="2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de-CH" sz="2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Einsatz gemäss Leistungsvereinbarung mit Behörden </a:t>
            </a:r>
          </a:p>
        </p:txBody>
      </p:sp>
    </p:spTree>
    <p:extLst>
      <p:ext uri="{BB962C8B-B14F-4D97-AF65-F5344CB8AC3E}">
        <p14:creationId xmlns:p14="http://schemas.microsoft.com/office/powerpoint/2010/main" val="152037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CFA8B-24ED-4CFC-8828-AB8AAEC6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Übermittlungs-Ü</a:t>
            </a:r>
            <a:r>
              <a:rPr lang="de-CH" sz="4000" b="1" dirty="0"/>
              <a:t>bu</a:t>
            </a:r>
            <a:r>
              <a:rPr lang="de-CH" b="1" dirty="0"/>
              <a:t>ng SVU 19 </a:t>
            </a:r>
            <a:r>
              <a:rPr lang="de-CH" sz="2400" dirty="0"/>
              <a:t>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1F5154-56BF-4E64-A3FA-DEBDD62F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16414"/>
            <a:ext cx="8136904" cy="49399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CH" sz="2400" b="1" dirty="0"/>
              <a:t>Teil 1: Sonntag 10. Nov 2019, 09:00-12.00 und 14.00h-17:00h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Erster Notfunk-Wettbewerb der USKA  für alle Funkamateure </a:t>
            </a:r>
            <a:br>
              <a:rPr lang="de-CH" sz="2400" dirty="0"/>
            </a:br>
            <a:r>
              <a:rPr lang="de-CH" sz="2400" dirty="0"/>
              <a:t>in der Schweiz; jährliche Wiederholung  (2</a:t>
            </a:r>
            <a:r>
              <a:rPr lang="de-CH" sz="2400" baseline="30000" dirty="0"/>
              <a:t>er</a:t>
            </a:r>
            <a:r>
              <a:rPr lang="de-CH" sz="2400" dirty="0"/>
              <a:t> Sa im Nov.)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Ziel: Austesten sämtlicher möglichen Sprachverbindungen:</a:t>
            </a:r>
            <a:br>
              <a:rPr lang="de-CH" sz="2400" dirty="0"/>
            </a:br>
            <a:r>
              <a:rPr lang="de-CH" sz="1800" dirty="0"/>
              <a:t>KW: 80m, ev. 40m und 10m Band; VHF &amp; UHF Band, </a:t>
            </a:r>
            <a:r>
              <a:rPr lang="de-CH" sz="1800" b="1" dirty="0"/>
              <a:t>inklusive</a:t>
            </a:r>
            <a:r>
              <a:rPr lang="de-CH" sz="1800" dirty="0"/>
              <a:t> mögliche Verbindungen via die eigenen </a:t>
            </a:r>
            <a:r>
              <a:rPr lang="de-CH" sz="1800" b="1" dirty="0"/>
              <a:t>Relais-Umsetzer</a:t>
            </a:r>
            <a:r>
              <a:rPr lang="de-CH" sz="1800" dirty="0"/>
              <a:t> in der Schweiz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Meldungsaustausch: </a:t>
            </a:r>
            <a:r>
              <a:rPr lang="de-CH" sz="2400" b="1" dirty="0"/>
              <a:t>Postleitzahl </a:t>
            </a:r>
            <a:r>
              <a:rPr lang="de-CH" sz="2400" dirty="0"/>
              <a:t>des Standorts der Station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Betrieb unabhängig vom Stromnetz (Batterie oder Generator)</a:t>
            </a:r>
          </a:p>
          <a:p>
            <a:pPr marL="0" indent="0">
              <a:spcBef>
                <a:spcPts val="0"/>
              </a:spcBef>
              <a:buNone/>
            </a:pPr>
            <a:endParaRPr lang="de-CH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de-CH" sz="2400" b="1" dirty="0"/>
              <a:t>Resultate: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353 Teilnehmer und 69 eingereichte Logs zur Bewertung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Der Einbezug der eigenen Relais-Umsetzer war erfolgreich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Auch jüngere Teilnehmer und HB3er wurden animiert, die keine grossen Antennen zu Hause aufstellen können</a:t>
            </a:r>
            <a:br>
              <a:rPr lang="de-CH" sz="2400" dirty="0"/>
            </a:br>
            <a:r>
              <a:rPr lang="de-CH" sz="2400" dirty="0"/>
              <a:t>      </a:t>
            </a:r>
          </a:p>
          <a:p>
            <a:pPr marL="0" indent="0">
              <a:spcBef>
                <a:spcPts val="0"/>
              </a:spcBef>
              <a:buNone/>
            </a:pPr>
            <a:br>
              <a:rPr lang="de-CH" sz="2400" dirty="0"/>
            </a:br>
            <a:r>
              <a:rPr lang="de-CH" sz="2400" dirty="0"/>
              <a:t>      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2667AC-05C7-4F32-99E6-423F0ED1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468677D5-E8DD-4676-B9BA-72AAA06A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474595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 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0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C4DB4-66EC-4F8D-950F-A517B13C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Übermittlungs-Übung SVU 19 </a:t>
            </a:r>
            <a:r>
              <a:rPr lang="de-CH" sz="2800" dirty="0"/>
              <a:t>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BCC12F-EFA5-45B8-8FEB-2D36B6194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CH" sz="2400" b="1" dirty="0"/>
              <a:t>Teil 2: Montag 11. Nov 2019  09:00h bis 15:00h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Verbindungstests zur Übertragung von Bildern und Daten via Kurzwelle zur Leitstelle SVU Bern, Guisan-Kaserne </a:t>
            </a:r>
            <a:br>
              <a:rPr lang="de-CH" sz="2400" dirty="0"/>
            </a:br>
            <a:r>
              <a:rPr lang="de-CH" sz="2400" dirty="0"/>
              <a:t>mit Winlink/VARA (ein Mailsystem via Funk)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Teilnehmer: Kantone ZG, SZ  und FR 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Weitere 15 Funkamateure aus der ganzen Schweiz haben freiwillig teilgenommen.</a:t>
            </a:r>
            <a:br>
              <a:rPr lang="de-CH" dirty="0"/>
            </a:br>
            <a:endParaRPr lang="de-CH" dirty="0"/>
          </a:p>
          <a:p>
            <a:pPr marL="0" indent="0">
              <a:spcBef>
                <a:spcPts val="0"/>
              </a:spcBef>
              <a:buNone/>
            </a:pPr>
            <a:r>
              <a:rPr lang="de-CH" sz="2400" b="1" dirty="0"/>
              <a:t>Resultat: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Praktisch aus jeder Ecke der Schweiz können Bilder und Daten direkt bis nach Bern übertragen werden, wenn auch wesentlich langsamer als mit normalem Mail!</a:t>
            </a:r>
          </a:p>
          <a:p>
            <a:pPr>
              <a:spcBef>
                <a:spcPts val="0"/>
              </a:spcBef>
            </a:pPr>
            <a:r>
              <a:rPr lang="de-CH" sz="2400" dirty="0"/>
              <a:t>Die Möglichkeit muss vorgängig eingeplant werden.</a:t>
            </a:r>
            <a:br>
              <a:rPr lang="de-CH" sz="2400" dirty="0"/>
            </a:br>
            <a:r>
              <a:rPr lang="de-CH" sz="2400" dirty="0"/>
              <a:t>Geräte , PC, Software etc. müssen vorbereitet sein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D3DCF0-2130-4965-9B2B-A9BA326B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1743BCF-DB3A-4CFE-9F44-D1FDEF1D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458829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 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7B38E-F6B5-417C-8815-87D7D33E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275" y="188640"/>
            <a:ext cx="7864221" cy="922492"/>
          </a:xfrm>
        </p:spPr>
        <p:txBody>
          <a:bodyPr>
            <a:noAutofit/>
          </a:bodyPr>
          <a:lstStyle/>
          <a:p>
            <a:r>
              <a:rPr lang="de-CH" sz="3200" b="1" dirty="0">
                <a:latin typeface="+mn-lt"/>
              </a:rPr>
              <a:t>Dieses Bild wurde via Kurzwelle übertragen</a:t>
            </a:r>
            <a:br>
              <a:rPr lang="de-CH" sz="3200" b="1" dirty="0">
                <a:latin typeface="+mn-lt"/>
              </a:rPr>
            </a:br>
            <a:r>
              <a:rPr lang="de-CH" sz="2400" b="1" dirty="0">
                <a:latin typeface="+mn-lt"/>
              </a:rPr>
              <a:t>Dateigrösse ca. 98 </a:t>
            </a:r>
            <a:r>
              <a:rPr lang="de-CH" sz="2400" b="1" dirty="0" err="1">
                <a:latin typeface="+mn-lt"/>
              </a:rPr>
              <a:t>kByte</a:t>
            </a:r>
            <a:r>
              <a:rPr lang="de-CH" sz="2400" b="1" dirty="0">
                <a:latin typeface="+mn-lt"/>
              </a:rPr>
              <a:t>,    Dauer 5-10 Minuten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B2F8EBE-8733-4463-B5A5-3167CE6B1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7642"/>
            <a:ext cx="7864221" cy="5245219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555B53-BD45-46EA-A81D-57828B1B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7</a:t>
            </a:fld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6AC4D2-33D6-44DC-859A-B62ABE452C83}"/>
              </a:ext>
            </a:extLst>
          </p:cNvPr>
          <p:cNvSpPr txBox="1"/>
          <p:nvPr/>
        </p:nvSpPr>
        <p:spPr>
          <a:xfrm>
            <a:off x="1259632" y="537321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Typische Funk-Station zur Übertragung von Sprache und Daten via Winlink Mailsystem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0A6E5F2-58C1-4A52-8816-09D1E19C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466712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 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4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61F8E-42B8-481E-92F8-E40049D9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b="1" dirty="0"/>
              <a:t>Übermittlungs-Übung  SVU 19 </a:t>
            </a:r>
            <a:r>
              <a:rPr lang="de-CH" sz="2800" dirty="0"/>
              <a:t>(3)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64AAC7-5D95-4968-A852-E2AC4B4D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268760"/>
            <a:ext cx="8064896" cy="4464496"/>
          </a:xfrm>
        </p:spPr>
        <p:txBody>
          <a:bodyPr>
            <a:noAutofit/>
          </a:bodyPr>
          <a:lstStyle/>
          <a:p>
            <a:pPr marL="342000" indent="-342000">
              <a:lnSpc>
                <a:spcPct val="90000"/>
              </a:lnSpc>
              <a:spcBef>
                <a:spcPts val="0"/>
              </a:spcBef>
              <a:buNone/>
            </a:pPr>
            <a:r>
              <a:rPr lang="de-CH" sz="2400" b="1" dirty="0"/>
              <a:t>Teil 3: Dienstag 12. November 2019, 09:00h bis 15:00h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de-CH" sz="2400" dirty="0"/>
              <a:t>Sprach-Verbindungen von den Kantonen in Zug, Schwyz und </a:t>
            </a:r>
            <a:br>
              <a:rPr lang="de-CH" sz="2400" dirty="0"/>
            </a:br>
            <a:r>
              <a:rPr lang="de-CH" sz="2400" dirty="0"/>
              <a:t>Freiburg nach Bern Guisan-Kaserne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de-CH" sz="2400" dirty="0"/>
              <a:t>Weitere 25 freiwillige Funkamateure aus der ganzen Schweiz</a:t>
            </a:r>
            <a:endParaRPr lang="de-CH" sz="2400" dirty="0">
              <a:sym typeface="Wingdings" panose="05000000000000000000" pitchFamily="2" charset="2"/>
            </a:endParaRP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de-CH" sz="2400" dirty="0"/>
              <a:t>Haupt-Verbindung via Kurzwellen (80m Band) 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de-CH" sz="2400" dirty="0"/>
              <a:t>Alternative Verbindung via eigene Relais-Umsetzer testen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br>
              <a:rPr lang="de-CH" sz="2400" dirty="0"/>
            </a:br>
            <a:r>
              <a:rPr lang="de-CH" sz="2400" b="1" dirty="0"/>
              <a:t>Resultat 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de-CH" sz="2400" dirty="0"/>
              <a:t>Auf KW (80m Band) sind Verbindungen von den Kantonen nach Bern ganztags möglich. Sie müssen geplant werden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r>
              <a:rPr lang="de-CH" sz="2400" dirty="0"/>
              <a:t>Es gibt viele gute Alternativen via Relais-Umsetzer Verbindungen nach Bern herzustellen. Sie müssen vorgängig geplant und ausgetestet werden.</a:t>
            </a:r>
          </a:p>
          <a:p>
            <a:pPr marL="342000" indent="-342000">
              <a:lnSpc>
                <a:spcPct val="90000"/>
              </a:lnSpc>
              <a:spcBef>
                <a:spcPts val="0"/>
              </a:spcBef>
            </a:pPr>
            <a:endParaRPr lang="de-CH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E2E1C6-D720-4E16-B3DD-8A0E0A2C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90D215-9FFC-4F62-A3B3-12DAB5839189}"/>
              </a:ext>
            </a:extLst>
          </p:cNvPr>
          <p:cNvSpPr txBox="1"/>
          <p:nvPr/>
        </p:nvSpPr>
        <p:spPr>
          <a:xfrm>
            <a:off x="1235983" y="5709607"/>
            <a:ext cx="69127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de-CH" b="1" dirty="0">
                <a:sym typeface="Wingdings" panose="05000000000000000000" pitchFamily="2" charset="2"/>
              </a:rPr>
              <a:t>In ausserordentlichen Situationen die Stimme </a:t>
            </a:r>
            <a:br>
              <a:rPr lang="de-CH" b="1" dirty="0">
                <a:sym typeface="Wingdings" panose="05000000000000000000" pitchFamily="2" charset="2"/>
              </a:rPr>
            </a:br>
            <a:r>
              <a:rPr lang="de-CH" b="1" dirty="0">
                <a:sym typeface="Wingdings" panose="05000000000000000000" pitchFamily="2" charset="2"/>
              </a:rPr>
              <a:t>de</a:t>
            </a:r>
            <a:r>
              <a:rPr lang="de-CH" b="1" dirty="0"/>
              <a:t>s vertrauten Kollegen zu hören ist wichtig!</a:t>
            </a:r>
            <a:endParaRPr lang="de-CH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21080CD-730B-432D-854E-67A28607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450946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 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7C1BC17-03BC-4730-8C15-EB2DAA8B6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34" y="3550307"/>
            <a:ext cx="2326547" cy="35126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A797EFE-8CB7-4C73-A8C3-0EF2719A73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25" y="3228233"/>
            <a:ext cx="4836337" cy="36272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DEEEC7-5EA8-4363-8827-60DB26F3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200" b="1" dirty="0"/>
              <a:t>Impressionen SVU-19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EAAF08-BD87-4F49-9CC8-63DE0FCF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B481E1D0-2FBA-4AFE-B5AC-B8E572F07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1" y="1070614"/>
            <a:ext cx="3916567" cy="2594089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CF0533E-AB92-4A57-A4F3-669ED8B154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1077635"/>
            <a:ext cx="4608510" cy="25922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A7A528D-0B14-4939-8052-4458D6835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" y="3704117"/>
            <a:ext cx="2115042" cy="3193298"/>
          </a:xfrm>
          <a:prstGeom prst="rect">
            <a:avLst/>
          </a:prstGeom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BBBB39F-CEB2-4B6D-8B86-78D9DFB4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4657" y="6537659"/>
            <a:ext cx="468052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Notfunktagung 10. Okt. 2020 Guisan-Kaserne Bern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921E8D-6217-40EC-B54D-1DA7C7BFB3A4}"/>
              </a:ext>
            </a:extLst>
          </p:cNvPr>
          <p:cNvSpPr txBox="1"/>
          <p:nvPr/>
        </p:nvSpPr>
        <p:spPr>
          <a:xfrm>
            <a:off x="4295038" y="441383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Funkstation Leitstelle Bern HB9SVU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DF07AE-2E4B-45C1-BB18-273C96BAC78F}"/>
              </a:ext>
            </a:extLst>
          </p:cNvPr>
          <p:cNvSpPr/>
          <p:nvPr/>
        </p:nvSpPr>
        <p:spPr>
          <a:xfrm>
            <a:off x="748241" y="1352461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Leitstelle Bern HB9SVU</a:t>
            </a:r>
          </a:p>
          <a:p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Verbindungsaufnahme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159225-E39D-48F3-8F92-8E0FFD5A9834}"/>
              </a:ext>
            </a:extLst>
          </p:cNvPr>
          <p:cNvSpPr txBox="1"/>
          <p:nvPr/>
        </p:nvSpPr>
        <p:spPr>
          <a:xfrm>
            <a:off x="10672" y="3813317"/>
            <a:ext cx="331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Antennenbau Guisan Kaserne Bern</a:t>
            </a:r>
          </a:p>
          <a:p>
            <a:r>
              <a:rPr lang="de-CH" sz="1400" dirty="0"/>
              <a:t>für Leitstelle HB9SVU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3CA1F0-A6DC-4930-A70C-4464CC5947F1}"/>
              </a:ext>
            </a:extLst>
          </p:cNvPr>
          <p:cNvSpPr txBox="1"/>
          <p:nvPr/>
        </p:nvSpPr>
        <p:spPr>
          <a:xfrm>
            <a:off x="4774383" y="3001647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Notorganisation  Zug SVU-19</a:t>
            </a:r>
          </a:p>
          <a:p>
            <a:r>
              <a:rPr lang="de-CH" sz="1400" dirty="0">
                <a:solidFill>
                  <a:schemeClr val="bg1">
                    <a:lumMod val="95000"/>
                  </a:schemeClr>
                </a:solidFill>
              </a:rPr>
              <a:t>Leiter: Urs Marti (zweiter von links)</a:t>
            </a:r>
          </a:p>
        </p:txBody>
      </p:sp>
    </p:spTree>
    <p:extLst>
      <p:ext uri="{BB962C8B-B14F-4D97-AF65-F5344CB8AC3E}">
        <p14:creationId xmlns:p14="http://schemas.microsoft.com/office/powerpoint/2010/main" val="18386955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1189</Words>
  <Application>Microsoft Office PowerPoint</Application>
  <PresentationFormat>Bildschirmpräsentation (4:3)</PresentationFormat>
  <Paragraphs>162</Paragraphs>
  <Slides>17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Custom Design</vt:lpstr>
      <vt:lpstr>1_Custom Design</vt:lpstr>
      <vt:lpstr>Worksheet</vt:lpstr>
      <vt:lpstr>Wenn alle Stricke reissen:    Notfunk in der Schweiz Notfunkstrategie der USKA  10. Okt. 2020 Bern Guisan-Kaserne</vt:lpstr>
      <vt:lpstr> Der Amateurfunk  heute ?</vt:lpstr>
      <vt:lpstr>Die Vorgeschichte:  SVU 14  Auszug aus offiziellem Schlussbericht des Bundes</vt:lpstr>
      <vt:lpstr>Was Amateurfunk NICHT ist: </vt:lpstr>
      <vt:lpstr>Übermittlungs-Übung SVU 19 (1)</vt:lpstr>
      <vt:lpstr>Übermittlungs-Übung SVU 19 (2)</vt:lpstr>
      <vt:lpstr>Dieses Bild wurde via Kurzwelle übertragen Dateigrösse ca. 98 kByte,    Dauer 5-10 Minuten</vt:lpstr>
      <vt:lpstr>Übermittlungs-Übung  SVU 19 (3)</vt:lpstr>
      <vt:lpstr>Impressionen SVU-19 </vt:lpstr>
      <vt:lpstr>PowerPoint-Präsentation</vt:lpstr>
      <vt:lpstr> USKA Strategie Notfunk (1)</vt:lpstr>
      <vt:lpstr> USKA Strategie Notfunk  (2)</vt:lpstr>
      <vt:lpstr>Notfunk – Phasen:</vt:lpstr>
      <vt:lpstr>Material für HamNet Verbindungen P2P</vt:lpstr>
      <vt:lpstr>PowerPoint-Präsentation</vt:lpstr>
      <vt:lpstr>Notfunk-Wettbewerb So. 10. Nov. 2019</vt:lpstr>
      <vt:lpstr> Beispiele Notfunk-Stationen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Notfunk Schweiz der USKA</dc:title>
  <dc:subject>Emergency Communications in ao Lagen</dc:subject>
  <dc:creator>Willi G Vollenweider</dc:creator>
  <cp:lastModifiedBy>Bernard Wehrli</cp:lastModifiedBy>
  <cp:revision>379</cp:revision>
  <cp:lastPrinted>2013-10-29T08:26:24Z</cp:lastPrinted>
  <dcterms:created xsi:type="dcterms:W3CDTF">2012-08-30T17:51:23Z</dcterms:created>
  <dcterms:modified xsi:type="dcterms:W3CDTF">2020-10-08T08:44:22Z</dcterms:modified>
</cp:coreProperties>
</file>