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276" r:id="rId3"/>
    <p:sldId id="277" r:id="rId4"/>
    <p:sldId id="278" r:id="rId5"/>
    <p:sldId id="279" r:id="rId6"/>
    <p:sldId id="280" r:id="rId7"/>
    <p:sldId id="271" r:id="rId8"/>
    <p:sldId id="273" r:id="rId9"/>
    <p:sldId id="270" r:id="rId10"/>
    <p:sldId id="257" r:id="rId11"/>
    <p:sldId id="258" r:id="rId12"/>
    <p:sldId id="261" r:id="rId13"/>
    <p:sldId id="260" r:id="rId14"/>
    <p:sldId id="262" r:id="rId15"/>
    <p:sldId id="259" r:id="rId16"/>
    <p:sldId id="263" r:id="rId17"/>
    <p:sldId id="265" r:id="rId18"/>
    <p:sldId id="264" r:id="rId19"/>
    <p:sldId id="266" r:id="rId20"/>
    <p:sldId id="267" r:id="rId21"/>
    <p:sldId id="274" r:id="rId22"/>
    <p:sldId id="268" r:id="rId23"/>
    <p:sldId id="269" r:id="rId24"/>
    <p:sldId id="275" r:id="rId2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02" y="1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432131-3A4D-4621-BB69-1A03F77F7C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5F9050D-AF02-4F26-B200-A608389F82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B90B8B8-7EF3-4E3D-B614-A2F986812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3F66-BDF6-4B79-9D09-11B6114CF05C}" type="datetimeFigureOut">
              <a:rPr lang="de-CH" smtClean="0"/>
              <a:t>07.10.2020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5D458C-4502-4032-BC14-8BFE68B2C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BE4F6E-3A7F-42E0-B689-4EB322E3A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1C00-92C7-4A5B-BDB5-71A199EBF51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96776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808568-B2E7-4038-BF9A-B7651A1A0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60D3529-FB23-45B1-8397-546C0D90F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E77C744-5A97-45A5-BE53-7C5C14E04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3F66-BDF6-4B79-9D09-11B6114CF05C}" type="datetimeFigureOut">
              <a:rPr lang="de-CH" smtClean="0"/>
              <a:t>07.10.2020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B87190E-F77F-40FF-8004-910ACE0C0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98FFD5C-8852-44B3-A510-E82626933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1C00-92C7-4A5B-BDB5-71A199EBF51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70386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AFE7508-141C-4181-98D9-C3C485777D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CCAAAC1-6E02-4C7A-8E92-02AB4AB0C7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29DA7CD-616B-47B0-8E02-C47A60409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3F66-BDF6-4B79-9D09-11B6114CF05C}" type="datetimeFigureOut">
              <a:rPr lang="de-CH" smtClean="0"/>
              <a:t>07.10.2020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ED98E37-CA94-48CE-BD76-0A72CBED6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999ACA2-4E35-441B-A73A-745EB94F2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1C00-92C7-4A5B-BDB5-71A199EBF51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04232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6A1C75-92F4-41A3-BCA5-A0868B6A2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E72CD2-C9CC-4501-9C1A-C5555FEC4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691E07E-8D26-45F4-A8D5-1C8338CB7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3F66-BDF6-4B79-9D09-11B6114CF05C}" type="datetimeFigureOut">
              <a:rPr lang="de-CH" smtClean="0"/>
              <a:t>07.10.2020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206DF7-670A-4917-859A-23BCEE66A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E43685-6227-4107-8054-005C5CEE3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1C00-92C7-4A5B-BDB5-71A199EBF51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49891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B35606-D858-45C0-A19B-8DE8D44E3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3E4C95B-6DAB-4D68-BD8B-919517EC9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9187282-9D36-4176-9C5C-D9F8F6AD2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3F66-BDF6-4B79-9D09-11B6114CF05C}" type="datetimeFigureOut">
              <a:rPr lang="de-CH" smtClean="0"/>
              <a:t>07.10.2020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A32614-0ADA-47C3-8B40-C66A63A1A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550D73-DA00-4B24-BA1F-692BF164A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1C00-92C7-4A5B-BDB5-71A199EBF51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22419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7C202C-079B-4E3A-87B6-62737F814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9BF575-3F69-4BE4-ABC2-94FFF2A742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9A1193A-6D1B-4AEE-B7F6-E5B9A0ED9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E7F76B8-C0DA-4482-9C38-63762701F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3F66-BDF6-4B79-9D09-11B6114CF05C}" type="datetimeFigureOut">
              <a:rPr lang="de-CH" smtClean="0"/>
              <a:t>07.10.2020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882FA07-2E8C-435E-8DFE-6FFF0622B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FE50CAE-40D4-47D8-AEEB-985FA3065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1C00-92C7-4A5B-BDB5-71A199EBF51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34158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ACDEAC-0352-47F2-B453-6A5A48347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7C42F66-5069-477D-B546-46C3761C4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F9D5795-A558-43AA-BB0E-2A5BF6E96B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8269F0A-E5CA-4DD4-ACDE-C45B0500E8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B05CF7D-779C-4393-937E-72B0561B87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1B4F7A3-7D67-466E-B600-FB96F9797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3F66-BDF6-4B79-9D09-11B6114CF05C}" type="datetimeFigureOut">
              <a:rPr lang="de-CH" smtClean="0"/>
              <a:t>07.10.2020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1A96D96-8F6F-461D-862F-5A4BE4A1D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084DF28-EBDE-43D8-8D8D-B665FA511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1C00-92C7-4A5B-BDB5-71A199EBF51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85643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411A07-23F5-4974-83EF-4D850A33F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1355874-EB1E-43D4-B40B-8E9CDCF33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3F66-BDF6-4B79-9D09-11B6114CF05C}" type="datetimeFigureOut">
              <a:rPr lang="de-CH" smtClean="0"/>
              <a:t>07.10.2020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873EDBD-A4E3-4633-B890-CF264227C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2A425EB-9550-4B06-9EB5-66CD4A92E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1C00-92C7-4A5B-BDB5-71A199EBF51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20743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FF313BF-1072-481C-A3B2-6DB1F5977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3F66-BDF6-4B79-9D09-11B6114CF05C}" type="datetimeFigureOut">
              <a:rPr lang="de-CH" smtClean="0"/>
              <a:t>07.10.2020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D84641B-9288-41AB-ABF3-8A9C3E43F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040B0FC-183C-4284-9F56-E42647F75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1C00-92C7-4A5B-BDB5-71A199EBF51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87526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013636-809C-404E-BAB0-DC4AC6871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D73588-36E8-4F76-81D0-D0BD28235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B412502-60E6-47C2-961A-065D5B01C6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E1F093B-1C51-4C88-A355-C87A020C1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3F66-BDF6-4B79-9D09-11B6114CF05C}" type="datetimeFigureOut">
              <a:rPr lang="de-CH" smtClean="0"/>
              <a:t>07.10.2020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1DB295D-4155-4A36-87FC-8B61E2C92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FFBD6E2-1CA5-40CB-80D6-55A3B65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1C00-92C7-4A5B-BDB5-71A199EBF51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30925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2C0DB6-4B94-4F6D-8044-6C4E0BC7C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EBD39EA-FC77-4F19-9131-4D1DBA801C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5199344-5007-4165-BF87-813558032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04AC27E-D3EA-4A6C-B463-EE2A71969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3F66-BDF6-4B79-9D09-11B6114CF05C}" type="datetimeFigureOut">
              <a:rPr lang="de-CH" smtClean="0"/>
              <a:t>07.10.2020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3939265-F22B-4DDF-B37A-C887E0585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13A5C4A-0F95-458A-855B-A8D2D0981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1C00-92C7-4A5B-BDB5-71A199EBF51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88427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FF572EF-A3B4-470D-B6DF-720DB09A8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47DF29-6281-488E-8BF2-22F771152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DFB3C62-958D-43D5-ADF9-06044CC977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83F66-BDF6-4B79-9D09-11B6114CF05C}" type="datetimeFigureOut">
              <a:rPr lang="de-CH" smtClean="0"/>
              <a:t>07.10.2020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B46EFE-F8ED-4B8B-8C56-4C938CBB1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7F97084-37DB-43BA-B789-F577E0AA3B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F1C00-92C7-4A5B-BDB5-71A199EBF51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09731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844E4A-7D53-4F17-9722-18ABBB1497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CH" sz="9600" b="1" dirty="0">
                <a:solidFill>
                  <a:schemeClr val="accent5">
                    <a:lumMod val="75000"/>
                  </a:schemeClr>
                </a:solidFill>
              </a:rPr>
              <a:t>HB9ZG-10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0D29857-0F2F-4A1C-94CD-6079D848CE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CH" sz="4400" dirty="0">
                <a:solidFill>
                  <a:schemeClr val="accent6">
                    <a:lumMod val="75000"/>
                  </a:schemeClr>
                </a:solidFill>
              </a:rPr>
              <a:t>Die </a:t>
            </a:r>
            <a:r>
              <a:rPr lang="de-CH" sz="4400" b="1" dirty="0">
                <a:solidFill>
                  <a:schemeClr val="accent6">
                    <a:lumMod val="75000"/>
                  </a:schemeClr>
                </a:solidFill>
              </a:rPr>
              <a:t>Mailbox</a:t>
            </a:r>
            <a:r>
              <a:rPr lang="de-CH" sz="4400" dirty="0">
                <a:solidFill>
                  <a:schemeClr val="accent6">
                    <a:lumMod val="75000"/>
                  </a:schemeClr>
                </a:solidFill>
              </a:rPr>
              <a:t> für den </a:t>
            </a:r>
            <a:r>
              <a:rPr lang="de-CH" sz="4400" dirty="0" err="1">
                <a:solidFill>
                  <a:schemeClr val="accent6">
                    <a:lumMod val="75000"/>
                  </a:schemeClr>
                </a:solidFill>
              </a:rPr>
              <a:t>Notfunk</a:t>
            </a:r>
            <a:r>
              <a:rPr lang="de-CH" sz="4400" dirty="0">
                <a:solidFill>
                  <a:schemeClr val="accent6">
                    <a:lumMod val="75000"/>
                  </a:schemeClr>
                </a:solidFill>
              </a:rPr>
              <a:t> Zug auf Rigi Scheidegg</a:t>
            </a:r>
          </a:p>
        </p:txBody>
      </p:sp>
    </p:spTree>
    <p:extLst>
      <p:ext uri="{BB962C8B-B14F-4D97-AF65-F5344CB8AC3E}">
        <p14:creationId xmlns:p14="http://schemas.microsoft.com/office/powerpoint/2010/main" val="3312366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47A128-590A-4B2B-A487-4C0F8920B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>
                <a:solidFill>
                  <a:schemeClr val="accent1">
                    <a:lumMod val="75000"/>
                  </a:schemeClr>
                </a:solidFill>
              </a:rPr>
              <a:t>Wozu eine Mailbox 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02F43E-C91D-401F-B116-F46473E86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2367093"/>
            <a:ext cx="10364452" cy="4009431"/>
          </a:xfrm>
        </p:spPr>
        <p:txBody>
          <a:bodyPr>
            <a:noAutofit/>
          </a:bodyPr>
          <a:lstStyle/>
          <a:p>
            <a:r>
              <a:rPr lang="de-CH" sz="3600" dirty="0"/>
              <a:t>Die Mailbox ist für die Meldungsübertragung, was das Relais für die Sprachübertragung: Sie verbindet die Teilnehmer eines Kommunikationsnetzes, welche auf direktem Weg nur ungenügend oder überhaupt nicht erreichbar wären.</a:t>
            </a:r>
          </a:p>
          <a:p>
            <a:r>
              <a:rPr lang="de-CH" sz="3600" dirty="0"/>
              <a:t>Unterschied:  Das Sprach-Relais muss in Echtzeit funktionieren – die Mailbox nicht.</a:t>
            </a:r>
          </a:p>
        </p:txBody>
      </p:sp>
    </p:spTree>
    <p:extLst>
      <p:ext uri="{BB962C8B-B14F-4D97-AF65-F5344CB8AC3E}">
        <p14:creationId xmlns:p14="http://schemas.microsoft.com/office/powerpoint/2010/main" val="1214938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63C786-BB55-4C7C-99CD-90EE97C00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016074"/>
          </a:xfrm>
        </p:spPr>
        <p:txBody>
          <a:bodyPr/>
          <a:lstStyle/>
          <a:p>
            <a:r>
              <a:rPr lang="de-CH" b="1" dirty="0">
                <a:solidFill>
                  <a:schemeClr val="accent1">
                    <a:lumMod val="75000"/>
                  </a:schemeClr>
                </a:solidFill>
              </a:rPr>
              <a:t>Wie funktioniert die Mailbox 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E3284F-DDF2-44C3-B3EF-5EEE91662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885445"/>
            <a:ext cx="10364452" cy="4354038"/>
          </a:xfrm>
        </p:spPr>
        <p:txBody>
          <a:bodyPr>
            <a:normAutofit/>
          </a:bodyPr>
          <a:lstStyle/>
          <a:p>
            <a:r>
              <a:rPr lang="de-CH" dirty="0"/>
              <a:t>Die Mailbox kennen wir seit den 80er Jahren von Packet Radio.</a:t>
            </a:r>
          </a:p>
          <a:p>
            <a:r>
              <a:rPr lang="de-CH" dirty="0"/>
              <a:t>So wie man Briefe für verschiedene Adressaten in den Briefkasten der Post einwirft, legt man Meldungen an irgendeinen Teilnehmer des Netzes in der Mailbox ab.</a:t>
            </a:r>
          </a:p>
          <a:p>
            <a:r>
              <a:rPr lang="de-CH" dirty="0"/>
              <a:t>Jeder Teilnehmer des Netzes kann jederzeit nachschauen, ob eine Meldung für ihn in seinem persönlichen Briefkasten zu finden ist.</a:t>
            </a:r>
          </a:p>
          <a:p>
            <a:r>
              <a:rPr lang="de-CH" dirty="0"/>
              <a:t>Konkret: HB9ZG-1 sendet die Meldung QTC-001 für HB9ZG-2 an die Mailbox HB9ZG-10. Wenn sich HB9ZG-2 das nächste Mal mit der Mailbox verbindet, sendet die Mailbox (automatisch) die Meldung QTC-001 an HB9ZG-2.</a:t>
            </a:r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45482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ylinder 1">
            <a:extLst>
              <a:ext uri="{FF2B5EF4-FFF2-40B4-BE49-F238E27FC236}">
                <a16:creationId xmlns:a16="http://schemas.microsoft.com/office/drawing/2014/main" id="{75F10A5C-7D8B-4AEF-9CAE-E2FBB36F021F}"/>
              </a:ext>
            </a:extLst>
          </p:cNvPr>
          <p:cNvSpPr/>
          <p:nvPr/>
        </p:nvSpPr>
        <p:spPr>
          <a:xfrm>
            <a:off x="4960418" y="3058789"/>
            <a:ext cx="1731695" cy="283221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HB9ZG-10</a:t>
            </a:r>
          </a:p>
        </p:txBody>
      </p:sp>
      <p:sp>
        <p:nvSpPr>
          <p:cNvPr id="3" name="Flussdiagramm: Vordefinierter Prozess 2">
            <a:extLst>
              <a:ext uri="{FF2B5EF4-FFF2-40B4-BE49-F238E27FC236}">
                <a16:creationId xmlns:a16="http://schemas.microsoft.com/office/drawing/2014/main" id="{F3FDF4A0-ED9F-4348-B12B-E03829750BDA}"/>
              </a:ext>
            </a:extLst>
          </p:cNvPr>
          <p:cNvSpPr/>
          <p:nvPr/>
        </p:nvSpPr>
        <p:spPr>
          <a:xfrm>
            <a:off x="1262358" y="1521303"/>
            <a:ext cx="1844984" cy="1108609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HB9ZG-1</a:t>
            </a:r>
          </a:p>
        </p:txBody>
      </p:sp>
      <p:sp>
        <p:nvSpPr>
          <p:cNvPr id="5" name="Flussdiagramm: Vordefinierter Prozess 4">
            <a:extLst>
              <a:ext uri="{FF2B5EF4-FFF2-40B4-BE49-F238E27FC236}">
                <a16:creationId xmlns:a16="http://schemas.microsoft.com/office/drawing/2014/main" id="{28345081-D46A-4501-A8AE-8D34573728C2}"/>
              </a:ext>
            </a:extLst>
          </p:cNvPr>
          <p:cNvSpPr/>
          <p:nvPr/>
        </p:nvSpPr>
        <p:spPr>
          <a:xfrm>
            <a:off x="1262358" y="3272553"/>
            <a:ext cx="1844984" cy="1108609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HB9AXY</a:t>
            </a:r>
          </a:p>
        </p:txBody>
      </p:sp>
      <p:sp>
        <p:nvSpPr>
          <p:cNvPr id="7" name="Flussdiagramm: Vordefinierter Prozess 6">
            <a:extLst>
              <a:ext uri="{FF2B5EF4-FFF2-40B4-BE49-F238E27FC236}">
                <a16:creationId xmlns:a16="http://schemas.microsoft.com/office/drawing/2014/main" id="{C1FF3D5C-A2DB-45CC-812C-42A0803381DC}"/>
              </a:ext>
            </a:extLst>
          </p:cNvPr>
          <p:cNvSpPr/>
          <p:nvPr/>
        </p:nvSpPr>
        <p:spPr>
          <a:xfrm>
            <a:off x="1262358" y="5023804"/>
            <a:ext cx="1844984" cy="1108609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HB9ZG-3</a:t>
            </a:r>
          </a:p>
        </p:txBody>
      </p:sp>
      <p:sp>
        <p:nvSpPr>
          <p:cNvPr id="9" name="Flussdiagramm: Vordefinierter Prozess 8">
            <a:extLst>
              <a:ext uri="{FF2B5EF4-FFF2-40B4-BE49-F238E27FC236}">
                <a16:creationId xmlns:a16="http://schemas.microsoft.com/office/drawing/2014/main" id="{9BD3076A-EDDF-4F1F-9B2E-1C9F778A4C36}"/>
              </a:ext>
            </a:extLst>
          </p:cNvPr>
          <p:cNvSpPr/>
          <p:nvPr/>
        </p:nvSpPr>
        <p:spPr>
          <a:xfrm>
            <a:off x="8545189" y="1521303"/>
            <a:ext cx="1844984" cy="1108609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HB9ZG-4</a:t>
            </a:r>
          </a:p>
        </p:txBody>
      </p:sp>
      <p:sp>
        <p:nvSpPr>
          <p:cNvPr id="11" name="Flussdiagramm: Vordefinierter Prozess 10">
            <a:extLst>
              <a:ext uri="{FF2B5EF4-FFF2-40B4-BE49-F238E27FC236}">
                <a16:creationId xmlns:a16="http://schemas.microsoft.com/office/drawing/2014/main" id="{A5E1E42E-FD78-467E-9B13-46E44DA689F4}"/>
              </a:ext>
            </a:extLst>
          </p:cNvPr>
          <p:cNvSpPr/>
          <p:nvPr/>
        </p:nvSpPr>
        <p:spPr>
          <a:xfrm>
            <a:off x="8545189" y="3272553"/>
            <a:ext cx="1844984" cy="1108609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HB9BXY</a:t>
            </a:r>
          </a:p>
        </p:txBody>
      </p:sp>
      <p:sp>
        <p:nvSpPr>
          <p:cNvPr id="13" name="Flussdiagramm: Vordefinierter Prozess 12">
            <a:extLst>
              <a:ext uri="{FF2B5EF4-FFF2-40B4-BE49-F238E27FC236}">
                <a16:creationId xmlns:a16="http://schemas.microsoft.com/office/drawing/2014/main" id="{19415834-28D3-442C-97A1-1652AB6D42DC}"/>
              </a:ext>
            </a:extLst>
          </p:cNvPr>
          <p:cNvSpPr/>
          <p:nvPr/>
        </p:nvSpPr>
        <p:spPr>
          <a:xfrm>
            <a:off x="8545189" y="5023804"/>
            <a:ext cx="1844984" cy="1108609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HB9ZG-6</a:t>
            </a:r>
          </a:p>
        </p:txBody>
      </p:sp>
      <p:sp>
        <p:nvSpPr>
          <p:cNvPr id="14" name="Pfeil: nach links und rechts 13">
            <a:extLst>
              <a:ext uri="{FF2B5EF4-FFF2-40B4-BE49-F238E27FC236}">
                <a16:creationId xmlns:a16="http://schemas.microsoft.com/office/drawing/2014/main" id="{EF33D0D3-52C7-41AE-8EE7-52FB304ED7DE}"/>
              </a:ext>
            </a:extLst>
          </p:cNvPr>
          <p:cNvSpPr/>
          <p:nvPr/>
        </p:nvSpPr>
        <p:spPr>
          <a:xfrm rot="2216639">
            <a:off x="2835146" y="2747718"/>
            <a:ext cx="2401288" cy="130522"/>
          </a:xfrm>
          <a:prstGeom prst="left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Pfeil: nach links und rechts 15">
            <a:extLst>
              <a:ext uri="{FF2B5EF4-FFF2-40B4-BE49-F238E27FC236}">
                <a16:creationId xmlns:a16="http://schemas.microsoft.com/office/drawing/2014/main" id="{446182F4-899B-40B4-92F9-2D091059124F}"/>
              </a:ext>
            </a:extLst>
          </p:cNvPr>
          <p:cNvSpPr/>
          <p:nvPr/>
        </p:nvSpPr>
        <p:spPr>
          <a:xfrm rot="722889">
            <a:off x="3103266" y="3939903"/>
            <a:ext cx="1853140" cy="156488"/>
          </a:xfrm>
          <a:prstGeom prst="left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8" name="Pfeil: nach links und rechts 17">
            <a:extLst>
              <a:ext uri="{FF2B5EF4-FFF2-40B4-BE49-F238E27FC236}">
                <a16:creationId xmlns:a16="http://schemas.microsoft.com/office/drawing/2014/main" id="{88115BC6-1D94-4422-83A7-B67ACD86A88D}"/>
              </a:ext>
            </a:extLst>
          </p:cNvPr>
          <p:cNvSpPr/>
          <p:nvPr/>
        </p:nvSpPr>
        <p:spPr>
          <a:xfrm rot="20871369">
            <a:off x="3111357" y="5229937"/>
            <a:ext cx="1853140" cy="156488"/>
          </a:xfrm>
          <a:prstGeom prst="left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0" name="Pfeil: nach links und rechts 19">
            <a:extLst>
              <a:ext uri="{FF2B5EF4-FFF2-40B4-BE49-F238E27FC236}">
                <a16:creationId xmlns:a16="http://schemas.microsoft.com/office/drawing/2014/main" id="{04996BA6-FC09-40D1-BF20-6135DAB0A392}"/>
              </a:ext>
            </a:extLst>
          </p:cNvPr>
          <p:cNvSpPr/>
          <p:nvPr/>
        </p:nvSpPr>
        <p:spPr>
          <a:xfrm rot="20871369">
            <a:off x="6687839" y="3959335"/>
            <a:ext cx="1853140" cy="156488"/>
          </a:xfrm>
          <a:prstGeom prst="left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2" name="Pfeil: nach links und rechts 21">
            <a:extLst>
              <a:ext uri="{FF2B5EF4-FFF2-40B4-BE49-F238E27FC236}">
                <a16:creationId xmlns:a16="http://schemas.microsoft.com/office/drawing/2014/main" id="{439FEE92-E54F-4C54-89C1-841AEAC63A2B}"/>
              </a:ext>
            </a:extLst>
          </p:cNvPr>
          <p:cNvSpPr/>
          <p:nvPr/>
        </p:nvSpPr>
        <p:spPr>
          <a:xfrm rot="811174">
            <a:off x="6684730" y="5251211"/>
            <a:ext cx="1853140" cy="156488"/>
          </a:xfrm>
          <a:prstGeom prst="left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4" name="Pfeil: nach links und rechts 23">
            <a:extLst>
              <a:ext uri="{FF2B5EF4-FFF2-40B4-BE49-F238E27FC236}">
                <a16:creationId xmlns:a16="http://schemas.microsoft.com/office/drawing/2014/main" id="{1D53FFF2-1523-4B1C-9B68-A33B3F86DA1C}"/>
              </a:ext>
            </a:extLst>
          </p:cNvPr>
          <p:cNvSpPr/>
          <p:nvPr/>
        </p:nvSpPr>
        <p:spPr>
          <a:xfrm rot="19070574">
            <a:off x="6342175" y="2856999"/>
            <a:ext cx="2526011" cy="151886"/>
          </a:xfrm>
          <a:prstGeom prst="left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58B71E51-1DAE-4D1F-A95C-A287E67719AE}"/>
              </a:ext>
            </a:extLst>
          </p:cNvPr>
          <p:cNvSpPr txBox="1"/>
          <p:nvPr/>
        </p:nvSpPr>
        <p:spPr>
          <a:xfrm>
            <a:off x="3905757" y="900675"/>
            <a:ext cx="4089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b="1" dirty="0">
                <a:solidFill>
                  <a:schemeClr val="accent2">
                    <a:lumMod val="50000"/>
                  </a:schemeClr>
                </a:solidFill>
              </a:rPr>
              <a:t>Lokale Mailbox HB9ZG-10</a:t>
            </a:r>
          </a:p>
        </p:txBody>
      </p:sp>
    </p:spTree>
    <p:extLst>
      <p:ext uri="{BB962C8B-B14F-4D97-AF65-F5344CB8AC3E}">
        <p14:creationId xmlns:p14="http://schemas.microsoft.com/office/powerpoint/2010/main" val="1588112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C78370-E480-4126-A53B-069B6AC1C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29006"/>
          </a:xfrm>
        </p:spPr>
        <p:txBody>
          <a:bodyPr/>
          <a:lstStyle/>
          <a:p>
            <a:r>
              <a:rPr lang="de-CH" b="1" dirty="0">
                <a:solidFill>
                  <a:schemeClr val="accent1">
                    <a:lumMod val="75000"/>
                  </a:schemeClr>
                </a:solidFill>
              </a:rPr>
              <a:t>Lokale Mailbox – Internet-Mailbox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3E3661-7A18-4782-BC19-46A6F1953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4131"/>
            <a:ext cx="10304533" cy="4582832"/>
          </a:xfrm>
        </p:spPr>
        <p:txBody>
          <a:bodyPr>
            <a:normAutofit fontScale="92500" lnSpcReduction="20000"/>
          </a:bodyPr>
          <a:lstStyle/>
          <a:p>
            <a:r>
              <a:rPr lang="de-CH" sz="3200" dirty="0"/>
              <a:t>Die lokale Mailbox ist ideal, wenn sie funktechnisch alle Stationen des Netzes erreichen kann.</a:t>
            </a:r>
          </a:p>
          <a:p>
            <a:r>
              <a:rPr lang="de-CH" sz="3200" dirty="0"/>
              <a:t>Bisherige Versuche mit dem Standort Scheidegg zeigen, dass sämtliche potentiellen Standorte für den </a:t>
            </a:r>
            <a:r>
              <a:rPr lang="de-CH" sz="3200" dirty="0" err="1"/>
              <a:t>Notfunk</a:t>
            </a:r>
            <a:r>
              <a:rPr lang="de-CH" sz="3200" dirty="0"/>
              <a:t> Zug (GFS, KFS) über HB9ZG-10 erreichbar sind. </a:t>
            </a:r>
          </a:p>
          <a:p>
            <a:r>
              <a:rPr lang="de-CH" sz="3200" dirty="0"/>
              <a:t>Um das Nutzungspotential unserer Mailbox zu erhöhen, ist HB9ZG-10 via Internet mit dem WINLINK Mail-Server (‘CMS’) verbunden und erlaubt damit, Meldungen mit anderen Funkamateuren weltweit und auch mit beliebigen E-Mail-Teilnehmern auszutauschen. </a:t>
            </a:r>
          </a:p>
          <a:p>
            <a:r>
              <a:rPr lang="de-CH" sz="3200" dirty="0"/>
              <a:t>Im Fall eines Notfunk-Einsatzes schalten wir HB9ZG-10 auf Lokal-Betrieb</a:t>
            </a:r>
          </a:p>
          <a:p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99913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ylinder 2">
            <a:extLst>
              <a:ext uri="{FF2B5EF4-FFF2-40B4-BE49-F238E27FC236}">
                <a16:creationId xmlns:a16="http://schemas.microsoft.com/office/drawing/2014/main" id="{F121DB65-32BE-4CAC-B5F9-C0897B05B0FB}"/>
              </a:ext>
            </a:extLst>
          </p:cNvPr>
          <p:cNvSpPr/>
          <p:nvPr/>
        </p:nvSpPr>
        <p:spPr>
          <a:xfrm>
            <a:off x="5114536" y="452519"/>
            <a:ext cx="1731695" cy="210469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WINLINK</a:t>
            </a:r>
            <a:br>
              <a:rPr lang="de-CH" dirty="0"/>
            </a:br>
            <a:br>
              <a:rPr lang="de-CH" dirty="0"/>
            </a:br>
            <a:r>
              <a:rPr lang="de-CH" dirty="0"/>
              <a:t>CMS</a:t>
            </a:r>
          </a:p>
        </p:txBody>
      </p:sp>
      <p:sp>
        <p:nvSpPr>
          <p:cNvPr id="5" name="Flussdiagramm: Vordefinierter Prozess 4">
            <a:extLst>
              <a:ext uri="{FF2B5EF4-FFF2-40B4-BE49-F238E27FC236}">
                <a16:creationId xmlns:a16="http://schemas.microsoft.com/office/drawing/2014/main" id="{99E83273-8B6E-4782-8826-6360714237FF}"/>
              </a:ext>
            </a:extLst>
          </p:cNvPr>
          <p:cNvSpPr/>
          <p:nvPr/>
        </p:nvSpPr>
        <p:spPr>
          <a:xfrm>
            <a:off x="1259891" y="1639390"/>
            <a:ext cx="1844984" cy="1108609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HB9ZG-1</a:t>
            </a:r>
          </a:p>
        </p:txBody>
      </p:sp>
      <p:sp>
        <p:nvSpPr>
          <p:cNvPr id="7" name="Flussdiagramm: Vordefinierter Prozess 6">
            <a:extLst>
              <a:ext uri="{FF2B5EF4-FFF2-40B4-BE49-F238E27FC236}">
                <a16:creationId xmlns:a16="http://schemas.microsoft.com/office/drawing/2014/main" id="{E861474D-276F-4A2D-9B14-CB5A743018D8}"/>
              </a:ext>
            </a:extLst>
          </p:cNvPr>
          <p:cNvSpPr/>
          <p:nvPr/>
        </p:nvSpPr>
        <p:spPr>
          <a:xfrm>
            <a:off x="1262358" y="3076741"/>
            <a:ext cx="1844984" cy="1108609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HB9ZG-2</a:t>
            </a:r>
          </a:p>
        </p:txBody>
      </p:sp>
      <p:sp>
        <p:nvSpPr>
          <p:cNvPr id="9" name="Flussdiagramm: Vordefinierter Prozess 8">
            <a:extLst>
              <a:ext uri="{FF2B5EF4-FFF2-40B4-BE49-F238E27FC236}">
                <a16:creationId xmlns:a16="http://schemas.microsoft.com/office/drawing/2014/main" id="{5AB8A2BA-1E0D-4D98-B4A4-77236756754C}"/>
              </a:ext>
            </a:extLst>
          </p:cNvPr>
          <p:cNvSpPr/>
          <p:nvPr/>
        </p:nvSpPr>
        <p:spPr>
          <a:xfrm>
            <a:off x="1262358" y="4482463"/>
            <a:ext cx="1844984" cy="1108609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HB9ZG-3</a:t>
            </a:r>
          </a:p>
        </p:txBody>
      </p:sp>
      <p:sp>
        <p:nvSpPr>
          <p:cNvPr id="11" name="Flussdiagramm: Vordefinierter Prozess 10">
            <a:extLst>
              <a:ext uri="{FF2B5EF4-FFF2-40B4-BE49-F238E27FC236}">
                <a16:creationId xmlns:a16="http://schemas.microsoft.com/office/drawing/2014/main" id="{5969619A-7168-4C4C-9E6D-5FCD33F53EBB}"/>
              </a:ext>
            </a:extLst>
          </p:cNvPr>
          <p:cNvSpPr/>
          <p:nvPr/>
        </p:nvSpPr>
        <p:spPr>
          <a:xfrm>
            <a:off x="8540660" y="1693387"/>
            <a:ext cx="1844984" cy="1108609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HB9ABC</a:t>
            </a:r>
          </a:p>
        </p:txBody>
      </p:sp>
      <p:sp>
        <p:nvSpPr>
          <p:cNvPr id="13" name="Flussdiagramm: Vordefinierter Prozess 12">
            <a:extLst>
              <a:ext uri="{FF2B5EF4-FFF2-40B4-BE49-F238E27FC236}">
                <a16:creationId xmlns:a16="http://schemas.microsoft.com/office/drawing/2014/main" id="{36763170-0E59-46DC-973F-E94C275C74E6}"/>
              </a:ext>
            </a:extLst>
          </p:cNvPr>
          <p:cNvSpPr/>
          <p:nvPr/>
        </p:nvSpPr>
        <p:spPr>
          <a:xfrm>
            <a:off x="8540660" y="3117663"/>
            <a:ext cx="1844984" cy="1108609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HB3YXZ</a:t>
            </a:r>
          </a:p>
        </p:txBody>
      </p:sp>
      <p:sp>
        <p:nvSpPr>
          <p:cNvPr id="15" name="Flussdiagramm: Vordefinierter Prozess 14">
            <a:extLst>
              <a:ext uri="{FF2B5EF4-FFF2-40B4-BE49-F238E27FC236}">
                <a16:creationId xmlns:a16="http://schemas.microsoft.com/office/drawing/2014/main" id="{D929B983-6FF5-466F-B0F0-B84D3D708778}"/>
              </a:ext>
            </a:extLst>
          </p:cNvPr>
          <p:cNvSpPr/>
          <p:nvPr/>
        </p:nvSpPr>
        <p:spPr>
          <a:xfrm>
            <a:off x="8540660" y="4488955"/>
            <a:ext cx="1844984" cy="1108609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HB9ZG-6</a:t>
            </a:r>
          </a:p>
        </p:txBody>
      </p:sp>
      <p:sp>
        <p:nvSpPr>
          <p:cNvPr id="17" name="Pfeil: nach links und rechts 16">
            <a:extLst>
              <a:ext uri="{FF2B5EF4-FFF2-40B4-BE49-F238E27FC236}">
                <a16:creationId xmlns:a16="http://schemas.microsoft.com/office/drawing/2014/main" id="{1922E657-90A1-4FD2-8FAF-F74B04A2D606}"/>
              </a:ext>
            </a:extLst>
          </p:cNvPr>
          <p:cNvSpPr/>
          <p:nvPr/>
        </p:nvSpPr>
        <p:spPr>
          <a:xfrm rot="2216639">
            <a:off x="2822345" y="2786036"/>
            <a:ext cx="2611655" cy="158201"/>
          </a:xfrm>
          <a:prstGeom prst="left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9" name="Pfeil: nach links und rechts 18">
            <a:extLst>
              <a:ext uri="{FF2B5EF4-FFF2-40B4-BE49-F238E27FC236}">
                <a16:creationId xmlns:a16="http://schemas.microsoft.com/office/drawing/2014/main" id="{6CD848FB-D98E-4270-ABE6-1DF9C1BE7578}"/>
              </a:ext>
            </a:extLst>
          </p:cNvPr>
          <p:cNvSpPr/>
          <p:nvPr/>
        </p:nvSpPr>
        <p:spPr>
          <a:xfrm rot="722889">
            <a:off x="3106077" y="3913264"/>
            <a:ext cx="1977025" cy="196497"/>
          </a:xfrm>
          <a:prstGeom prst="left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1" name="Pfeil: nach links und rechts 20">
            <a:extLst>
              <a:ext uri="{FF2B5EF4-FFF2-40B4-BE49-F238E27FC236}">
                <a16:creationId xmlns:a16="http://schemas.microsoft.com/office/drawing/2014/main" id="{3A6BEC33-2A58-48C0-ADFE-A6FC408E6A58}"/>
              </a:ext>
            </a:extLst>
          </p:cNvPr>
          <p:cNvSpPr/>
          <p:nvPr/>
        </p:nvSpPr>
        <p:spPr>
          <a:xfrm>
            <a:off x="3104875" y="4926705"/>
            <a:ext cx="1853140" cy="156488"/>
          </a:xfrm>
          <a:prstGeom prst="left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3" name="Pfeil: nach links und rechts 22">
            <a:extLst>
              <a:ext uri="{FF2B5EF4-FFF2-40B4-BE49-F238E27FC236}">
                <a16:creationId xmlns:a16="http://schemas.microsoft.com/office/drawing/2014/main" id="{59568D8A-B061-478F-ACAA-FDBC642F5CF5}"/>
              </a:ext>
            </a:extLst>
          </p:cNvPr>
          <p:cNvSpPr/>
          <p:nvPr/>
        </p:nvSpPr>
        <p:spPr>
          <a:xfrm rot="20871369">
            <a:off x="6525028" y="3976653"/>
            <a:ext cx="2019793" cy="175293"/>
          </a:xfrm>
          <a:prstGeom prst="left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5" name="Pfeil: nach links und rechts 24">
            <a:extLst>
              <a:ext uri="{FF2B5EF4-FFF2-40B4-BE49-F238E27FC236}">
                <a16:creationId xmlns:a16="http://schemas.microsoft.com/office/drawing/2014/main" id="{675F2DA0-D3E9-4B3A-844C-95EA3178C53F}"/>
              </a:ext>
            </a:extLst>
          </p:cNvPr>
          <p:cNvSpPr/>
          <p:nvPr/>
        </p:nvSpPr>
        <p:spPr>
          <a:xfrm>
            <a:off x="6457051" y="4962460"/>
            <a:ext cx="2083609" cy="156488"/>
          </a:xfrm>
          <a:prstGeom prst="left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7" name="Pfeil: nach links und rechts 26">
            <a:extLst>
              <a:ext uri="{FF2B5EF4-FFF2-40B4-BE49-F238E27FC236}">
                <a16:creationId xmlns:a16="http://schemas.microsoft.com/office/drawing/2014/main" id="{18D8F192-2514-4392-91FD-58F96AB8A6D7}"/>
              </a:ext>
            </a:extLst>
          </p:cNvPr>
          <p:cNvSpPr/>
          <p:nvPr/>
        </p:nvSpPr>
        <p:spPr>
          <a:xfrm rot="19242326">
            <a:off x="6392109" y="2808221"/>
            <a:ext cx="2461370" cy="177451"/>
          </a:xfrm>
          <a:prstGeom prst="left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8" name="Flussdiagramm: Daten 27">
            <a:extLst>
              <a:ext uri="{FF2B5EF4-FFF2-40B4-BE49-F238E27FC236}">
                <a16:creationId xmlns:a16="http://schemas.microsoft.com/office/drawing/2014/main" id="{2E529582-561E-4874-BB47-BB4F55948F1A}"/>
              </a:ext>
            </a:extLst>
          </p:cNvPr>
          <p:cNvSpPr/>
          <p:nvPr/>
        </p:nvSpPr>
        <p:spPr>
          <a:xfrm>
            <a:off x="4881965" y="3091834"/>
            <a:ext cx="1844592" cy="2410750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GATEWAY</a:t>
            </a:r>
            <a:br>
              <a:rPr lang="de-CH" dirty="0"/>
            </a:br>
            <a:br>
              <a:rPr lang="de-CH" dirty="0"/>
            </a:br>
            <a:r>
              <a:rPr lang="de-CH" dirty="0"/>
              <a:t>HB9ZG-10</a:t>
            </a:r>
          </a:p>
        </p:txBody>
      </p:sp>
      <p:sp>
        <p:nvSpPr>
          <p:cNvPr id="30" name="Pfeil: nach links und rechts 29">
            <a:extLst>
              <a:ext uri="{FF2B5EF4-FFF2-40B4-BE49-F238E27FC236}">
                <a16:creationId xmlns:a16="http://schemas.microsoft.com/office/drawing/2014/main" id="{2BEE091F-9626-4C39-A42C-6274A3BF51DB}"/>
              </a:ext>
            </a:extLst>
          </p:cNvPr>
          <p:cNvSpPr/>
          <p:nvPr/>
        </p:nvSpPr>
        <p:spPr>
          <a:xfrm rot="16200000">
            <a:off x="5717630" y="2697444"/>
            <a:ext cx="525508" cy="263272"/>
          </a:xfrm>
          <a:prstGeom prst="left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7017EC0E-4026-4173-BC7A-30F4DF879575}"/>
              </a:ext>
            </a:extLst>
          </p:cNvPr>
          <p:cNvSpPr txBox="1"/>
          <p:nvPr/>
        </p:nvSpPr>
        <p:spPr>
          <a:xfrm>
            <a:off x="1259892" y="6028092"/>
            <a:ext cx="9259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800" b="1" dirty="0">
                <a:solidFill>
                  <a:schemeClr val="accent2">
                    <a:lumMod val="50000"/>
                  </a:schemeClr>
                </a:solidFill>
              </a:rPr>
              <a:t>Mit Internet vernetzte Mailbox: Gateway HB9ZG-10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6DE268E1-DFCE-4C49-9D21-5CC97B51D409}"/>
              </a:ext>
            </a:extLst>
          </p:cNvPr>
          <p:cNvSpPr txBox="1"/>
          <p:nvPr/>
        </p:nvSpPr>
        <p:spPr>
          <a:xfrm>
            <a:off x="6040138" y="2629912"/>
            <a:ext cx="1051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 dirty="0">
                <a:solidFill>
                  <a:schemeClr val="accent6">
                    <a:lumMod val="75000"/>
                  </a:schemeClr>
                </a:solidFill>
              </a:rPr>
              <a:t>Internet</a:t>
            </a:r>
          </a:p>
        </p:txBody>
      </p:sp>
      <p:sp>
        <p:nvSpPr>
          <p:cNvPr id="35" name="Flussdiagramm: Vordefinierter Prozess 34">
            <a:extLst>
              <a:ext uri="{FF2B5EF4-FFF2-40B4-BE49-F238E27FC236}">
                <a16:creationId xmlns:a16="http://schemas.microsoft.com/office/drawing/2014/main" id="{13C6CF63-3C05-47CF-8BB5-A1B6F2B9A0F8}"/>
              </a:ext>
            </a:extLst>
          </p:cNvPr>
          <p:cNvSpPr/>
          <p:nvPr/>
        </p:nvSpPr>
        <p:spPr>
          <a:xfrm>
            <a:off x="8540660" y="322095"/>
            <a:ext cx="1844984" cy="1108609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/>
              <a:t>hans.meier@datazug.ch</a:t>
            </a:r>
          </a:p>
        </p:txBody>
      </p:sp>
      <p:sp>
        <p:nvSpPr>
          <p:cNvPr id="37" name="Pfeil: nach links und rechts 36">
            <a:extLst>
              <a:ext uri="{FF2B5EF4-FFF2-40B4-BE49-F238E27FC236}">
                <a16:creationId xmlns:a16="http://schemas.microsoft.com/office/drawing/2014/main" id="{CFC8EB77-485C-4BBC-AA02-58A0F2449B54}"/>
              </a:ext>
            </a:extLst>
          </p:cNvPr>
          <p:cNvSpPr/>
          <p:nvPr/>
        </p:nvSpPr>
        <p:spPr>
          <a:xfrm rot="20871369">
            <a:off x="6840617" y="925306"/>
            <a:ext cx="1738258" cy="178405"/>
          </a:xfrm>
          <a:prstGeom prst="left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9" name="Flussdiagramm: Vordefinierter Prozess 38">
            <a:extLst>
              <a:ext uri="{FF2B5EF4-FFF2-40B4-BE49-F238E27FC236}">
                <a16:creationId xmlns:a16="http://schemas.microsoft.com/office/drawing/2014/main" id="{08C6619B-11AC-4AB2-9573-00F3E7495FD4}"/>
              </a:ext>
            </a:extLst>
          </p:cNvPr>
          <p:cNvSpPr/>
          <p:nvPr/>
        </p:nvSpPr>
        <p:spPr>
          <a:xfrm>
            <a:off x="1259891" y="241038"/>
            <a:ext cx="1844984" cy="1108609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hb9abc@</a:t>
            </a:r>
            <a:br>
              <a:rPr lang="de-CH" dirty="0"/>
            </a:br>
            <a:r>
              <a:rPr lang="de-CH" dirty="0"/>
              <a:t>uska.ch</a:t>
            </a:r>
          </a:p>
        </p:txBody>
      </p:sp>
      <p:sp>
        <p:nvSpPr>
          <p:cNvPr id="41" name="Pfeil: nach links und rechts 40">
            <a:extLst>
              <a:ext uri="{FF2B5EF4-FFF2-40B4-BE49-F238E27FC236}">
                <a16:creationId xmlns:a16="http://schemas.microsoft.com/office/drawing/2014/main" id="{0CDFCC0F-510A-4911-8DB1-A331808D2C33}"/>
              </a:ext>
            </a:extLst>
          </p:cNvPr>
          <p:cNvSpPr/>
          <p:nvPr/>
        </p:nvSpPr>
        <p:spPr>
          <a:xfrm rot="999252">
            <a:off x="3065962" y="939539"/>
            <a:ext cx="2087487" cy="180893"/>
          </a:xfrm>
          <a:prstGeom prst="left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01074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D677A5-CB62-46CD-B165-76767A9E6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b="1" dirty="0">
                <a:solidFill>
                  <a:schemeClr val="accent1">
                    <a:lumMod val="75000"/>
                  </a:schemeClr>
                </a:solidFill>
              </a:rPr>
              <a:t>Mit VARA FM </a:t>
            </a:r>
            <a:br>
              <a:rPr lang="de-CH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b="1" dirty="0">
                <a:solidFill>
                  <a:schemeClr val="accent1">
                    <a:lumMod val="75000"/>
                  </a:schemeClr>
                </a:solidFill>
              </a:rPr>
              <a:t>eine Verbindung zu HB9ZG-10 herstellen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F08C21-B79D-4BDA-B822-38A625CA1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46600"/>
          </a:xfrm>
        </p:spPr>
        <p:txBody>
          <a:bodyPr>
            <a:normAutofit/>
          </a:bodyPr>
          <a:lstStyle/>
          <a:p>
            <a:r>
              <a:rPr lang="de-CH" dirty="0"/>
              <a:t>Wir benutzen den E-Mail-Client ‘</a:t>
            </a:r>
            <a:r>
              <a:rPr lang="de-CH" dirty="0" err="1"/>
              <a:t>Winlink</a:t>
            </a:r>
            <a:r>
              <a:rPr lang="de-CH" dirty="0"/>
              <a:t> Express’ </a:t>
            </a:r>
          </a:p>
          <a:p>
            <a:r>
              <a:rPr lang="de-CH" dirty="0"/>
              <a:t>Um die Meldung(en) in der Outbox zu versenden und um eingegangene Meldungen von der Mailbox abzuholen, müssen wir eine ‘VARA FM Session’ öffnen. </a:t>
            </a:r>
          </a:p>
          <a:p>
            <a:r>
              <a:rPr lang="de-CH" dirty="0"/>
              <a:t>Wir verbinden uns mit der Mailbox.</a:t>
            </a:r>
            <a:br>
              <a:rPr lang="de-CH" dirty="0"/>
            </a:br>
            <a:r>
              <a:rPr lang="de-CH" dirty="0"/>
              <a:t>Anschliessend wird der Meldungs-</a:t>
            </a:r>
            <a:br>
              <a:rPr lang="de-CH" dirty="0"/>
            </a:br>
            <a:r>
              <a:rPr lang="de-CH" dirty="0"/>
              <a:t>verkehr vollautomatisch abgewickelt:</a:t>
            </a:r>
            <a:br>
              <a:rPr lang="de-CH" dirty="0"/>
            </a:br>
            <a:r>
              <a:rPr lang="de-CH" dirty="0"/>
              <a:t>Meldungen in der ‘</a:t>
            </a:r>
            <a:r>
              <a:rPr lang="de-CH" dirty="0" err="1"/>
              <a:t>Outbox</a:t>
            </a:r>
            <a:r>
              <a:rPr lang="de-CH" dirty="0"/>
              <a:t>’ werden</a:t>
            </a:r>
            <a:br>
              <a:rPr lang="de-CH" dirty="0"/>
            </a:br>
            <a:r>
              <a:rPr lang="de-CH" dirty="0"/>
              <a:t>gesendet, empfangene Meldungen</a:t>
            </a:r>
            <a:br>
              <a:rPr lang="de-CH" dirty="0"/>
            </a:br>
            <a:r>
              <a:rPr lang="de-CH" dirty="0"/>
              <a:t>landen in der ‘Inbox’.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8256B78-EDBF-4479-9CA2-D5448A264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669" y="3723900"/>
            <a:ext cx="4740985" cy="2320849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489A24B6-DBDF-4C25-8D86-557A946F4212}"/>
              </a:ext>
            </a:extLst>
          </p:cNvPr>
          <p:cNvSpPr/>
          <p:nvPr/>
        </p:nvSpPr>
        <p:spPr>
          <a:xfrm>
            <a:off x="7091657" y="3965097"/>
            <a:ext cx="1041175" cy="5178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C80C8D6B-58E0-419C-83FE-E5F951EB6C08}"/>
              </a:ext>
            </a:extLst>
          </p:cNvPr>
          <p:cNvSpPr/>
          <p:nvPr/>
        </p:nvSpPr>
        <p:spPr>
          <a:xfrm>
            <a:off x="8076188" y="3859900"/>
            <a:ext cx="1941752" cy="72828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72082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D49D9DB-095D-4058-85AC-785CA8543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688" y="1"/>
            <a:ext cx="9847781" cy="6857999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2C8D4165-D40B-459D-AE8E-2BAC46411B5C}"/>
              </a:ext>
            </a:extLst>
          </p:cNvPr>
          <p:cNvSpPr/>
          <p:nvPr/>
        </p:nvSpPr>
        <p:spPr>
          <a:xfrm>
            <a:off x="6322578" y="704007"/>
            <a:ext cx="782230" cy="39651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D5E702D6-75AC-4C89-B890-511A766B1DB2}"/>
              </a:ext>
            </a:extLst>
          </p:cNvPr>
          <p:cNvSpPr/>
          <p:nvPr/>
        </p:nvSpPr>
        <p:spPr>
          <a:xfrm>
            <a:off x="1610315" y="1003413"/>
            <a:ext cx="1302817" cy="5178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20425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82BB35D-0A44-4800-B81E-3D2117FB0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229" y="0"/>
            <a:ext cx="9923199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AB4EB0C9-3B05-4820-89FC-FC7BECEA329E}"/>
              </a:ext>
            </a:extLst>
          </p:cNvPr>
          <p:cNvSpPr txBox="1"/>
          <p:nvPr/>
        </p:nvSpPr>
        <p:spPr>
          <a:xfrm>
            <a:off x="6813495" y="3625232"/>
            <a:ext cx="3957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>
                <a:solidFill>
                  <a:schemeClr val="accent5">
                    <a:lumMod val="75000"/>
                  </a:schemeClr>
                </a:solidFill>
              </a:rPr>
              <a:t>Vorliegende Meldung(en):</a:t>
            </a:r>
            <a:br>
              <a:rPr lang="de-CH" sz="2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de-CH" sz="2400" dirty="0">
                <a:solidFill>
                  <a:schemeClr val="accent5">
                    <a:lumMod val="75000"/>
                  </a:schemeClr>
                </a:solidFill>
              </a:rPr>
              <a:t> Grösse, Absender und Betreff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2B27971-0A18-4057-B4AA-CC8C756D011E}"/>
              </a:ext>
            </a:extLst>
          </p:cNvPr>
          <p:cNvSpPr txBox="1"/>
          <p:nvPr/>
        </p:nvSpPr>
        <p:spPr>
          <a:xfrm>
            <a:off x="5541696" y="4619203"/>
            <a:ext cx="5099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>
                <a:solidFill>
                  <a:schemeClr val="accent5">
                    <a:lumMod val="75000"/>
                  </a:schemeClr>
                </a:solidFill>
              </a:rPr>
              <a:t>Angaben zur Übermittlungsstatistik:</a:t>
            </a:r>
            <a:br>
              <a:rPr lang="de-CH" sz="2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de-CH" sz="2400" dirty="0">
                <a:solidFill>
                  <a:schemeClr val="accent5">
                    <a:lumMod val="75000"/>
                  </a:schemeClr>
                </a:solidFill>
              </a:rPr>
              <a:t> Übermittlungszeit, Durchsatz</a:t>
            </a:r>
          </a:p>
        </p:txBody>
      </p:sp>
    </p:spTree>
    <p:extLst>
      <p:ext uri="{BB962C8B-B14F-4D97-AF65-F5344CB8AC3E}">
        <p14:creationId xmlns:p14="http://schemas.microsoft.com/office/powerpoint/2010/main" val="2612524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5DBFFA58-35C8-498E-8ED4-F3A077D97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6" y="64736"/>
            <a:ext cx="12114204" cy="673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898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A91741-A7EA-4AC0-ABAB-FA13A2D72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CH" sz="8800" b="1" dirty="0">
                <a:solidFill>
                  <a:schemeClr val="accent5">
                    <a:lumMod val="75000"/>
                  </a:schemeClr>
                </a:solidFill>
              </a:rPr>
              <a:t>Zu beachten!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DA336D-6501-4D53-98D2-01AF9A008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sz="4400" dirty="0"/>
              <a:t>Maximale Meldungsgrösse: </a:t>
            </a:r>
            <a:r>
              <a:rPr lang="de-CH" sz="4400" dirty="0">
                <a:solidFill>
                  <a:schemeClr val="accent5">
                    <a:lumMod val="75000"/>
                  </a:schemeClr>
                </a:solidFill>
              </a:rPr>
              <a:t>120 </a:t>
            </a:r>
            <a:r>
              <a:rPr lang="de-CH" sz="4400" dirty="0" err="1">
                <a:solidFill>
                  <a:schemeClr val="accent5">
                    <a:lumMod val="75000"/>
                  </a:schemeClr>
                </a:solidFill>
              </a:rPr>
              <a:t>kBytes</a:t>
            </a:r>
            <a:r>
              <a:rPr lang="de-CH" sz="4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br>
              <a:rPr lang="de-CH" sz="4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de-CH" sz="4400" dirty="0"/>
              <a:t>(im P2P-Verkehr höher)</a:t>
            </a:r>
          </a:p>
          <a:p>
            <a:r>
              <a:rPr lang="de-CH" sz="4400" dirty="0"/>
              <a:t>Im Gegensatz zu Packet Radio kann sich immer </a:t>
            </a:r>
            <a:r>
              <a:rPr lang="de-CH" sz="4400" dirty="0">
                <a:solidFill>
                  <a:schemeClr val="accent5">
                    <a:lumMod val="75000"/>
                  </a:schemeClr>
                </a:solidFill>
              </a:rPr>
              <a:t>nur </a:t>
            </a:r>
            <a:r>
              <a:rPr lang="de-CH" sz="4400" u="sng" dirty="0">
                <a:solidFill>
                  <a:schemeClr val="accent5">
                    <a:lumMod val="75000"/>
                  </a:schemeClr>
                </a:solidFill>
              </a:rPr>
              <a:t>ein</a:t>
            </a:r>
            <a:r>
              <a:rPr lang="de-CH" sz="4400" dirty="0">
                <a:solidFill>
                  <a:schemeClr val="accent5">
                    <a:lumMod val="75000"/>
                  </a:schemeClr>
                </a:solidFill>
              </a:rPr>
              <a:t> User </a:t>
            </a:r>
            <a:r>
              <a:rPr lang="de-CH" sz="4400" dirty="0"/>
              <a:t>mit der Mailbox verbinden. Ist die Frequenz belegt, muss gewartet werden! QRM vermeiden!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70254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035396-D583-41B9-9A09-685E41929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>
                <a:solidFill>
                  <a:schemeClr val="accent5">
                    <a:lumMod val="75000"/>
                  </a:schemeClr>
                </a:solidFill>
              </a:rPr>
              <a:t>Grundsätzliches zum </a:t>
            </a:r>
            <a:r>
              <a:rPr lang="de-CH" b="1" dirty="0" err="1">
                <a:solidFill>
                  <a:schemeClr val="accent5">
                    <a:lumMod val="75000"/>
                  </a:schemeClr>
                </a:solidFill>
              </a:rPr>
              <a:t>Notfunk</a:t>
            </a:r>
            <a:endParaRPr lang="de-CH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C2F9858-98B0-4F3B-AFBB-A7FB95448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9174"/>
            <a:ext cx="10515600" cy="4224590"/>
          </a:xfrm>
        </p:spPr>
        <p:txBody>
          <a:bodyPr/>
          <a:lstStyle/>
          <a:p>
            <a:r>
              <a:rPr lang="de-CH" dirty="0"/>
              <a:t>Funkamateure erstellen und Betreiben bei Bedarf ergänzende Kommunikationsverbindungen (für Behörden, Bevölkerung, Hilfsorganisationen)</a:t>
            </a:r>
          </a:p>
          <a:p>
            <a:r>
              <a:rPr lang="de-CH" dirty="0"/>
              <a:t>Damit sind Meldungen von Dritten an Dritte effizient und </a:t>
            </a:r>
            <a:r>
              <a:rPr lang="de-CH" b="1" dirty="0"/>
              <a:t>fehlerfrei</a:t>
            </a:r>
            <a:r>
              <a:rPr lang="de-CH" dirty="0"/>
              <a:t> zu übermitteln.</a:t>
            </a:r>
          </a:p>
          <a:p>
            <a:r>
              <a:rPr lang="de-CH" dirty="0"/>
              <a:t>Sprechfunk ist nur beschränkt sinnvoll: für sehr kurze Meldungen und nur bei geringem Verkehrsaufkommen.</a:t>
            </a:r>
          </a:p>
          <a:p>
            <a:r>
              <a:rPr lang="de-CH" dirty="0"/>
              <a:t>Ansonsten ist nur schriftliche (digitale) Meldungsübertragung mit </a:t>
            </a:r>
            <a:r>
              <a:rPr lang="de-CH" b="1" dirty="0"/>
              <a:t>automatischer Fehlerkorrektur</a:t>
            </a:r>
            <a:r>
              <a:rPr lang="de-CH" dirty="0"/>
              <a:t> zielführend -&gt; </a:t>
            </a:r>
            <a:r>
              <a:rPr lang="de-CH" dirty="0">
                <a:solidFill>
                  <a:schemeClr val="accent5">
                    <a:lumMod val="75000"/>
                  </a:schemeClr>
                </a:solidFill>
              </a:rPr>
              <a:t>ARQ-Verfahren</a:t>
            </a:r>
          </a:p>
        </p:txBody>
      </p:sp>
    </p:spTree>
    <p:extLst>
      <p:ext uri="{BB962C8B-B14F-4D97-AF65-F5344CB8AC3E}">
        <p14:creationId xmlns:p14="http://schemas.microsoft.com/office/powerpoint/2010/main" val="3169798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A08A5A-974D-4B78-93BA-AE54F218B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CH" sz="6600" b="1" dirty="0">
                <a:solidFill>
                  <a:schemeClr val="accent5">
                    <a:lumMod val="75000"/>
                  </a:schemeClr>
                </a:solidFill>
              </a:rPr>
              <a:t>Das neue VARA FM V3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4BBF94A-72D5-4163-8BA7-8A46255D8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Automatische Detektion der Modi </a:t>
            </a:r>
            <a:r>
              <a:rPr lang="de-CH" b="1" dirty="0">
                <a:solidFill>
                  <a:schemeClr val="accent5">
                    <a:lumMod val="75000"/>
                  </a:schemeClr>
                </a:solidFill>
              </a:rPr>
              <a:t>NARROW / WIDE </a:t>
            </a:r>
            <a:r>
              <a:rPr lang="de-CH" dirty="0"/>
              <a:t>(früher ‘1200’ / ’9600’ genannt)</a:t>
            </a:r>
          </a:p>
          <a:p>
            <a:r>
              <a:rPr lang="de-CH" dirty="0" err="1"/>
              <a:t>Reminder</a:t>
            </a:r>
            <a:r>
              <a:rPr lang="de-CH" dirty="0"/>
              <a:t>: WIDE nur möglich, wenn das Audio-Signal direkt beim Modulator/Demodulator des TRX eingespeist/abgenommen werden kann. Über den normalen MIC/SPEAKER-Anschluss ist nur NARROW möglich!</a:t>
            </a:r>
          </a:p>
          <a:p>
            <a:r>
              <a:rPr lang="de-CH" dirty="0"/>
              <a:t>Der </a:t>
            </a:r>
            <a:r>
              <a:rPr lang="de-CH" dirty="0" err="1"/>
              <a:t>TXDelay</a:t>
            </a:r>
            <a:r>
              <a:rPr lang="de-CH" dirty="0"/>
              <a:t> wird automatisch eingestellt (neue Anzeige)</a:t>
            </a:r>
          </a:p>
          <a:p>
            <a:r>
              <a:rPr lang="de-CH" dirty="0"/>
              <a:t>Raffinierte Automatik zum Einstellen des optimalen Modulationsgrades (‘</a:t>
            </a:r>
            <a:r>
              <a:rPr lang="de-CH" b="1" dirty="0">
                <a:solidFill>
                  <a:schemeClr val="accent5">
                    <a:lumMod val="75000"/>
                  </a:schemeClr>
                </a:solidFill>
              </a:rPr>
              <a:t>Auto Tune</a:t>
            </a:r>
            <a:r>
              <a:rPr lang="de-CH" dirty="0"/>
              <a:t>’)</a:t>
            </a:r>
          </a:p>
        </p:txBody>
      </p:sp>
    </p:spTree>
    <p:extLst>
      <p:ext uri="{BB962C8B-B14F-4D97-AF65-F5344CB8AC3E}">
        <p14:creationId xmlns:p14="http://schemas.microsoft.com/office/powerpoint/2010/main" val="1274035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53A86FE-ADBC-42CC-9D26-C4D42005C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3479"/>
            <a:ext cx="12192000" cy="5052614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8D2A253A-C63D-4879-AA80-CFF1F1823AF4}"/>
              </a:ext>
            </a:extLst>
          </p:cNvPr>
          <p:cNvSpPr txBox="1"/>
          <p:nvPr/>
        </p:nvSpPr>
        <p:spPr>
          <a:xfrm>
            <a:off x="497660" y="494476"/>
            <a:ext cx="11332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Die adaptiven Geschwindigkeitsstufen von VARA FM V3</a:t>
            </a:r>
          </a:p>
        </p:txBody>
      </p:sp>
    </p:spTree>
    <p:extLst>
      <p:ext uri="{BB962C8B-B14F-4D97-AF65-F5344CB8AC3E}">
        <p14:creationId xmlns:p14="http://schemas.microsoft.com/office/powerpoint/2010/main" val="3151297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397A5A-9EE4-4800-8033-0073C23F9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186007"/>
          </a:xfrm>
        </p:spPr>
        <p:txBody>
          <a:bodyPr>
            <a:normAutofit/>
          </a:bodyPr>
          <a:lstStyle/>
          <a:p>
            <a:pPr algn="ctr"/>
            <a:r>
              <a:rPr lang="de-CH" sz="4400" b="1" dirty="0">
                <a:solidFill>
                  <a:schemeClr val="accent5">
                    <a:lumMod val="75000"/>
                  </a:schemeClr>
                </a:solidFill>
              </a:rPr>
              <a:t>Die Funktionsweise von ‘Auto Tune’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9CCE08-7C84-4C92-85AB-10EE55F93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/>
              <a:t>Moduliert man </a:t>
            </a:r>
            <a:r>
              <a:rPr lang="de-CH" b="1" dirty="0">
                <a:solidFill>
                  <a:schemeClr val="accent5">
                    <a:lumMod val="75000"/>
                  </a:schemeClr>
                </a:solidFill>
              </a:rPr>
              <a:t>zu wenig</a:t>
            </a:r>
            <a:r>
              <a:rPr lang="de-CH" dirty="0"/>
              <a:t>, ist das Nutzsignal im Verhältnis zum Rauschen zu gering: man ‘verschenkt’ S/N.</a:t>
            </a:r>
          </a:p>
          <a:p>
            <a:r>
              <a:rPr lang="de-CH" dirty="0"/>
              <a:t>Moduliert man </a:t>
            </a:r>
            <a:r>
              <a:rPr lang="de-CH" b="1" dirty="0">
                <a:solidFill>
                  <a:schemeClr val="accent5">
                    <a:lumMod val="75000"/>
                  </a:schemeClr>
                </a:solidFill>
              </a:rPr>
              <a:t>zu viel</a:t>
            </a:r>
            <a:r>
              <a:rPr lang="de-CH" dirty="0"/>
              <a:t>, wird das Nutzsignal verzerrt. Damit verschlechtert sich das S/N ebenfalls.</a:t>
            </a:r>
          </a:p>
          <a:p>
            <a:r>
              <a:rPr lang="de-CH" dirty="0"/>
              <a:t>Bei ansteigender Aussteuerung verbessert sich also das S/N bis zu einem </a:t>
            </a:r>
            <a:r>
              <a:rPr lang="de-CH" b="1" dirty="0">
                <a:solidFill>
                  <a:schemeClr val="accent5">
                    <a:lumMod val="75000"/>
                  </a:schemeClr>
                </a:solidFill>
              </a:rPr>
              <a:t>Maximum</a:t>
            </a:r>
            <a:r>
              <a:rPr lang="de-CH" dirty="0"/>
              <a:t>, um dann wieder schlechter zu werden.</a:t>
            </a:r>
          </a:p>
          <a:p>
            <a:r>
              <a:rPr lang="de-CH" dirty="0"/>
              <a:t>Ein einmaliger Übermittlungsversuch mit 11 ansteigenden Drive-Levels dient der Ermittlung dieses Maximums. Der RX misst das S/N für jede Stufe und meldet zurück, bei welchem Level das Maximum erreicht wurde.</a:t>
            </a:r>
          </a:p>
        </p:txBody>
      </p:sp>
    </p:spTree>
    <p:extLst>
      <p:ext uri="{BB962C8B-B14F-4D97-AF65-F5344CB8AC3E}">
        <p14:creationId xmlns:p14="http://schemas.microsoft.com/office/powerpoint/2010/main" val="580034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FEE739-8042-424A-B25B-E25D53485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6600" b="1" dirty="0">
                <a:solidFill>
                  <a:schemeClr val="accent5">
                    <a:lumMod val="75000"/>
                  </a:schemeClr>
                </a:solidFill>
              </a:rPr>
              <a:t>Bedienung von Auto Tune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DF391A-7EB3-43C4-8A7D-78C41FA4D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97099"/>
          </a:xfrm>
        </p:spPr>
        <p:txBody>
          <a:bodyPr>
            <a:normAutofit/>
          </a:bodyPr>
          <a:lstStyle/>
          <a:p>
            <a:r>
              <a:rPr lang="de-CH" dirty="0"/>
              <a:t>Im VARA Modem Fenster Settings – Soundcard… wählen</a:t>
            </a:r>
          </a:p>
          <a:p>
            <a:r>
              <a:rPr lang="de-CH" dirty="0"/>
              <a:t>‘Auto Tune’ anklicken, Rufzeichen der Gegenstation</a:t>
            </a:r>
            <a:br>
              <a:rPr lang="de-CH" dirty="0"/>
            </a:br>
            <a:r>
              <a:rPr lang="de-CH" dirty="0"/>
              <a:t>eingeben und ‘Connect’-Taste anklicken.</a:t>
            </a:r>
          </a:p>
          <a:p>
            <a:r>
              <a:rPr lang="de-CH" dirty="0"/>
              <a:t>Der </a:t>
            </a:r>
            <a:r>
              <a:rPr lang="de-CH" dirty="0">
                <a:solidFill>
                  <a:schemeClr val="accent5">
                    <a:lumMod val="75000"/>
                  </a:schemeClr>
                </a:solidFill>
              </a:rPr>
              <a:t>optimale Drive Level</a:t>
            </a:r>
            <a:r>
              <a:rPr lang="de-CH" dirty="0"/>
              <a:t> wird </a:t>
            </a:r>
            <a:r>
              <a:rPr lang="de-CH" dirty="0">
                <a:solidFill>
                  <a:schemeClr val="accent5">
                    <a:lumMod val="75000"/>
                  </a:schemeClr>
                </a:solidFill>
              </a:rPr>
              <a:t>automatisch</a:t>
            </a:r>
            <a:r>
              <a:rPr lang="de-CH" dirty="0"/>
              <a:t> gesetzt.</a:t>
            </a:r>
          </a:p>
          <a:p>
            <a:r>
              <a:rPr lang="de-CH" dirty="0"/>
              <a:t>Diese ‘</a:t>
            </a:r>
            <a:r>
              <a:rPr lang="de-CH" dirty="0">
                <a:solidFill>
                  <a:schemeClr val="accent5">
                    <a:lumMod val="75000"/>
                  </a:schemeClr>
                </a:solidFill>
              </a:rPr>
              <a:t>Drive Level </a:t>
            </a:r>
            <a:r>
              <a:rPr lang="de-CH" dirty="0" err="1">
                <a:solidFill>
                  <a:schemeClr val="accent5">
                    <a:lumMod val="75000"/>
                  </a:schemeClr>
                </a:solidFill>
              </a:rPr>
              <a:t>Calibration</a:t>
            </a:r>
            <a:r>
              <a:rPr lang="de-CH" dirty="0"/>
              <a:t>’ muss </a:t>
            </a:r>
            <a:r>
              <a:rPr lang="de-CH" b="1" dirty="0">
                <a:solidFill>
                  <a:schemeClr val="accent5">
                    <a:lumMod val="75000"/>
                  </a:schemeClr>
                </a:solidFill>
              </a:rPr>
              <a:t>nur einmalig</a:t>
            </a:r>
            <a:br>
              <a:rPr lang="de-CH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de-CH" dirty="0"/>
              <a:t>für eine bestimmte Kombination von Soundkarte </a:t>
            </a:r>
            <a:br>
              <a:rPr lang="de-CH" dirty="0"/>
            </a:br>
            <a:r>
              <a:rPr lang="de-CH" dirty="0"/>
              <a:t>und TRX vorgenommen werden. Sie ist unabhängig</a:t>
            </a:r>
            <a:br>
              <a:rPr lang="de-CH" dirty="0"/>
            </a:br>
            <a:r>
              <a:rPr lang="de-CH" dirty="0"/>
              <a:t>von Partnerstation und Übertragungsweg.</a:t>
            </a:r>
          </a:p>
          <a:p>
            <a:pPr marL="0" indent="0">
              <a:buNone/>
            </a:pPr>
            <a:br>
              <a:rPr lang="de-CH" dirty="0"/>
            </a:br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488C213-768E-4458-A002-27B78CAAE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2754" y="2269574"/>
            <a:ext cx="2671046" cy="415315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CDCD672C-74F7-4A10-A1C3-F4C501259870}"/>
              </a:ext>
            </a:extLst>
          </p:cNvPr>
          <p:cNvSpPr/>
          <p:nvPr/>
        </p:nvSpPr>
        <p:spPr>
          <a:xfrm>
            <a:off x="8977102" y="2597543"/>
            <a:ext cx="1041175" cy="5178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D33C0CC-09A5-4BD4-AEDD-7E284C503894}"/>
              </a:ext>
            </a:extLst>
          </p:cNvPr>
          <p:cNvSpPr/>
          <p:nvPr/>
        </p:nvSpPr>
        <p:spPr>
          <a:xfrm>
            <a:off x="10294923" y="2549643"/>
            <a:ext cx="782230" cy="61368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E76AC4D-EFB1-4528-B976-AD42E65B3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2754" y="4035528"/>
            <a:ext cx="2671046" cy="113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6463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4A247B-BF14-42B9-A547-FDE922907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b="1" dirty="0">
                <a:solidFill>
                  <a:schemeClr val="accent5">
                    <a:lumMod val="75000"/>
                  </a:schemeClr>
                </a:solidFill>
              </a:rPr>
              <a:t>Praxis: Verbindung zu HB9ZG-10 erstellen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AA123FC-3931-438D-8046-01256E508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/>
              <a:t>TRX-Box</a:t>
            </a:r>
          </a:p>
          <a:p>
            <a:r>
              <a:rPr lang="de-CH" dirty="0"/>
              <a:t>Box mit PC</a:t>
            </a:r>
          </a:p>
          <a:p>
            <a:r>
              <a:rPr lang="de-CH" dirty="0"/>
              <a:t>Antenne (Mobilantenne oder Stativ mit X-50 oder Dual-Quad)</a:t>
            </a:r>
          </a:p>
          <a:p>
            <a:pPr marL="0" indent="0">
              <a:buNone/>
            </a:pPr>
            <a:endParaRPr lang="de-CH" dirty="0"/>
          </a:p>
          <a:p>
            <a:r>
              <a:rPr lang="de-CH" dirty="0"/>
              <a:t>Mittels Audio-IF PC und TRX miteinander verbinden: </a:t>
            </a:r>
            <a:br>
              <a:rPr lang="de-CH" dirty="0"/>
            </a:br>
            <a:r>
              <a:rPr lang="de-CH" dirty="0"/>
              <a:t>- Mini-DIN am TRX</a:t>
            </a:r>
            <a:br>
              <a:rPr lang="de-CH" dirty="0"/>
            </a:br>
            <a:r>
              <a:rPr lang="de-CH" dirty="0"/>
              <a:t>- USB (für PTT) und 2 x 3.5 mm Jack am PC (mit Splitter-Adapter)</a:t>
            </a:r>
          </a:p>
          <a:p>
            <a:r>
              <a:rPr lang="de-CH" dirty="0" err="1"/>
              <a:t>Winlink</a:t>
            </a:r>
            <a:r>
              <a:rPr lang="de-CH" dirty="0"/>
              <a:t> Express starten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95633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5A0263-C1D1-430B-AC12-0ABB243B4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>
                <a:solidFill>
                  <a:schemeClr val="accent5">
                    <a:lumMod val="75000"/>
                  </a:schemeClr>
                </a:solidFill>
              </a:rPr>
              <a:t>Anforderungen an die Meldungsübertragung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A143C71-0DCC-41F2-A5FB-583C14168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69540"/>
          </a:xfrm>
        </p:spPr>
        <p:txBody>
          <a:bodyPr/>
          <a:lstStyle/>
          <a:p>
            <a:r>
              <a:rPr lang="de-CH" dirty="0"/>
              <a:t>Bereits erwähnt: </a:t>
            </a:r>
            <a:r>
              <a:rPr lang="de-CH" b="1" dirty="0"/>
              <a:t>Fehlerfrei</a:t>
            </a:r>
            <a:r>
              <a:rPr lang="de-CH" dirty="0"/>
              <a:t>, </a:t>
            </a:r>
            <a:r>
              <a:rPr lang="de-CH" b="1" dirty="0"/>
              <a:t>effizient</a:t>
            </a:r>
          </a:p>
          <a:p>
            <a:r>
              <a:rPr lang="de-CH" dirty="0"/>
              <a:t>Offen für die Ansprüche der Digitalisierung: Nicht bloss reine Textmeldungen, sondern auch </a:t>
            </a:r>
            <a:r>
              <a:rPr lang="de-CH" b="1" dirty="0"/>
              <a:t>beliebige Dateien</a:t>
            </a:r>
          </a:p>
          <a:p>
            <a:r>
              <a:rPr lang="de-CH" b="1" dirty="0"/>
              <a:t>Interoperables</a:t>
            </a:r>
            <a:r>
              <a:rPr lang="de-CH" dirty="0"/>
              <a:t> Format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17D3578F-5A85-45EE-A97C-760B1DC464D7}"/>
              </a:ext>
            </a:extLst>
          </p:cNvPr>
          <p:cNvSpPr txBox="1">
            <a:spLocks/>
          </p:cNvSpPr>
          <p:nvPr/>
        </p:nvSpPr>
        <p:spPr>
          <a:xfrm>
            <a:off x="838200" y="4292347"/>
            <a:ext cx="10515600" cy="8541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de-CH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de-CH" b="1" dirty="0">
                <a:solidFill>
                  <a:schemeClr val="accent5">
                    <a:lumMod val="75000"/>
                  </a:schemeClr>
                </a:solidFill>
              </a:rPr>
              <a:t>E-Mail</a:t>
            </a:r>
            <a:r>
              <a:rPr lang="de-CH" dirty="0">
                <a:solidFill>
                  <a:schemeClr val="accent5">
                    <a:lumMod val="75000"/>
                  </a:schemeClr>
                </a:solidFill>
              </a:rPr>
              <a:t> ist interoperabel, und es können beliebige Dateien angehängt werden</a:t>
            </a:r>
          </a:p>
        </p:txBody>
      </p:sp>
    </p:spTree>
    <p:extLst>
      <p:ext uri="{BB962C8B-B14F-4D97-AF65-F5344CB8AC3E}">
        <p14:creationId xmlns:p14="http://schemas.microsoft.com/office/powerpoint/2010/main" val="182765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F24967-21B7-4F72-8AEC-478E8ACCF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 err="1">
                <a:solidFill>
                  <a:schemeClr val="accent5">
                    <a:lumMod val="75000"/>
                  </a:schemeClr>
                </a:solidFill>
              </a:rPr>
              <a:t>Winlink</a:t>
            </a:r>
            <a:r>
              <a:rPr lang="de-CH" b="1" dirty="0">
                <a:solidFill>
                  <a:schemeClr val="accent5">
                    <a:lumMod val="75000"/>
                  </a:schemeClr>
                </a:solidFill>
              </a:rPr>
              <a:t> als Basis der Infrastruktur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43A09F-7D65-48AB-B082-BEAA06DE7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err="1"/>
              <a:t>Winlink</a:t>
            </a:r>
            <a:r>
              <a:rPr lang="de-CH" dirty="0"/>
              <a:t> Express ist ein ‘E-Mail-Client’ für die </a:t>
            </a:r>
            <a:r>
              <a:rPr lang="de-CH" b="1" dirty="0"/>
              <a:t>funkbasierte Übertragung</a:t>
            </a:r>
            <a:r>
              <a:rPr lang="de-CH" dirty="0"/>
              <a:t> von Meldungen als E-Mails und für deren Verwaltung.</a:t>
            </a:r>
          </a:p>
          <a:p>
            <a:r>
              <a:rPr lang="de-CH" dirty="0"/>
              <a:t>WL Express unterstützt alle gängigen ARQ-Verfahren: PACTOR, </a:t>
            </a:r>
            <a:r>
              <a:rPr lang="de-CH" b="1" dirty="0"/>
              <a:t>VARA</a:t>
            </a:r>
            <a:r>
              <a:rPr lang="de-CH" dirty="0"/>
              <a:t>, ARDOP, WINMOR (obsolet), Packet Radio (AX</a:t>
            </a:r>
            <a:r>
              <a:rPr lang="de-CH"/>
              <a:t>.25/FX.25).</a:t>
            </a:r>
            <a:endParaRPr lang="de-CH" dirty="0"/>
          </a:p>
          <a:p>
            <a:r>
              <a:rPr lang="de-CH" dirty="0"/>
              <a:t>WL Express unterstützt sowohl die direkte Meldungsübermittlung von A nach B (‘</a:t>
            </a:r>
            <a:r>
              <a:rPr lang="de-CH" b="1" dirty="0" err="1"/>
              <a:t>peer-to-peer</a:t>
            </a:r>
            <a:r>
              <a:rPr lang="de-CH" dirty="0"/>
              <a:t>’), als auch die indirekte Meldungsüber-</a:t>
            </a:r>
            <a:r>
              <a:rPr lang="de-CH" dirty="0" err="1"/>
              <a:t>mittlung</a:t>
            </a:r>
            <a:r>
              <a:rPr lang="de-CH" dirty="0"/>
              <a:t> über eine ‘</a:t>
            </a:r>
            <a:r>
              <a:rPr lang="de-CH" b="1" dirty="0"/>
              <a:t>Mailbox</a:t>
            </a:r>
            <a:r>
              <a:rPr lang="de-CH" dirty="0"/>
              <a:t>’ oder via Internet-Gateway.</a:t>
            </a:r>
          </a:p>
          <a:p>
            <a:pPr marL="0" indent="0">
              <a:buNone/>
            </a:pPr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27453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5A0ACF-A75E-4E80-B306-45131B57E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4000" b="1" dirty="0">
                <a:solidFill>
                  <a:schemeClr val="accent5">
                    <a:lumMod val="75000"/>
                  </a:schemeClr>
                </a:solidFill>
              </a:rPr>
              <a:t>VARA FM auf UHF für die Meldungsübermittlung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9D6129-C8B3-4F1B-9692-B1B1A78DF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21426"/>
          </a:xfrm>
        </p:spPr>
        <p:txBody>
          <a:bodyPr>
            <a:normAutofit/>
          </a:bodyPr>
          <a:lstStyle/>
          <a:p>
            <a:r>
              <a:rPr lang="de-CH" b="1" dirty="0">
                <a:solidFill>
                  <a:schemeClr val="accent6">
                    <a:lumMod val="75000"/>
                  </a:schemeClr>
                </a:solidFill>
              </a:rPr>
              <a:t>UHF</a:t>
            </a:r>
            <a:r>
              <a:rPr lang="de-CH" dirty="0"/>
              <a:t> (70 cm – Band) ermöglicht gute Abdeckung des kleinen Kantons Zug mit leichten Funkgeräten und Antennen geringer Grösse. Aber: Umsetzer oder </a:t>
            </a:r>
            <a:r>
              <a:rPr lang="de-CH" b="1" dirty="0">
                <a:solidFill>
                  <a:schemeClr val="accent6">
                    <a:lumMod val="75000"/>
                  </a:schemeClr>
                </a:solidFill>
              </a:rPr>
              <a:t>Mailbox</a:t>
            </a:r>
            <a:r>
              <a:rPr lang="de-CH" dirty="0"/>
              <a:t> an Höhenstandort erforderlich.</a:t>
            </a:r>
          </a:p>
          <a:p>
            <a:r>
              <a:rPr lang="de-CH" dirty="0"/>
              <a:t>Als ARQ-Verfahren für UHF kommen in Frage:</a:t>
            </a:r>
            <a:br>
              <a:rPr lang="de-CH" dirty="0"/>
            </a:br>
            <a:r>
              <a:rPr lang="de-CH" dirty="0"/>
              <a:t>- Packet Radio (AX.25)</a:t>
            </a:r>
            <a:br>
              <a:rPr lang="de-CH" dirty="0"/>
            </a:br>
            <a:r>
              <a:rPr lang="de-CH" dirty="0"/>
              <a:t>- VARA FM </a:t>
            </a:r>
          </a:p>
          <a:p>
            <a:r>
              <a:rPr lang="de-CH" dirty="0"/>
              <a:t>Vorteile von </a:t>
            </a:r>
            <a:r>
              <a:rPr lang="de-CH" b="1" dirty="0">
                <a:solidFill>
                  <a:schemeClr val="accent6">
                    <a:lumMod val="75000"/>
                  </a:schemeClr>
                </a:solidFill>
              </a:rPr>
              <a:t>VARA FM</a:t>
            </a:r>
            <a:r>
              <a:rPr lang="de-CH" dirty="0"/>
              <a:t>:</a:t>
            </a:r>
            <a:br>
              <a:rPr lang="de-CH" dirty="0"/>
            </a:br>
            <a:r>
              <a:rPr lang="de-CH" dirty="0"/>
              <a:t>- Wesentlich höherer Durchsatz (bis 25’000 bps vs. 1200/</a:t>
            </a:r>
            <a:r>
              <a:rPr lang="de-CH" dirty="0">
                <a:solidFill>
                  <a:schemeClr val="bg1">
                    <a:lumMod val="75000"/>
                  </a:schemeClr>
                </a:solidFill>
              </a:rPr>
              <a:t>9600</a:t>
            </a:r>
            <a:r>
              <a:rPr lang="de-CH" dirty="0"/>
              <a:t>)</a:t>
            </a:r>
            <a:br>
              <a:rPr lang="de-CH" dirty="0"/>
            </a:br>
            <a:r>
              <a:rPr lang="de-CH" dirty="0"/>
              <a:t>- Automatische Anpassung an die Kanalqualität</a:t>
            </a:r>
          </a:p>
          <a:p>
            <a:r>
              <a:rPr lang="de-CH" dirty="0"/>
              <a:t>Achtung: VARA FM nur ‘</a:t>
            </a:r>
            <a:r>
              <a:rPr lang="de-CH" dirty="0" err="1"/>
              <a:t>single</a:t>
            </a:r>
            <a:r>
              <a:rPr lang="de-CH" dirty="0"/>
              <a:t> </a:t>
            </a:r>
            <a:r>
              <a:rPr lang="de-CH" dirty="0" err="1"/>
              <a:t>session</a:t>
            </a:r>
            <a:r>
              <a:rPr lang="de-CH" dirty="0"/>
              <a:t>’ – PR kann auch ‘multisession’</a:t>
            </a:r>
          </a:p>
        </p:txBody>
      </p:sp>
    </p:spTree>
    <p:extLst>
      <p:ext uri="{BB962C8B-B14F-4D97-AF65-F5344CB8AC3E}">
        <p14:creationId xmlns:p14="http://schemas.microsoft.com/office/powerpoint/2010/main" val="1333967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445710FD-82DE-47B2-911B-24EA81505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3ADB66A-92EB-4EBC-B5BA-C1374CDF1414}"/>
              </a:ext>
            </a:extLst>
          </p:cNvPr>
          <p:cNvSpPr txBox="1"/>
          <p:nvPr/>
        </p:nvSpPr>
        <p:spPr>
          <a:xfrm>
            <a:off x="1685925" y="66675"/>
            <a:ext cx="502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/>
              <a:t>Standort der Mailbox HB9ZG-10: Rigi Scheidegg</a:t>
            </a:r>
          </a:p>
        </p:txBody>
      </p:sp>
    </p:spTree>
    <p:extLst>
      <p:ext uri="{BB962C8B-B14F-4D97-AF65-F5344CB8AC3E}">
        <p14:creationId xmlns:p14="http://schemas.microsoft.com/office/powerpoint/2010/main" val="3929856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0A7AE00-4C54-4798-8844-CA8D3A5FF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29436" y="930079"/>
            <a:ext cx="6858000" cy="5143500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A8C9D762-2229-4934-8705-B5F6091E747B}"/>
              </a:ext>
            </a:extLst>
          </p:cNvPr>
          <p:cNvSpPr/>
          <p:nvPr/>
        </p:nvSpPr>
        <p:spPr>
          <a:xfrm>
            <a:off x="5845148" y="1521303"/>
            <a:ext cx="782230" cy="17802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062E78C-B044-4177-B116-E42935B64699}"/>
              </a:ext>
            </a:extLst>
          </p:cNvPr>
          <p:cNvSpPr txBox="1"/>
          <p:nvPr/>
        </p:nvSpPr>
        <p:spPr>
          <a:xfrm>
            <a:off x="412694" y="1440382"/>
            <a:ext cx="31397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/>
              <a:t>Die Antenne der Mailbox HB9ZG-10:</a:t>
            </a:r>
          </a:p>
          <a:p>
            <a:endParaRPr lang="de-CH" sz="2800" dirty="0"/>
          </a:p>
          <a:p>
            <a:r>
              <a:rPr lang="de-CH" sz="2800" dirty="0"/>
              <a:t>Faltdipol, vertikal polarisiert,</a:t>
            </a:r>
          </a:p>
          <a:p>
            <a:r>
              <a:rPr lang="de-CH" sz="2800" dirty="0"/>
              <a:t>an der NE-Ecke des Funkhauses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0C79EF1-30E9-4466-9787-52B2B6D27735}"/>
              </a:ext>
            </a:extLst>
          </p:cNvPr>
          <p:cNvSpPr txBox="1"/>
          <p:nvPr/>
        </p:nvSpPr>
        <p:spPr>
          <a:xfrm>
            <a:off x="8770418" y="1521303"/>
            <a:ext cx="31397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/>
              <a:t>Frequenzen:</a:t>
            </a:r>
          </a:p>
          <a:p>
            <a:endParaRPr lang="de-CH" sz="2800" dirty="0"/>
          </a:p>
          <a:p>
            <a:r>
              <a:rPr lang="de-CH" sz="2800" dirty="0" err="1"/>
              <a:t>Tx</a:t>
            </a:r>
            <a:r>
              <a:rPr lang="de-CH" sz="2800" dirty="0"/>
              <a:t> 439.850 MHz</a:t>
            </a:r>
            <a:br>
              <a:rPr lang="de-CH" sz="2800" dirty="0"/>
            </a:br>
            <a:r>
              <a:rPr lang="de-CH" sz="2800" dirty="0" err="1"/>
              <a:t>Rx</a:t>
            </a:r>
            <a:r>
              <a:rPr lang="de-CH" sz="2800" dirty="0"/>
              <a:t> 430.450 MHz</a:t>
            </a:r>
          </a:p>
          <a:p>
            <a:r>
              <a:rPr lang="de-CH" sz="2800" dirty="0"/>
              <a:t>(semi-duplex)</a:t>
            </a:r>
          </a:p>
        </p:txBody>
      </p:sp>
    </p:spTree>
    <p:extLst>
      <p:ext uri="{BB962C8B-B14F-4D97-AF65-F5344CB8AC3E}">
        <p14:creationId xmlns:p14="http://schemas.microsoft.com/office/powerpoint/2010/main" val="4229018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57042BB-C3A4-4CAC-B045-F716F4FB5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D3616DA-BD3E-4C96-8D3E-A9041F96C38F}"/>
              </a:ext>
            </a:extLst>
          </p:cNvPr>
          <p:cNvSpPr txBox="1"/>
          <p:nvPr/>
        </p:nvSpPr>
        <p:spPr>
          <a:xfrm>
            <a:off x="412694" y="1440382"/>
            <a:ext cx="313970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/>
              <a:t>Die Batterien der USV auf Rigi-Scheidegg:</a:t>
            </a:r>
          </a:p>
          <a:p>
            <a:endParaRPr lang="de-CH" sz="2800" dirty="0"/>
          </a:p>
          <a:p>
            <a:r>
              <a:rPr lang="de-CH" sz="2800" dirty="0"/>
              <a:t>4 x 48 V x 155 Ah</a:t>
            </a:r>
            <a:br>
              <a:rPr lang="de-CH" sz="2800" dirty="0"/>
            </a:br>
            <a:r>
              <a:rPr lang="de-CH" sz="2800" dirty="0"/>
              <a:t>oder</a:t>
            </a:r>
            <a:br>
              <a:rPr lang="de-CH" sz="2800" dirty="0"/>
            </a:br>
            <a:r>
              <a:rPr lang="de-CH" sz="2800" dirty="0"/>
              <a:t>16 x 12 V x 155 Ah</a:t>
            </a:r>
            <a:br>
              <a:rPr lang="de-CH" sz="2800" dirty="0"/>
            </a:br>
            <a:r>
              <a:rPr lang="de-CH" sz="2800" dirty="0"/>
              <a:t>= 29’760 </a:t>
            </a:r>
            <a:r>
              <a:rPr lang="de-CH" sz="2800" dirty="0" err="1"/>
              <a:t>Wh</a:t>
            </a: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2969969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13B3FEB-5057-4D9C-9E2D-B5474C4E4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762"/>
            <a:ext cx="12192000" cy="544851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267F4AE-C3F7-4D96-9C51-F3C1B06AF9F8}"/>
              </a:ext>
            </a:extLst>
          </p:cNvPr>
          <p:cNvSpPr txBox="1"/>
          <p:nvPr/>
        </p:nvSpPr>
        <p:spPr>
          <a:xfrm>
            <a:off x="776836" y="5915278"/>
            <a:ext cx="10673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Der DC/DC-Wandler rechts macht aus den 48 V der grossen USV-Anlage 13.8 V für das FT-7800.</a:t>
            </a:r>
          </a:p>
          <a:p>
            <a:r>
              <a:rPr lang="de-CH" dirty="0"/>
              <a:t>Links das Netzteil des Rechners, das über einen Inverter ebenfalls von den 48 V gespiesen wird. </a:t>
            </a:r>
          </a:p>
        </p:txBody>
      </p:sp>
    </p:spTree>
    <p:extLst>
      <p:ext uri="{BB962C8B-B14F-4D97-AF65-F5344CB8AC3E}">
        <p14:creationId xmlns:p14="http://schemas.microsoft.com/office/powerpoint/2010/main" val="1773409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1142</Words>
  <Application>Microsoft Office PowerPoint</Application>
  <PresentationFormat>Breitbild</PresentationFormat>
  <Paragraphs>102</Paragraphs>
  <Slides>24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Office</vt:lpstr>
      <vt:lpstr>HB9ZG-10</vt:lpstr>
      <vt:lpstr>Grundsätzliches zum Notfunk</vt:lpstr>
      <vt:lpstr>Anforderungen an die Meldungsübertragung</vt:lpstr>
      <vt:lpstr>Winlink als Basis der Infrastruktur</vt:lpstr>
      <vt:lpstr>VARA FM auf UHF für die Meldungsübermittlung</vt:lpstr>
      <vt:lpstr>PowerPoint-Präsentation</vt:lpstr>
      <vt:lpstr>PowerPoint-Präsentation</vt:lpstr>
      <vt:lpstr>PowerPoint-Präsentation</vt:lpstr>
      <vt:lpstr>PowerPoint-Präsentation</vt:lpstr>
      <vt:lpstr>Wozu eine Mailbox ?</vt:lpstr>
      <vt:lpstr>Wie funktioniert die Mailbox ?</vt:lpstr>
      <vt:lpstr>PowerPoint-Präsentation</vt:lpstr>
      <vt:lpstr>Lokale Mailbox – Internet-Mailbox</vt:lpstr>
      <vt:lpstr>PowerPoint-Präsentation</vt:lpstr>
      <vt:lpstr>Mit VARA FM  eine Verbindung zu HB9ZG-10 herstellen</vt:lpstr>
      <vt:lpstr>PowerPoint-Präsentation</vt:lpstr>
      <vt:lpstr>PowerPoint-Präsentation</vt:lpstr>
      <vt:lpstr>PowerPoint-Präsentation</vt:lpstr>
      <vt:lpstr>Zu beachten!</vt:lpstr>
      <vt:lpstr>Das neue VARA FM V3</vt:lpstr>
      <vt:lpstr>PowerPoint-Präsentation</vt:lpstr>
      <vt:lpstr>Die Funktionsweise von ‘Auto Tune’</vt:lpstr>
      <vt:lpstr>Bedienung von Auto Tune</vt:lpstr>
      <vt:lpstr>Praxis: Verbindung zu HB9ZG-10 erstellen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HB9ZG-10</dc:title>
  <dc:creator>MSP</dc:creator>
  <cp:lastModifiedBy>MSP</cp:lastModifiedBy>
  <cp:revision>55</cp:revision>
  <dcterms:created xsi:type="dcterms:W3CDTF">2020-07-14T19:06:17Z</dcterms:created>
  <dcterms:modified xsi:type="dcterms:W3CDTF">2020-10-07T08:39:33Z</dcterms:modified>
</cp:coreProperties>
</file>