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62" r:id="rId3"/>
    <p:sldId id="343" r:id="rId4"/>
    <p:sldId id="334" r:id="rId5"/>
    <p:sldId id="335" r:id="rId6"/>
    <p:sldId id="333" r:id="rId7"/>
    <p:sldId id="336" r:id="rId8"/>
    <p:sldId id="337" r:id="rId9"/>
    <p:sldId id="338" r:id="rId10"/>
    <p:sldId id="339" r:id="rId11"/>
    <p:sldId id="340" r:id="rId12"/>
    <p:sldId id="341" r:id="rId13"/>
    <p:sldId id="332" r:id="rId14"/>
    <p:sldId id="351" r:id="rId15"/>
    <p:sldId id="342" r:id="rId16"/>
    <p:sldId id="346" r:id="rId17"/>
    <p:sldId id="356" r:id="rId18"/>
    <p:sldId id="357" r:id="rId19"/>
    <p:sldId id="345" r:id="rId20"/>
    <p:sldId id="355" r:id="rId21"/>
    <p:sldId id="354" r:id="rId22"/>
    <p:sldId id="331" r:id="rId23"/>
    <p:sldId id="344" r:id="rId24"/>
    <p:sldId id="350" r:id="rId25"/>
    <p:sldId id="349" r:id="rId26"/>
    <p:sldId id="347" r:id="rId27"/>
    <p:sldId id="353" r:id="rId28"/>
    <p:sldId id="348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A033A6-60A6-E74D-BCE0-C77B9A541A1A}" v="887" dt="2023-05-20T22:40:34.7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01"/>
    <p:restoredTop sz="94694"/>
  </p:normalViewPr>
  <p:slideViewPr>
    <p:cSldViewPr snapToGrid="0">
      <p:cViewPr varScale="1">
        <p:scale>
          <a:sx n="58" d="100"/>
          <a:sy n="58" d="100"/>
        </p:scale>
        <p:origin x="84" y="12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343E7-5612-3144-8823-280A2627AE6F}" type="datetimeFigureOut">
              <a:rPr lang="fr-FR" smtClean="0"/>
              <a:t>12/10/2023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BF7F1-C562-6A42-A5C7-9AE159F013B5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1845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Mettre transmission en fond (</a:t>
            </a:r>
            <a:r>
              <a:rPr lang="fr-FR" dirty="0" err="1"/>
              <a:t>weather</a:t>
            </a:r>
            <a:r>
              <a:rPr lang="fr-FR" dirty="0"/>
              <a:t> </a:t>
            </a:r>
            <a:r>
              <a:rPr lang="fr-FR" dirty="0" err="1"/>
              <a:t>channel</a:t>
            </a:r>
            <a:r>
              <a:rPr lang="fr-FR" dirty="0"/>
              <a:t> ? 11253kHz) http://62.220.146.43:8073/?f=11253.00usbz5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BF7F1-C562-6A42-A5C7-9AE159F013B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0619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BF7F1-C562-6A42-A5C7-9AE159F013B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707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BF7F1-C562-6A42-A5C7-9AE159F013B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4057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BF7F1-C562-6A42-A5C7-9AE159F013B5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1858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dirty="0">
                <a:effectLst/>
                <a:latin typeface="Helvetica" pitchFamily="2" charset="0"/>
              </a:rPr>
              <a:t>INDUTIN)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BF7F1-C562-6A42-A5C7-9AE159F013B5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246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BF7F1-C562-6A42-A5C7-9AE159F013B5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167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BF7F1-C562-6A42-A5C7-9AE159F013B5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023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C5E52F-6539-A9B1-0416-E7D627954A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A0E3895-BBB4-F3C6-B227-D5F964E7BE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53AD28-8E11-1C95-DCF1-2FA6D7A6B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7E41-0D7C-3E4B-8713-AB8CF45EAD56}" type="datetimeFigureOut">
              <a:rPr lang="fr-FR" smtClean="0"/>
              <a:t>12/10/2023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7ED2EE-4521-A8A2-DD21-856152EC6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37B302-C44B-1AAA-E72C-6FA349434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4067-DCDB-2E4E-ACF3-2ACCC5AD197B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3866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AC4500-D7C1-1902-1574-558EFC904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642DBF9-CD3C-6CD2-C23D-3A9B96877C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BADAFE-EEC9-78D4-B95F-C1D02E318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7E41-0D7C-3E4B-8713-AB8CF45EAD56}" type="datetimeFigureOut">
              <a:rPr lang="fr-FR" smtClean="0"/>
              <a:t>12/10/2023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738AC6-11B2-7889-A400-3F7CBB158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1818AD-A6BA-668C-D5FB-A2D4B6046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4067-DCDB-2E4E-ACF3-2ACCC5AD197B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7826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A370B9B-CCB1-C75E-9185-331EAAC2EE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787EA73-54EF-A119-B573-F211B2A101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CDEF02-AF0A-E953-0AF1-5348AF7A4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7E41-0D7C-3E4B-8713-AB8CF45EAD56}" type="datetimeFigureOut">
              <a:rPr lang="fr-FR" smtClean="0"/>
              <a:t>12/10/2023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DEFA3D-6175-058C-EF78-5E880E513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773604-77D9-6205-5099-3BF46E52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4067-DCDB-2E4E-ACF3-2ACCC5AD197B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65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60E6DC-9863-2379-DE64-6233C454A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12291A-EEA5-2F3B-0F0A-D1F73032C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7B1072-046D-1491-8FB0-EB874B8D4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7E41-0D7C-3E4B-8713-AB8CF45EAD56}" type="datetimeFigureOut">
              <a:rPr lang="fr-FR" smtClean="0"/>
              <a:t>12/10/2023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BB0341-3A5E-F9CB-7908-982986620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233899-D513-C8ED-4D2E-6AD3CB921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4067-DCDB-2E4E-ACF3-2ACCC5AD197B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123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2EA6D6-1FDB-BB04-F1D1-93200EB08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DC4129D-1C94-F250-7573-C9E88F85D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BF8C4E-C80D-D95E-63B7-F5A3015FB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7E41-0D7C-3E4B-8713-AB8CF45EAD56}" type="datetimeFigureOut">
              <a:rPr lang="fr-FR" smtClean="0"/>
              <a:t>12/10/2023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72BBE3-6477-A15E-3F22-B289FD8E0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B5395F-B057-DEA3-AF9F-714652571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4067-DCDB-2E4E-ACF3-2ACCC5AD197B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7185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14B67F-153D-D5DC-B179-D6E1C37A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8A84A5-41D1-5659-CA15-09D02286FE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78FE641-A207-EDF2-5D7A-517FF6D293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B2D74BF-B1B7-137F-3A04-BBD4F46C5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7E41-0D7C-3E4B-8713-AB8CF45EAD56}" type="datetimeFigureOut">
              <a:rPr lang="fr-FR" smtClean="0"/>
              <a:t>12/10/2023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493091C-9757-D51F-AAC3-873EA6FEC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8A5BEF-7BB2-313D-8A2E-C54FB50EB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4067-DCDB-2E4E-ACF3-2ACCC5AD197B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4941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3AD9E4-AD97-494B-5336-032766AFF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20D1A0B-7DB0-8BA5-9328-4704AD758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38ECFAF-1072-F310-3CFA-0C09D7B23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CEA75A8-F94E-4562-9831-9D8BFE30D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3BFECAF-50E9-7FFB-9C2C-000F3BFA8C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CE0D12B-8C11-45B1-351A-D9F9B04CC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7E41-0D7C-3E4B-8713-AB8CF45EAD56}" type="datetimeFigureOut">
              <a:rPr lang="fr-FR" smtClean="0"/>
              <a:t>12/10/2023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8E88821-F308-422F-1688-3173B21D8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893B902-AB7E-2B88-09B1-108CFB5E7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4067-DCDB-2E4E-ACF3-2ACCC5AD197B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9103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C04162-F698-9F18-86FC-BB43CD698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06C062B-97B3-F44C-FE4B-286A1D1F3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7E41-0D7C-3E4B-8713-AB8CF45EAD56}" type="datetimeFigureOut">
              <a:rPr lang="fr-FR" smtClean="0"/>
              <a:t>12/10/2023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61921CA-2866-5346-C8A4-4234F1B2A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FB3B2EC-B888-845B-2F25-15B46A9DA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4067-DCDB-2E4E-ACF3-2ACCC5AD197B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3802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205EB75-8D17-F43A-8835-E3C0CE217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7E41-0D7C-3E4B-8713-AB8CF45EAD56}" type="datetimeFigureOut">
              <a:rPr lang="fr-FR" smtClean="0"/>
              <a:t>12/10/2023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3A7E00A-14E1-6EA9-717D-13F1DEFBE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1577CC8-5C13-0334-FA6C-00F143F6A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4067-DCDB-2E4E-ACF3-2ACCC5AD197B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7954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3D311E-ADA0-7F81-52BB-C9058A9E3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B613A0-BA78-F6B8-FA84-23107ABFA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BA7ABB3-B5D2-D315-298E-5365BE5EDC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455E1F3-1C0E-E082-45F7-7233E165A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7E41-0D7C-3E4B-8713-AB8CF45EAD56}" type="datetimeFigureOut">
              <a:rPr lang="fr-FR" smtClean="0"/>
              <a:t>12/10/2023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742B7A4-9BC5-423F-FC21-47F98DC59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CDCD794-44EC-D17B-5760-60C5F5DB2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4067-DCDB-2E4E-ACF3-2ACCC5AD197B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327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04DC74-FBEE-8AFD-DBB5-28B954096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0D571FB-E747-9C97-CF61-DD261C8AC9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173A410-D355-5275-06D5-7C04EEA991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C57AEE9-2823-3D04-ADCD-63B6B870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7E41-0D7C-3E4B-8713-AB8CF45EAD56}" type="datetimeFigureOut">
              <a:rPr lang="fr-FR" smtClean="0"/>
              <a:t>12/10/2023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7AD2856-FF44-3D26-F68F-C75E11B31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8C69198-F69A-1422-CB3C-D8C41D55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4067-DCDB-2E4E-ACF3-2ACCC5AD197B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3701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3973BAB-DA66-A155-1E13-8D1D67B14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C2DBC67-6371-0A44-9E11-2F508A41B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096582-66BB-517A-67E4-4E2B1A35D4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07E41-0D7C-3E4B-8713-AB8CF45EAD56}" type="datetimeFigureOut">
              <a:rPr lang="fr-FR" smtClean="0"/>
              <a:t>12/10/2023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CED4A1-305B-B7DE-240F-96511B54A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AE8C53-D1BF-2CBC-BC66-E5759F7DBE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A4067-DCDB-2E4E-ACF3-2ACCC5AD197B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31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9A70698-2678-FBEF-002B-2FC3834997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652692"/>
            <a:ext cx="9144000" cy="3063240"/>
          </a:xfrm>
        </p:spPr>
        <p:txBody>
          <a:bodyPr>
            <a:normAutofit/>
          </a:bodyPr>
          <a:lstStyle/>
          <a:p>
            <a:r>
              <a:rPr lang="fr-FR" sz="6600" b="1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Homemade</a:t>
            </a:r>
            <a:r>
              <a:rPr lang="fr-FR" sz="66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high power </a:t>
            </a:r>
            <a:r>
              <a:rPr lang="fr-FR" sz="6600" b="1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battery</a:t>
            </a:r>
            <a:r>
              <a:rPr lang="fr-FR" sz="66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pack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940BC38-6914-0C2B-A0F9-AF8EF198A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fr-FR" dirty="0" err="1">
                <a:solidFill>
                  <a:srgbClr val="FFFFFF"/>
                </a:solidFill>
                <a:latin typeface="+mj-lt"/>
              </a:rPr>
              <a:t>Notfunk</a:t>
            </a:r>
            <a:r>
              <a:rPr lang="fr-FR" dirty="0">
                <a:solidFill>
                  <a:srgbClr val="FFFFFF"/>
                </a:solidFill>
                <a:latin typeface="+mj-lt"/>
              </a:rPr>
              <a:t> </a:t>
            </a:r>
            <a:r>
              <a:rPr lang="fr-FR" dirty="0" err="1">
                <a:solidFill>
                  <a:srgbClr val="FFFFFF"/>
                </a:solidFill>
                <a:latin typeface="+mj-lt"/>
              </a:rPr>
              <a:t>Tagung</a:t>
            </a:r>
            <a:r>
              <a:rPr lang="fr-FR" dirty="0">
                <a:solidFill>
                  <a:srgbClr val="FFFFFF"/>
                </a:solidFill>
                <a:latin typeface="+mj-lt"/>
              </a:rPr>
              <a:t> </a:t>
            </a:r>
            <a:r>
              <a:rPr lang="fr-FR" dirty="0" err="1">
                <a:solidFill>
                  <a:srgbClr val="FFFFFF"/>
                </a:solidFill>
                <a:latin typeface="+mj-lt"/>
              </a:rPr>
              <a:t>Sugiez</a:t>
            </a:r>
            <a:r>
              <a:rPr lang="fr-FR" dirty="0">
                <a:solidFill>
                  <a:srgbClr val="FFFFFF"/>
                </a:solidFill>
                <a:latin typeface="+mj-lt"/>
              </a:rPr>
              <a:t> 14.10.2023</a:t>
            </a:r>
          </a:p>
          <a:p>
            <a:r>
              <a:rPr lang="fr-FR" dirty="0">
                <a:solidFill>
                  <a:srgbClr val="FFFFFF"/>
                </a:solidFill>
                <a:latin typeface="+mj-lt"/>
              </a:rPr>
              <a:t>HB9UFQ - Mathias Coinchon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937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39106E-D4F3-E10B-2A4A-64C44EC6D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Battery Management System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34144C-F963-DE4B-E820-D955A56D4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47466"/>
          </a:xfrm>
        </p:spPr>
        <p:txBody>
          <a:bodyPr>
            <a:normAutofit fontScale="92500" lnSpcReduction="20000"/>
          </a:bodyPr>
          <a:lstStyle/>
          <a:p>
            <a:r>
              <a:rPr lang="de-CH" dirty="0"/>
              <a:t>Kontrolle der Batterie (Sicherheit), </a:t>
            </a:r>
            <a:br>
              <a:rPr lang="de-CH" dirty="0"/>
            </a:br>
            <a:r>
              <a:rPr lang="de-CH" dirty="0"/>
              <a:t>« Ladezustand»</a:t>
            </a:r>
          </a:p>
          <a:p>
            <a:r>
              <a:rPr lang="de-CH" dirty="0"/>
              <a:t>Lade-Ausgleich der Zellen (</a:t>
            </a:r>
            <a:r>
              <a:rPr lang="de-CH" dirty="0" err="1"/>
              <a:t>Balancing</a:t>
            </a:r>
            <a:r>
              <a:rPr lang="de-CH" dirty="0"/>
              <a:t>)</a:t>
            </a:r>
          </a:p>
          <a:p>
            <a:endParaRPr lang="de-CH" dirty="0"/>
          </a:p>
          <a:p>
            <a:r>
              <a:rPr lang="de-CH" dirty="0"/>
              <a:t>JBD BMS AP21S001 200Ampère</a:t>
            </a:r>
          </a:p>
          <a:p>
            <a:r>
              <a:rPr lang="de-CH" dirty="0"/>
              <a:t>Für 6 bis 21 Zellen</a:t>
            </a:r>
          </a:p>
          <a:p>
            <a:r>
              <a:rPr lang="de-CH" dirty="0"/>
              <a:t>MOSFET  Ladung / Entladung</a:t>
            </a:r>
          </a:p>
          <a:p>
            <a:r>
              <a:rPr lang="de-CH" dirty="0"/>
              <a:t>Bluetooth + RS485</a:t>
            </a:r>
          </a:p>
          <a:p>
            <a:r>
              <a:rPr lang="de-CH" dirty="0"/>
              <a:t>Kompakt</a:t>
            </a:r>
          </a:p>
          <a:p>
            <a:r>
              <a:rPr lang="de-CH" dirty="0"/>
              <a:t>Verhältnismässig offen</a:t>
            </a:r>
          </a:p>
          <a:p>
            <a:r>
              <a:rPr lang="de-CH" dirty="0">
                <a:solidFill>
                  <a:srgbClr val="FF0000"/>
                </a:solidFill>
              </a:rPr>
              <a:t>Ungenau für kleine Leistungen</a:t>
            </a:r>
          </a:p>
        </p:txBody>
      </p:sp>
      <p:pic>
        <p:nvPicPr>
          <p:cNvPr id="5122" name="Picture 2" descr="JBD Smart bms 6~21S 80A 100A 120A 150A 200A Lithium&amp; Lion Battery PCB with Balance NTC &amp; Optional Uart BT RS485 Jiabaida BMS">
            <a:extLst>
              <a:ext uri="{FF2B5EF4-FFF2-40B4-BE49-F238E27FC236}">
                <a16:creationId xmlns:a16="http://schemas.microsoft.com/office/drawing/2014/main" id="{2A8E2D17-6A01-9FD5-4EBA-2B3E4B1B3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473" y="1370012"/>
            <a:ext cx="5458691" cy="545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57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543DE5-4191-1D3D-1578-B14692222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12V, 24V oder 48V, das ist die Frage…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1EBF7E9A-77BB-C737-F59C-53472F7622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364919"/>
              </p:ext>
            </p:extLst>
          </p:nvPr>
        </p:nvGraphicFramePr>
        <p:xfrm>
          <a:off x="838200" y="1690688"/>
          <a:ext cx="10751126" cy="4502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5183">
                  <a:extLst>
                    <a:ext uri="{9D8B030D-6E8A-4147-A177-3AD203B41FA5}">
                      <a16:colId xmlns:a16="http://schemas.microsoft.com/office/drawing/2014/main" val="2078468620"/>
                    </a:ext>
                  </a:extLst>
                </a:gridCol>
                <a:gridCol w="1770620">
                  <a:extLst>
                    <a:ext uri="{9D8B030D-6E8A-4147-A177-3AD203B41FA5}">
                      <a16:colId xmlns:a16="http://schemas.microsoft.com/office/drawing/2014/main" val="767006161"/>
                    </a:ext>
                  </a:extLst>
                </a:gridCol>
                <a:gridCol w="3782016">
                  <a:extLst>
                    <a:ext uri="{9D8B030D-6E8A-4147-A177-3AD203B41FA5}">
                      <a16:colId xmlns:a16="http://schemas.microsoft.com/office/drawing/2014/main" val="4151329287"/>
                    </a:ext>
                  </a:extLst>
                </a:gridCol>
                <a:gridCol w="3463307">
                  <a:extLst>
                    <a:ext uri="{9D8B030D-6E8A-4147-A177-3AD203B41FA5}">
                      <a16:colId xmlns:a16="http://schemas.microsoft.com/office/drawing/2014/main" val="2777868901"/>
                    </a:ext>
                  </a:extLst>
                </a:gridCol>
              </a:tblGrid>
              <a:tr h="1016745">
                <a:tc>
                  <a:txBody>
                    <a:bodyPr/>
                    <a:lstStyle/>
                    <a:p>
                      <a:r>
                        <a:rPr lang="fr-FR" sz="2800" dirty="0" err="1"/>
                        <a:t>Spannung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Nb </a:t>
                      </a:r>
                      <a:r>
                        <a:rPr lang="fr-FR" sz="2800" dirty="0" err="1"/>
                        <a:t>Zellen</a:t>
                      </a:r>
                      <a:r>
                        <a:rPr lang="fr-FR" sz="2800" dirty="0"/>
                        <a:t> LiFePO4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 err="1"/>
                        <a:t>Vorteil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 err="1"/>
                        <a:t>Nachteil</a:t>
                      </a:r>
                      <a:endParaRPr lang="fr-F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8804631"/>
                  </a:ext>
                </a:extLst>
              </a:tr>
              <a:tr h="1016745">
                <a:tc>
                  <a:txBody>
                    <a:bodyPr/>
                    <a:lstStyle/>
                    <a:p>
                      <a:r>
                        <a:rPr lang="fr-FR" sz="2800" dirty="0"/>
                        <a:t>12V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 err="1"/>
                        <a:t>Leicht</a:t>
                      </a:r>
                      <a:r>
                        <a:rPr lang="fr-FR" sz="2800" dirty="0"/>
                        <a:t>, </a:t>
                      </a:r>
                      <a:r>
                        <a:rPr lang="fr-FR" sz="2800" dirty="0" err="1"/>
                        <a:t>modular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 err="1"/>
                        <a:t>Hoher</a:t>
                      </a:r>
                      <a:r>
                        <a:rPr lang="fr-FR" sz="2800" dirty="0"/>
                        <a:t> </a:t>
                      </a:r>
                      <a:r>
                        <a:rPr lang="fr-FR" sz="2800" dirty="0" err="1"/>
                        <a:t>Strom</a:t>
                      </a:r>
                      <a:r>
                        <a:rPr lang="fr-FR" sz="2800" dirty="0"/>
                        <a:t> </a:t>
                      </a:r>
                      <a:br>
                        <a:rPr lang="fr-FR" sz="2800" dirty="0"/>
                      </a:br>
                      <a:r>
                        <a:rPr lang="fr-FR" sz="2800" dirty="0" err="1"/>
                        <a:t>Überlast</a:t>
                      </a:r>
                      <a:r>
                        <a:rPr lang="fr-FR" sz="2800" dirty="0"/>
                        <a:t> (BMS,..)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614880"/>
                  </a:ext>
                </a:extLst>
              </a:tr>
              <a:tr h="1016745">
                <a:tc>
                  <a:txBody>
                    <a:bodyPr/>
                    <a:lstStyle/>
                    <a:p>
                      <a:r>
                        <a:rPr lang="fr-FR" sz="2800" dirty="0"/>
                        <a:t>48V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 err="1"/>
                        <a:t>Tieferer</a:t>
                      </a:r>
                      <a:r>
                        <a:rPr lang="fr-FR" sz="2800" dirty="0"/>
                        <a:t> </a:t>
                      </a:r>
                      <a:r>
                        <a:rPr lang="fr-FR" sz="2800" dirty="0" err="1"/>
                        <a:t>Strom</a:t>
                      </a:r>
                      <a:br>
                        <a:rPr lang="fr-FR" sz="2800" dirty="0"/>
                      </a:br>
                      <a:r>
                        <a:rPr lang="fr-FR" sz="2800" dirty="0"/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Packs </a:t>
                      </a:r>
                      <a:r>
                        <a:rPr lang="fr-FR" sz="2800" dirty="0" err="1"/>
                        <a:t>sind</a:t>
                      </a:r>
                      <a:r>
                        <a:rPr lang="fr-FR" sz="2800" dirty="0"/>
                        <a:t> </a:t>
                      </a:r>
                      <a:r>
                        <a:rPr lang="fr-FR" sz="2800" dirty="0" err="1"/>
                        <a:t>schwer</a:t>
                      </a:r>
                      <a:r>
                        <a:rPr lang="fr-FR" sz="2800" dirty="0"/>
                        <a:t> (&gt;60kg), </a:t>
                      </a:r>
                      <a:r>
                        <a:rPr lang="fr-FR" sz="2800" dirty="0" err="1"/>
                        <a:t>sperrig</a:t>
                      </a:r>
                      <a:endParaRPr lang="fr-F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442628"/>
                  </a:ext>
                </a:extLst>
              </a:tr>
              <a:tr h="1452493">
                <a:tc>
                  <a:txBody>
                    <a:bodyPr/>
                    <a:lstStyle/>
                    <a:p>
                      <a:r>
                        <a:rPr lang="fr-FR" sz="2800" dirty="0"/>
                        <a:t>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Der </a:t>
                      </a:r>
                      <a:r>
                        <a:rPr lang="fr-FR" sz="2800" dirty="0" err="1"/>
                        <a:t>guter</a:t>
                      </a:r>
                      <a:r>
                        <a:rPr lang="fr-FR" sz="2800" dirty="0"/>
                        <a:t> </a:t>
                      </a:r>
                      <a:r>
                        <a:rPr lang="fr-FR" sz="2800" dirty="0" err="1"/>
                        <a:t>Kompromiss</a:t>
                      </a:r>
                      <a:r>
                        <a:rPr lang="fr-FR" sz="2800" dirty="0"/>
                        <a:t>, </a:t>
                      </a:r>
                      <a:r>
                        <a:rPr lang="fr-FR" sz="2800" dirty="0" err="1"/>
                        <a:t>Produkte</a:t>
                      </a:r>
                      <a:r>
                        <a:rPr lang="fr-FR" sz="2800" dirty="0"/>
                        <a:t> </a:t>
                      </a:r>
                      <a:r>
                        <a:rPr lang="fr-FR" sz="2800" dirty="0" err="1"/>
                        <a:t>verfügbar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28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064863"/>
                  </a:ext>
                </a:extLst>
              </a:tr>
            </a:tbl>
          </a:graphicData>
        </a:graphic>
      </p:graphicFrame>
      <p:sp>
        <p:nvSpPr>
          <p:cNvPr id="7" name="Flèche vers la gauche 6">
            <a:extLst>
              <a:ext uri="{FF2B5EF4-FFF2-40B4-BE49-F238E27FC236}">
                <a16:creationId xmlns:a16="http://schemas.microsoft.com/office/drawing/2014/main" id="{4D2328FA-BDA2-69DD-D36B-C8C8E35FD500}"/>
              </a:ext>
            </a:extLst>
          </p:cNvPr>
          <p:cNvSpPr/>
          <p:nvPr/>
        </p:nvSpPr>
        <p:spPr>
          <a:xfrm flipH="1">
            <a:off x="200892" y="5167312"/>
            <a:ext cx="692727" cy="568036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83991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9288EC-8007-0F7A-6438-51D4264A2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Wechselrichter</a:t>
            </a:r>
            <a:r>
              <a:rPr lang="fr-FR" dirty="0"/>
              <a:t> (</a:t>
            </a:r>
            <a:r>
              <a:rPr lang="fr-FR" dirty="0" err="1"/>
              <a:t>Inverter</a:t>
            </a:r>
            <a:r>
              <a:rPr lang="fr-FR" dirty="0"/>
              <a:t>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203769-CEB9-8064-D550-BB7A98FA0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41272"/>
          </a:xfrm>
        </p:spPr>
        <p:txBody>
          <a:bodyPr>
            <a:normAutofit fontScale="92500" lnSpcReduction="20000"/>
          </a:bodyPr>
          <a:lstStyle/>
          <a:p>
            <a:r>
              <a:rPr lang="de-CH" dirty="0"/>
              <a:t>Qualität wichtig (« billig kaufen heisst zwei Mal kaufen»)</a:t>
            </a:r>
          </a:p>
          <a:p>
            <a:r>
              <a:rPr lang="de-CH" dirty="0"/>
              <a:t>Kundendienst nach Kauf</a:t>
            </a:r>
          </a:p>
          <a:p>
            <a:endParaRPr lang="de-CH" dirty="0"/>
          </a:p>
          <a:p>
            <a:r>
              <a:rPr lang="de-CH" dirty="0" err="1"/>
              <a:t>Victron</a:t>
            </a:r>
            <a:r>
              <a:rPr lang="de-CH" dirty="0"/>
              <a:t> Inverter/Charger Multiplus II 24/3000/70</a:t>
            </a:r>
          </a:p>
          <a:p>
            <a:r>
              <a:rPr lang="de-CH" dirty="0"/>
              <a:t>Wechselrichter: 3kW max., Sinuswelle </a:t>
            </a:r>
          </a:p>
          <a:p>
            <a:r>
              <a:rPr lang="de-CH" dirty="0"/>
              <a:t>Integrierte Ladevorrichtung 70A</a:t>
            </a:r>
          </a:p>
          <a:p>
            <a:r>
              <a:rPr lang="de-CH" dirty="0"/>
              <a:t>Vorbereitet für 3-Phaen</a:t>
            </a:r>
          </a:p>
          <a:p>
            <a:r>
              <a:rPr lang="de-CH" dirty="0"/>
              <a:t>Relativ offen (zugänglich)</a:t>
            </a:r>
          </a:p>
          <a:p>
            <a:r>
              <a:rPr lang="de-CH" dirty="0"/>
              <a:t>Viele Kombinationen möglich</a:t>
            </a:r>
            <a:br>
              <a:rPr lang="de-CH" dirty="0"/>
            </a:br>
            <a:r>
              <a:rPr lang="de-CH" dirty="0"/>
              <a:t>(UPS, Energy Storage System, …)</a:t>
            </a:r>
          </a:p>
          <a:p>
            <a:r>
              <a:rPr lang="de-CH" dirty="0"/>
              <a:t>Aber teuer… (1400CHF)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ACB755AD-D7AA-DA0E-6200-5832E19B2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909" y="2223657"/>
            <a:ext cx="4606635" cy="460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054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A70698-2678-FBEF-002B-2FC3834997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57761"/>
            <a:ext cx="9144000" cy="2387600"/>
          </a:xfrm>
        </p:spPr>
        <p:txBody>
          <a:bodyPr/>
          <a:lstStyle/>
          <a:p>
            <a:r>
              <a:rPr lang="fr-FR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Konstruktion</a:t>
            </a:r>
            <a:endParaRPr lang="fr-FR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921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31F174-8858-E7B1-04F5-EFFDF6DF0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Vorbereitungen der Batterien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26829701-E206-8902-A7FB-5E79602CD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24994" y="1437986"/>
            <a:ext cx="6167005" cy="4351338"/>
          </a:xfrm>
        </p:spPr>
        <p:txBody>
          <a:bodyPr/>
          <a:lstStyle/>
          <a:p>
            <a:r>
              <a:rPr lang="de-DE" dirty="0"/>
              <a:t>Batterien ausmessen</a:t>
            </a:r>
            <a:br>
              <a:rPr lang="de-DE" dirty="0"/>
            </a:br>
            <a:r>
              <a:rPr lang="de-DE" dirty="0"/>
              <a:t>(interner Widerstand mit  AC-Quelle </a:t>
            </a:r>
          </a:p>
          <a:p>
            <a:r>
              <a:rPr lang="de-DE" dirty="0"/>
              <a:t>Erste Ladung und Ausbalancierung</a:t>
            </a:r>
          </a:p>
          <a:p>
            <a:r>
              <a:rPr lang="de-DE" dirty="0"/>
              <a:t>Eine einfache Speisung genügt als Ladegerät (max. Spannung Zelle, Strombegrenzung)</a:t>
            </a:r>
          </a:p>
        </p:txBody>
      </p:sp>
      <p:pic>
        <p:nvPicPr>
          <p:cNvPr id="11" name="Image 10" descr="Une image contenant machine, ingénierie, plastique, Ingénierie électronique&#10;&#10;Description générée automatiquement">
            <a:extLst>
              <a:ext uri="{FF2B5EF4-FFF2-40B4-BE49-F238E27FC236}">
                <a16:creationId xmlns:a16="http://schemas.microsoft.com/office/drawing/2014/main" id="{B7F88209-02A0-D10F-A2F3-C9936EF82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55" y="1966594"/>
            <a:ext cx="5400371" cy="405027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15D46CD-CDE4-DAF6-FFBC-6362ADD24B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6849" y="4208323"/>
            <a:ext cx="4910476" cy="225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72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510DDC-7800-8FAC-ED53-18380B94C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Battery-Pack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969A00-EAA0-D002-C14D-CC00894EC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de-CH" dirty="0"/>
              <a:t>Es wird empfohlen die Batterien fest zusammen zu packen</a:t>
            </a:r>
            <a:r>
              <a:rPr lang="de-CH"/>
              <a:t>, denn </a:t>
            </a:r>
            <a:br>
              <a:rPr lang="de-CH" dirty="0"/>
            </a:br>
            <a:r>
              <a:rPr lang="de-CH" dirty="0"/>
              <a:t> sie neigen dazu sich aufzublähen</a:t>
            </a:r>
          </a:p>
        </p:txBody>
      </p:sp>
      <p:pic>
        <p:nvPicPr>
          <p:cNvPr id="5" name="Image 4" descr="Une image contenant personne, habits, meubles, outil&#10;&#10;Description générée automatiquement">
            <a:extLst>
              <a:ext uri="{FF2B5EF4-FFF2-40B4-BE49-F238E27FC236}">
                <a16:creationId xmlns:a16="http://schemas.microsoft.com/office/drawing/2014/main" id="{801BEE88-2811-9E7E-FE12-2ECE1B4937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31" b="21616"/>
          <a:stretch/>
        </p:blipFill>
        <p:spPr>
          <a:xfrm>
            <a:off x="1265960" y="2562225"/>
            <a:ext cx="4309803" cy="3749675"/>
          </a:xfrm>
          <a:prstGeom prst="rect">
            <a:avLst/>
          </a:prstGeom>
        </p:spPr>
      </p:pic>
      <p:pic>
        <p:nvPicPr>
          <p:cNvPr id="7" name="Image 6" descr="Une image contenant boîte, sol, intérieur, en bois&#10;&#10;Description générée automatiquement">
            <a:extLst>
              <a:ext uri="{FF2B5EF4-FFF2-40B4-BE49-F238E27FC236}">
                <a16:creationId xmlns:a16="http://schemas.microsoft.com/office/drawing/2014/main" id="{B8268036-1BFF-69ED-992E-A5A716CE3A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24" b="18385"/>
          <a:stretch/>
        </p:blipFill>
        <p:spPr>
          <a:xfrm>
            <a:off x="6483086" y="2461204"/>
            <a:ext cx="3963391" cy="403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12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0C4CC6-C688-448E-C5B9-6407249C5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Verkabelung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C8608FD9-C684-4FF6-8FB4-565FAD25E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9316" y="1002372"/>
            <a:ext cx="4771506" cy="2972023"/>
          </a:xfrm>
        </p:spPr>
        <p:txBody>
          <a:bodyPr/>
          <a:lstStyle/>
          <a:p>
            <a:r>
              <a:rPr lang="de-CH" dirty="0"/>
              <a:t>Wichtig! (Überhitzung vermeiden, schlechte Kontakte)</a:t>
            </a:r>
          </a:p>
          <a:p>
            <a:r>
              <a:rPr lang="de-CH" dirty="0"/>
              <a:t>Kontakte </a:t>
            </a:r>
            <a:r>
              <a:rPr lang="de-CH" dirty="0" err="1"/>
              <a:t>Camlock</a:t>
            </a:r>
            <a:r>
              <a:rPr lang="de-CH" dirty="0"/>
              <a:t> 200A</a:t>
            </a:r>
          </a:p>
          <a:p>
            <a:r>
              <a:rPr lang="de-CH" dirty="0"/>
              <a:t>Kabelschuh</a:t>
            </a:r>
          </a:p>
          <a:p>
            <a:r>
              <a:rPr lang="de-CH" dirty="0"/>
              <a:t>Kabel 50mm2</a:t>
            </a:r>
          </a:p>
          <a:p>
            <a:endParaRPr lang="fr-FR" dirty="0"/>
          </a:p>
        </p:txBody>
      </p:sp>
      <p:pic>
        <p:nvPicPr>
          <p:cNvPr id="7170" name="Picture 2" descr="5580610">
            <a:extLst>
              <a:ext uri="{FF2B5EF4-FFF2-40B4-BE49-F238E27FC236}">
                <a16:creationId xmlns:a16="http://schemas.microsoft.com/office/drawing/2014/main" id="{CFEC29EF-3F67-94B2-787D-7CB423314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250" y="3888225"/>
            <a:ext cx="1939636" cy="193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K05NFSYNC Pince à sertir pour cosses et manchons tubulaires NFC 20-130">
            <a:extLst>
              <a:ext uri="{FF2B5EF4-FFF2-40B4-BE49-F238E27FC236}">
                <a16:creationId xmlns:a16="http://schemas.microsoft.com/office/drawing/2014/main" id="{4F3350DA-661D-DAB4-0093-681469383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458" y="2848247"/>
            <a:ext cx="2200183" cy="244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B7374E50-D5EB-014B-B4A6-95210C75471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993991" y="1608058"/>
            <a:ext cx="3589853" cy="478647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652ABCF-196E-7FDE-E4EA-82D0D6EE94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539" y="3794619"/>
            <a:ext cx="3197906" cy="299284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CA383A0-2515-A20B-97A7-24BB2E8A38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7790" y="5864060"/>
            <a:ext cx="402371" cy="317019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AE7F23FB-6F72-313E-2072-2C936D8D3F40}"/>
              </a:ext>
            </a:extLst>
          </p:cNvPr>
          <p:cNvSpPr txBox="1"/>
          <p:nvPr/>
        </p:nvSpPr>
        <p:spPr>
          <a:xfrm flipH="1">
            <a:off x="5312049" y="5720186"/>
            <a:ext cx="25517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Original-</a:t>
            </a:r>
            <a:r>
              <a:rPr lang="fr-FR" dirty="0" err="1"/>
              <a:t>Kabel</a:t>
            </a:r>
            <a:r>
              <a:rPr lang="fr-FR" dirty="0"/>
              <a:t> BMS ,</a:t>
            </a:r>
          </a:p>
          <a:p>
            <a:r>
              <a:rPr lang="fr-FR" dirty="0" err="1"/>
              <a:t>Dieser</a:t>
            </a:r>
            <a:r>
              <a:rPr lang="fr-FR" dirty="0"/>
              <a:t> Teil </a:t>
            </a:r>
            <a:r>
              <a:rPr lang="fr-FR" dirty="0" err="1"/>
              <a:t>zu</a:t>
            </a:r>
            <a:r>
              <a:rPr lang="fr-FR" dirty="0"/>
              <a:t> </a:t>
            </a:r>
            <a:r>
              <a:rPr lang="fr-FR" dirty="0" err="1"/>
              <a:t>schwach</a:t>
            </a:r>
            <a:r>
              <a:rPr lang="fr-FR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89402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777235-195D-9514-D039-C9398D4ED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Herstellung der Kabel</a:t>
            </a:r>
          </a:p>
        </p:txBody>
      </p:sp>
      <p:pic>
        <p:nvPicPr>
          <p:cNvPr id="6" name="Espace réservé du contenu 5" descr="Une image contenant personne, outil, sol, rouge&#10;&#10;Description générée automatiquement">
            <a:extLst>
              <a:ext uri="{FF2B5EF4-FFF2-40B4-BE49-F238E27FC236}">
                <a16:creationId xmlns:a16="http://schemas.microsoft.com/office/drawing/2014/main" id="{72B84FB3-3458-454A-94B8-0B8348C6203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46407"/>
            <a:ext cx="2448087" cy="4351338"/>
          </a:xfrm>
        </p:spPr>
      </p:pic>
      <p:pic>
        <p:nvPicPr>
          <p:cNvPr id="8" name="Espace réservé du contenu 7" descr="Une image contenant outil, fils électriques, Tubes thermorétrécissables, tuyau&#10;&#10;Description générée automatiquement">
            <a:extLst>
              <a:ext uri="{FF2B5EF4-FFF2-40B4-BE49-F238E27FC236}">
                <a16:creationId xmlns:a16="http://schemas.microsoft.com/office/drawing/2014/main" id="{810518CE-F1E9-7DDD-E0A0-1F8BD11996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681467" y="1846407"/>
            <a:ext cx="3263503" cy="4351338"/>
          </a:xfrm>
        </p:spPr>
      </p:pic>
      <p:pic>
        <p:nvPicPr>
          <p:cNvPr id="10" name="Image 9" descr="Une image contenant outil, Ingénierie électronique, fils électriques, Composant électronique&#10;&#10;Description générée automatiquement">
            <a:extLst>
              <a:ext uri="{FF2B5EF4-FFF2-40B4-BE49-F238E27FC236}">
                <a16:creationId xmlns:a16="http://schemas.microsoft.com/office/drawing/2014/main" id="{B37DAA67-C3D8-303C-C1A9-C9C50E82F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795" y="1796184"/>
            <a:ext cx="3522518" cy="469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836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B212D6-AE06-F6AD-2354-28B9CD90D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Erste Tests und Verlegung</a:t>
            </a:r>
          </a:p>
        </p:txBody>
      </p:sp>
      <p:pic>
        <p:nvPicPr>
          <p:cNvPr id="6" name="Espace réservé du contenu 5" descr="Une image contenant fils électriques, Appareils électroniques, câble, Ingénierie électronique&#10;&#10;Description générée automatiquement">
            <a:extLst>
              <a:ext uri="{FF2B5EF4-FFF2-40B4-BE49-F238E27FC236}">
                <a16:creationId xmlns:a16="http://schemas.microsoft.com/office/drawing/2014/main" id="{E0503AD1-48AB-552D-ECA0-6C2E80DFC0A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513367" y="2078182"/>
            <a:ext cx="5387686" cy="4040764"/>
          </a:xfrm>
        </p:spPr>
      </p:pic>
      <p:pic>
        <p:nvPicPr>
          <p:cNvPr id="8" name="Image 7" descr="Une image contenant intérieur, machine, ingénierie, Ingénierie électronique&#10;&#10;Description générée automatiquement">
            <a:extLst>
              <a:ext uri="{FF2B5EF4-FFF2-40B4-BE49-F238E27FC236}">
                <a16:creationId xmlns:a16="http://schemas.microsoft.com/office/drawing/2014/main" id="{CA32C636-9A83-EF58-BAD3-E09BBAB0D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38" y="1659514"/>
            <a:ext cx="5945909" cy="445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697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4B6534-8B58-F821-ABC7-6303E6B08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2510" y="403729"/>
            <a:ext cx="10515600" cy="1325563"/>
          </a:xfrm>
        </p:spPr>
        <p:txBody>
          <a:bodyPr/>
          <a:lstStyle/>
          <a:p>
            <a:r>
              <a:rPr lang="fr-FR" dirty="0"/>
              <a:t>BMS App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949804F-6209-18B1-FABE-6333F0E95C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de-CH" dirty="0"/>
              <a:t>iPhone/Android</a:t>
            </a:r>
          </a:p>
          <a:p>
            <a:r>
              <a:rPr lang="de-CH" dirty="0"/>
              <a:t>State </a:t>
            </a:r>
            <a:r>
              <a:rPr lang="de-CH" dirty="0" err="1"/>
              <a:t>of</a:t>
            </a:r>
            <a:r>
              <a:rPr lang="de-CH" dirty="0"/>
              <a:t> Charge (SOC), nicht präzise</a:t>
            </a:r>
          </a:p>
          <a:p>
            <a:r>
              <a:rPr lang="de-CH" dirty="0"/>
              <a:t>Leistung</a:t>
            </a:r>
          </a:p>
          <a:p>
            <a:r>
              <a:rPr lang="de-CH" dirty="0" err="1"/>
              <a:t>Balancing</a:t>
            </a:r>
            <a:endParaRPr lang="de-CH" dirty="0"/>
          </a:p>
          <a:p>
            <a:r>
              <a:rPr lang="de-CH" dirty="0"/>
              <a:t>Zellspannung</a:t>
            </a:r>
          </a:p>
          <a:p>
            <a:r>
              <a:rPr lang="de-CH" dirty="0"/>
              <a:t>Lade- und Entladestopp unabhängig von einander </a:t>
            </a:r>
          </a:p>
          <a:p>
            <a:r>
              <a:rPr lang="de-CH" dirty="0"/>
              <a:t>Temperatur</a:t>
            </a:r>
          </a:p>
          <a:p>
            <a:r>
              <a:rPr lang="de-CH" dirty="0"/>
              <a:t>Konfiguration</a:t>
            </a:r>
          </a:p>
        </p:txBody>
      </p:sp>
      <p:pic>
        <p:nvPicPr>
          <p:cNvPr id="8" name="Image 7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9531A82A-6672-D43F-9312-7587899F9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015" y="0"/>
            <a:ext cx="3166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61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A70698-2678-FBEF-002B-2FC3834997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1790262"/>
          </a:xfrm>
        </p:spPr>
        <p:txBody>
          <a:bodyPr/>
          <a:lstStyle/>
          <a:p>
            <a:r>
              <a:rPr lang="fr-FR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845839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97CF6C-2F07-D170-D919-EFBCABB0D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CFQD (QED)</a:t>
            </a:r>
          </a:p>
        </p:txBody>
      </p:sp>
      <p:pic>
        <p:nvPicPr>
          <p:cNvPr id="5" name="Espace réservé du contenu 4" descr="Une image contenant roue, pneu, Pièce auto, sol&#10;&#10;Description générée automatiquement">
            <a:extLst>
              <a:ext uri="{FF2B5EF4-FFF2-40B4-BE49-F238E27FC236}">
                <a16:creationId xmlns:a16="http://schemas.microsoft.com/office/drawing/2014/main" id="{31E83223-1BE4-602E-2B35-A25ECC66A8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8309" y="1804628"/>
            <a:ext cx="3263503" cy="4351338"/>
          </a:xfrm>
        </p:spPr>
      </p:pic>
      <p:pic>
        <p:nvPicPr>
          <p:cNvPr id="7" name="Image 6" descr="Une image contenant roue, pneu, Véhicule terrestre, véhicule&#10;&#10;Description générée automatiquement">
            <a:extLst>
              <a:ext uri="{FF2B5EF4-FFF2-40B4-BE49-F238E27FC236}">
                <a16:creationId xmlns:a16="http://schemas.microsoft.com/office/drawing/2014/main" id="{8F2FDC1C-37B8-50A0-5C0B-C7BF69C5B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381" y="1804628"/>
            <a:ext cx="5943600" cy="44577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EACD9E2-75F3-2BA5-22F3-7276713BD0C9}"/>
              </a:ext>
            </a:extLst>
          </p:cNvPr>
          <p:cNvSpPr txBox="1"/>
          <p:nvPr/>
        </p:nvSpPr>
        <p:spPr>
          <a:xfrm>
            <a:off x="1233055" y="6262328"/>
            <a:ext cx="1540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Test Prototype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954269D-9CBB-886D-0B6E-0594748E5389}"/>
              </a:ext>
            </a:extLst>
          </p:cNvPr>
          <p:cNvSpPr txBox="1"/>
          <p:nvPr/>
        </p:nvSpPr>
        <p:spPr>
          <a:xfrm>
            <a:off x="4821381" y="6248041"/>
            <a:ext cx="1701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Inbetriebnahme</a:t>
            </a:r>
          </a:p>
        </p:txBody>
      </p:sp>
    </p:spTree>
    <p:extLst>
      <p:ext uri="{BB962C8B-B14F-4D97-AF65-F5344CB8AC3E}">
        <p14:creationId xmlns:p14="http://schemas.microsoft.com/office/powerpoint/2010/main" val="612962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8506A4-3554-BC26-2A50-632A3E701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Die </a:t>
            </a:r>
            <a:r>
              <a:rPr lang="fr-FR" dirty="0" err="1"/>
              <a:t>Realität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09387C-2336-5305-BD34-D2859ED94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667250"/>
          </a:xfrm>
        </p:spPr>
        <p:txBody>
          <a:bodyPr>
            <a:normAutofit fontScale="92500" lnSpcReduction="20000"/>
          </a:bodyPr>
          <a:lstStyle/>
          <a:p>
            <a:r>
              <a:rPr lang="de-CH" dirty="0"/>
              <a:t>Ja, es ist etwas verrückt…</a:t>
            </a:r>
          </a:p>
          <a:p>
            <a:r>
              <a:rPr lang="de-CH" dirty="0"/>
              <a:t>Wirkungsgrad:  Batterie =&gt; 230V =&gt; Auto-</a:t>
            </a:r>
            <a:r>
              <a:rPr lang="de-CH" dirty="0" err="1"/>
              <a:t>Battery</a:t>
            </a:r>
            <a:r>
              <a:rPr lang="de-CH"/>
              <a:t> Pack =&gt; Autobatterie</a:t>
            </a:r>
            <a:r>
              <a:rPr lang="de-CH" dirty="0"/>
              <a:t>: ~70%</a:t>
            </a:r>
          </a:p>
          <a:p>
            <a:r>
              <a:rPr lang="de-CH" dirty="0"/>
              <a:t>Nicht sehr praktisch</a:t>
            </a:r>
          </a:p>
          <a:p>
            <a:r>
              <a:rPr lang="de-CH" dirty="0"/>
              <a:t>5kWh entspricht etwa 28km mit dem Tesla (Batterie Tesla 80kWh)</a:t>
            </a:r>
          </a:p>
          <a:p>
            <a:r>
              <a:rPr lang="de-CH" dirty="0"/>
              <a:t>Begrenzung durch Wechselrichter (Intensive Nutzung)</a:t>
            </a:r>
          </a:p>
          <a:p>
            <a:pPr marL="0" indent="0">
              <a:buNone/>
            </a:pPr>
            <a:r>
              <a:rPr lang="de-CH" dirty="0"/>
              <a:t>Aber:</a:t>
            </a:r>
          </a:p>
          <a:p>
            <a:r>
              <a:rPr lang="de-CH" dirty="0"/>
              <a:t>1</a:t>
            </a:r>
            <a:r>
              <a:rPr lang="de-CH" baseline="30000" dirty="0"/>
              <a:t>er</a:t>
            </a:r>
            <a:r>
              <a:rPr lang="de-CH" dirty="0"/>
              <a:t> Prototype, Konzept bestätigt</a:t>
            </a:r>
          </a:p>
          <a:p>
            <a:r>
              <a:rPr lang="de-CH" dirty="0"/>
              <a:t>Pannenhilfe, Notversorgung</a:t>
            </a:r>
          </a:p>
          <a:p>
            <a:r>
              <a:rPr lang="de-CH" dirty="0"/>
              <a:t>Evolution der Batterien: kWh/kg steigt, $/kWh verbessert sich</a:t>
            </a:r>
          </a:p>
          <a:p>
            <a:r>
              <a:rPr lang="de-CH" dirty="0"/>
              <a:t>Nächste Schritte: mehr Batteriepacks, 3-pasig ausprobieren, Studium DC-DC</a:t>
            </a:r>
          </a:p>
          <a:p>
            <a:r>
              <a:rPr lang="de-CH" dirty="0"/>
              <a:t>Die Lehre daraus. Es hat Spass gemacht</a:t>
            </a:r>
            <a:r>
              <a:rPr lang="de-CH" dirty="0">
                <a:sym typeface="Wingdings" pitchFamily="2" charset="2"/>
              </a:rPr>
              <a:t>  und …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2787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A70698-2678-FBEF-002B-2FC3834997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51725"/>
            <a:ext cx="9144000" cy="2387600"/>
          </a:xfrm>
        </p:spPr>
        <p:txBody>
          <a:bodyPr>
            <a:normAutofit/>
          </a:bodyPr>
          <a:lstStyle/>
          <a:p>
            <a:r>
              <a:rPr lang="de-CH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Andere Anwendungen (realisiert</a:t>
            </a:r>
            <a:r>
              <a:rPr lang="fr-FR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500761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E89921-261D-D424-C00B-8298A2A94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fr-FR" dirty="0"/>
              <a:t>Swiss Emergency Contest 2022 mit HB4FV</a:t>
            </a:r>
          </a:p>
        </p:txBody>
      </p:sp>
      <p:pic>
        <p:nvPicPr>
          <p:cNvPr id="5" name="Image 4" descr="Une image contenant fils électriques, câble, Appareils électroniques, Ingénierie électronique&#10;&#10;Description générée automatiquement">
            <a:extLst>
              <a:ext uri="{FF2B5EF4-FFF2-40B4-BE49-F238E27FC236}">
                <a16:creationId xmlns:a16="http://schemas.microsoft.com/office/drawing/2014/main" id="{A0C46BC1-F2F1-2073-09CD-3987C4BC6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17721"/>
            <a:ext cx="3560664" cy="4747552"/>
          </a:xfrm>
          <a:prstGeom prst="rect">
            <a:avLst/>
          </a:prstGeom>
        </p:spPr>
      </p:pic>
      <p:pic>
        <p:nvPicPr>
          <p:cNvPr id="7" name="Image 6" descr="Une image contenant texte, intérieur, Appareils électroniques, écran d’ordinateur&#10;&#10;Description générée automatiquement">
            <a:extLst>
              <a:ext uri="{FF2B5EF4-FFF2-40B4-BE49-F238E27FC236}">
                <a16:creationId xmlns:a16="http://schemas.microsoft.com/office/drawing/2014/main" id="{CDC6135C-AF4D-EB9E-5C52-E64C91A44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570" y="1560657"/>
            <a:ext cx="5943601" cy="445770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3F9C848-FB95-10AB-C28A-652E3D2139A6}"/>
              </a:ext>
            </a:extLst>
          </p:cNvPr>
          <p:cNvSpPr txBox="1"/>
          <p:nvPr/>
        </p:nvSpPr>
        <p:spPr>
          <a:xfrm>
            <a:off x="4910570" y="6165273"/>
            <a:ext cx="5743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/>
              <a:t>Speisung  TRX SE430 – Ersatz des Generators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0EC79F7-93AE-87FF-4A09-F0623E70B8B0}"/>
              </a:ext>
            </a:extLst>
          </p:cNvPr>
          <p:cNvSpPr txBox="1"/>
          <p:nvPr/>
        </p:nvSpPr>
        <p:spPr>
          <a:xfrm>
            <a:off x="838200" y="882598"/>
            <a:ext cx="5654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/>
              <a:t>Festung</a:t>
            </a:r>
            <a:r>
              <a:rPr lang="fr-FR" sz="2400" dirty="0"/>
              <a:t> F16xx Leman </a:t>
            </a:r>
            <a:r>
              <a:rPr lang="fr-FR" sz="2400" dirty="0" err="1"/>
              <a:t>SwissFortress</a:t>
            </a:r>
            <a:r>
              <a:rPr lang="fr-FR" sz="2400" dirty="0"/>
              <a:t> (HB4SF)</a:t>
            </a:r>
          </a:p>
        </p:txBody>
      </p:sp>
    </p:spTree>
    <p:extLst>
      <p:ext uri="{BB962C8B-B14F-4D97-AF65-F5344CB8AC3E}">
        <p14:creationId xmlns:p14="http://schemas.microsoft.com/office/powerpoint/2010/main" val="1453544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C35E39-F6A1-919C-1F62-83E1C4EAB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Blackout Setup für </a:t>
            </a:r>
            <a:r>
              <a:rPr lang="fr-FR" dirty="0" err="1"/>
              <a:t>Mieter</a:t>
            </a:r>
            <a:endParaRPr lang="fr-FR" dirty="0"/>
          </a:p>
        </p:txBody>
      </p:sp>
      <p:pic>
        <p:nvPicPr>
          <p:cNvPr id="5" name="Espace réservé du contenu 4" descr="Une image contenant intérieur, mur, câble, Propreté&#10;&#10;Description générée automatiquement">
            <a:extLst>
              <a:ext uri="{FF2B5EF4-FFF2-40B4-BE49-F238E27FC236}">
                <a16:creationId xmlns:a16="http://schemas.microsoft.com/office/drawing/2014/main" id="{9371E27B-8147-9EEE-1992-F1D84271684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02369" y="680749"/>
            <a:ext cx="4205612" cy="5607484"/>
          </a:xfrm>
        </p:spPr>
      </p:pic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DBD1D36-0517-421B-F6EB-82F763507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1936895"/>
            <a:ext cx="5181600" cy="4351338"/>
          </a:xfrm>
        </p:spPr>
        <p:txBody>
          <a:bodyPr/>
          <a:lstStyle/>
          <a:p>
            <a:r>
              <a:rPr lang="de-CH" dirty="0"/>
              <a:t>Blackout </a:t>
            </a:r>
            <a:r>
              <a:rPr lang="de-CH" dirty="0" err="1"/>
              <a:t>test</a:t>
            </a:r>
            <a:r>
              <a:rPr lang="de-CH" dirty="0"/>
              <a:t> </a:t>
            </a:r>
          </a:p>
          <a:p>
            <a:r>
              <a:rPr lang="de-CH" dirty="0"/>
              <a:t>OK über ein Wochenende</a:t>
            </a:r>
          </a:p>
          <a:p>
            <a:pPr lvl="1"/>
            <a:r>
              <a:rPr lang="de-CH" dirty="0"/>
              <a:t>Beleuchtung, Kaffeemaschine, Wasserkocher, Kühlschrank, Informatik, TV, Hi-Fi. (ausser Kochherd </a:t>
            </a:r>
          </a:p>
        </p:txBody>
      </p:sp>
    </p:spTree>
    <p:extLst>
      <p:ext uri="{BB962C8B-B14F-4D97-AF65-F5344CB8AC3E}">
        <p14:creationId xmlns:p14="http://schemas.microsoft.com/office/powerpoint/2010/main" val="22872126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02BA69-26B5-AB5C-7607-670803E62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Strom für den Raclette-Ofen beim Nachbarn</a:t>
            </a:r>
          </a:p>
        </p:txBody>
      </p:sp>
      <p:pic>
        <p:nvPicPr>
          <p:cNvPr id="5" name="Espace réservé du contenu 4" descr="Une image contenant intérieur, meubles, mur, sol&#10;&#10;Description générée automatiquement">
            <a:extLst>
              <a:ext uri="{FF2B5EF4-FFF2-40B4-BE49-F238E27FC236}">
                <a16:creationId xmlns:a16="http://schemas.microsoft.com/office/drawing/2014/main" id="{5075EE96-7A88-42FC-5FC6-6BE48207FA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205" y="1644687"/>
            <a:ext cx="5584103" cy="4188077"/>
          </a:xfrm>
        </p:spPr>
      </p:pic>
      <p:pic>
        <p:nvPicPr>
          <p:cNvPr id="7" name="Image 6" descr="Une image contenant intérieur, mur, vivre, télévision&#10;&#10;Description générée automatiquement">
            <a:extLst>
              <a:ext uri="{FF2B5EF4-FFF2-40B4-BE49-F238E27FC236}">
                <a16:creationId xmlns:a16="http://schemas.microsoft.com/office/drawing/2014/main" id="{297ACBAD-E75B-E422-CAB7-4C683C5BE5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51" r="17267" b="19083"/>
          <a:stretch/>
        </p:blipFill>
        <p:spPr>
          <a:xfrm>
            <a:off x="6394139" y="1812581"/>
            <a:ext cx="4675643" cy="402018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9A6FD2B-2CC8-9B06-E48B-C84391AD652A}"/>
              </a:ext>
            </a:extLst>
          </p:cNvPr>
          <p:cNvSpPr txBox="1"/>
          <p:nvPr/>
        </p:nvSpPr>
        <p:spPr>
          <a:xfrm>
            <a:off x="6394139" y="5993047"/>
            <a:ext cx="3628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Und für das Home Cinema nachher</a:t>
            </a:r>
            <a:r>
              <a:rPr lang="fr-FR" dirty="0"/>
              <a:t>…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81E00C7-2EE5-2922-35BC-C53F82CCB939}"/>
              </a:ext>
            </a:extLst>
          </p:cNvPr>
          <p:cNvSpPr txBox="1"/>
          <p:nvPr/>
        </p:nvSpPr>
        <p:spPr>
          <a:xfrm>
            <a:off x="505957" y="5993047"/>
            <a:ext cx="3922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Raclette für 5 </a:t>
            </a:r>
            <a:r>
              <a:rPr lang="fr-FR" dirty="0" err="1"/>
              <a:t>Personen</a:t>
            </a:r>
            <a:r>
              <a:rPr lang="fr-FR" dirty="0"/>
              <a:t>  (</a:t>
            </a:r>
            <a:r>
              <a:rPr lang="fr-FR" dirty="0" err="1"/>
              <a:t>Ofen</a:t>
            </a:r>
            <a:r>
              <a:rPr lang="fr-FR" dirty="0"/>
              <a:t> 1000W)</a:t>
            </a:r>
          </a:p>
        </p:txBody>
      </p:sp>
    </p:spTree>
    <p:extLst>
      <p:ext uri="{BB962C8B-B14F-4D97-AF65-F5344CB8AC3E}">
        <p14:creationId xmlns:p14="http://schemas.microsoft.com/office/powerpoint/2010/main" val="2225095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E270FE-8B8E-E64A-322F-BE4F1A6F5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Eigenes</a:t>
            </a:r>
            <a:r>
              <a:rPr lang="fr-FR" dirty="0"/>
              <a:t> Heim-Solar-</a:t>
            </a:r>
            <a:r>
              <a:rPr lang="fr-FR" dirty="0" err="1"/>
              <a:t>Speichersystem</a:t>
            </a:r>
            <a:r>
              <a:rPr lang="fr-FR" dirty="0"/>
              <a:t> (</a:t>
            </a:r>
            <a:r>
              <a:rPr lang="fr-FR" dirty="0" err="1"/>
              <a:t>Mieter</a:t>
            </a:r>
            <a:r>
              <a:rPr lang="fr-FR" dirty="0"/>
              <a:t>)</a:t>
            </a:r>
          </a:p>
        </p:txBody>
      </p:sp>
      <p:pic>
        <p:nvPicPr>
          <p:cNvPr id="5" name="Image 4" descr="Une image contenant ciel, meubles, table, plein air&#10;&#10;Description générée automatiquement">
            <a:extLst>
              <a:ext uri="{FF2B5EF4-FFF2-40B4-BE49-F238E27FC236}">
                <a16:creationId xmlns:a16="http://schemas.microsoft.com/office/drawing/2014/main" id="{749FFFEA-C5F0-68DD-7D54-32D6ECFF16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67" t="14546" b="5324"/>
          <a:stretch/>
        </p:blipFill>
        <p:spPr>
          <a:xfrm>
            <a:off x="1052946" y="1452489"/>
            <a:ext cx="3918543" cy="483256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891F7A0-3DFD-7420-4F2B-0C65B095129F}"/>
              </a:ext>
            </a:extLst>
          </p:cNvPr>
          <p:cNvSpPr txBox="1"/>
          <p:nvPr/>
        </p:nvSpPr>
        <p:spPr>
          <a:xfrm>
            <a:off x="1052946" y="6308209"/>
            <a:ext cx="2246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Homemade</a:t>
            </a:r>
            <a:r>
              <a:rPr lang="fr-FR" dirty="0"/>
              <a:t> </a:t>
            </a:r>
            <a:r>
              <a:rPr lang="fr-FR" dirty="0" err="1"/>
              <a:t>Solartisch</a:t>
            </a:r>
            <a:endParaRPr lang="fr-FR" dirty="0"/>
          </a:p>
        </p:txBody>
      </p:sp>
      <p:pic>
        <p:nvPicPr>
          <p:cNvPr id="8" name="Image 7" descr="Une image contenant intérieur, ordinateur, texte, Appareils électroniques&#10;&#10;Description générée automatiquement">
            <a:extLst>
              <a:ext uri="{FF2B5EF4-FFF2-40B4-BE49-F238E27FC236}">
                <a16:creationId xmlns:a16="http://schemas.microsoft.com/office/drawing/2014/main" id="{F13916F4-2800-5902-A293-A80E39AF63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964" b="3981"/>
          <a:stretch/>
        </p:blipFill>
        <p:spPr>
          <a:xfrm>
            <a:off x="5418015" y="1452489"/>
            <a:ext cx="5489258" cy="313112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C971DF6-2D86-54A0-D650-079FF2BE078E}"/>
              </a:ext>
            </a:extLst>
          </p:cNvPr>
          <p:cNvSpPr txBox="1"/>
          <p:nvPr/>
        </p:nvSpPr>
        <p:spPr>
          <a:xfrm>
            <a:off x="5215340" y="4583616"/>
            <a:ext cx="68808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/>
              <a:t>Verbrauch ohne Rückspeisung ins Netz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/>
              <a:t>Keine Beschränkung durch die 600 Watt, keine  Bewilligung nötig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 err="1"/>
              <a:t>Victron</a:t>
            </a:r>
            <a:r>
              <a:rPr lang="de-CH" sz="2400" dirty="0"/>
              <a:t> Konfiguration « </a:t>
            </a:r>
            <a:r>
              <a:rPr lang="de-CH" sz="2400" dirty="0" err="1"/>
              <a:t>battery</a:t>
            </a:r>
            <a:r>
              <a:rPr lang="de-CH" sz="2400" dirty="0"/>
              <a:t> </a:t>
            </a:r>
            <a:r>
              <a:rPr lang="de-CH" sz="2400" dirty="0" err="1"/>
              <a:t>priority</a:t>
            </a:r>
            <a:r>
              <a:rPr lang="de-CH" sz="2400" dirty="0"/>
              <a:t> » , </a:t>
            </a:r>
            <a:br>
              <a:rPr lang="de-CH" sz="2400" dirty="0"/>
            </a:br>
            <a:r>
              <a:rPr lang="de-CH" sz="2400" dirty="0"/>
              <a:t>wechselt aufs Netz, wenn Batterieladung zu tief ist (umgekehrte UPS)</a:t>
            </a:r>
          </a:p>
        </p:txBody>
      </p:sp>
    </p:spTree>
    <p:extLst>
      <p:ext uri="{BB962C8B-B14F-4D97-AF65-F5344CB8AC3E}">
        <p14:creationId xmlns:p14="http://schemas.microsoft.com/office/powerpoint/2010/main" val="40638206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0C4CC6-C688-448E-C5B9-6407249C5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Gesamtkosten</a:t>
            </a:r>
            <a:r>
              <a:rPr lang="fr-FR" dirty="0"/>
              <a:t> </a:t>
            </a:r>
            <a:r>
              <a:rPr lang="fr-FR" dirty="0" err="1"/>
              <a:t>über</a:t>
            </a:r>
            <a:r>
              <a:rPr lang="fr-FR" dirty="0"/>
              <a:t> die </a:t>
            </a:r>
            <a:r>
              <a:rPr lang="fr-FR" dirty="0" err="1"/>
              <a:t>Lebensdauer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8A3543-874D-85A8-B150-55EB0FC75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825"/>
            <a:ext cx="10515600" cy="4667250"/>
          </a:xfrm>
        </p:spPr>
        <p:txBody>
          <a:bodyPr>
            <a:normAutofit/>
          </a:bodyPr>
          <a:lstStyle/>
          <a:p>
            <a:r>
              <a:rPr lang="de-CH" dirty="0"/>
              <a:t>Materialkosten (</a:t>
            </a:r>
            <a:r>
              <a:rPr lang="de-CH" dirty="0" err="1"/>
              <a:t>BoM</a:t>
            </a:r>
            <a:r>
              <a:rPr lang="de-CH" dirty="0"/>
              <a:t>) Batterie-Pack 5kWh: ~750CHF</a:t>
            </a:r>
          </a:p>
          <a:p>
            <a:pPr lvl="1"/>
            <a:r>
              <a:rPr lang="de-CH" dirty="0"/>
              <a:t>Batterie: 8x74$ = 592$</a:t>
            </a:r>
          </a:p>
          <a:p>
            <a:pPr lvl="1"/>
            <a:r>
              <a:rPr lang="de-CH" dirty="0"/>
              <a:t>BMS: 100$</a:t>
            </a:r>
          </a:p>
          <a:p>
            <a:pPr lvl="1"/>
            <a:r>
              <a:rPr lang="de-CH" dirty="0"/>
              <a:t>Stecker 200A: 4x8$ = 32$, Kabel 3x9CHF= 21CHF, Kiste 50 CHF,..</a:t>
            </a:r>
          </a:p>
          <a:p>
            <a:r>
              <a:rPr lang="de-CH" dirty="0"/>
              <a:t>Hypothese Lebensdauer 5 Jahre, 1 Zyklus pro Tag</a:t>
            </a:r>
          </a:p>
          <a:p>
            <a:pPr lvl="1"/>
            <a:r>
              <a:rPr lang="de-CH" dirty="0"/>
              <a:t>1825x5kWh = 9125 kWh =&gt; 8cts/kWh gespeicherte Energie</a:t>
            </a:r>
          </a:p>
          <a:p>
            <a:pPr lvl="1"/>
            <a:r>
              <a:rPr lang="de-CH" dirty="0"/>
              <a:t>Mit Wechselrichter: 23cts/kWh gespeichert und umgewandelt auf 230V</a:t>
            </a:r>
          </a:p>
          <a:p>
            <a:r>
              <a:rPr lang="de-CH" dirty="0"/>
              <a:t>Solartisch: ~400CHF</a:t>
            </a:r>
          </a:p>
          <a:p>
            <a:pPr lvl="1"/>
            <a:r>
              <a:rPr lang="de-CH" dirty="0"/>
              <a:t>Solarpanel Trina 330W: 140CHF, Leistungsgarantie für 25 Jahre</a:t>
            </a:r>
          </a:p>
          <a:p>
            <a:pPr lvl="1"/>
            <a:r>
              <a:rPr lang="de-CH" dirty="0"/>
              <a:t>Tisch: 200CHF, Ladegerät MPPT: 60CHF</a:t>
            </a:r>
          </a:p>
          <a:p>
            <a:pPr lvl="1"/>
            <a:r>
              <a:rPr lang="de-CH" dirty="0"/>
              <a:t>300kWh/a x 25 = 7500kWh =&gt; 5-6cts/KWh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13894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ciel, nuage, plein air, montagne&#10;&#10;Description générée automatiquement">
            <a:extLst>
              <a:ext uri="{FF2B5EF4-FFF2-40B4-BE49-F238E27FC236}">
                <a16:creationId xmlns:a16="http://schemas.microsoft.com/office/drawing/2014/main" id="{22DF989A-400D-97F9-C2B8-274AF6DC1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7FE5A9E8-A6E1-93C7-40A2-B1C2C377388D}"/>
              </a:ext>
            </a:extLst>
          </p:cNvPr>
          <p:cNvSpPr txBox="1">
            <a:spLocks/>
          </p:cNvSpPr>
          <p:nvPr/>
        </p:nvSpPr>
        <p:spPr>
          <a:xfrm>
            <a:off x="292628" y="4955266"/>
            <a:ext cx="9144000" cy="1781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End</a:t>
            </a:r>
            <a:endParaRPr lang="fr-FR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879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233F62-758F-4091-C24C-F98D26C6F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345" y="302777"/>
            <a:ext cx="10813473" cy="1325563"/>
          </a:xfrm>
        </p:spPr>
        <p:txBody>
          <a:bodyPr/>
          <a:lstStyle/>
          <a:p>
            <a:r>
              <a:rPr lang="fr-FR" dirty="0" err="1"/>
              <a:t>Ein</a:t>
            </a:r>
            <a:r>
              <a:rPr lang="fr-FR" dirty="0"/>
              <a:t> </a:t>
            </a:r>
            <a:r>
              <a:rPr lang="fr-FR" dirty="0" err="1"/>
              <a:t>Kindertraum</a:t>
            </a:r>
            <a:r>
              <a:rPr lang="fr-FR" dirty="0"/>
              <a:t>, </a:t>
            </a:r>
            <a:r>
              <a:rPr lang="fr-FR" dirty="0" err="1"/>
              <a:t>ein</a:t>
            </a:r>
            <a:r>
              <a:rPr lang="fr-FR" dirty="0"/>
              <a:t> </a:t>
            </a:r>
            <a:r>
              <a:rPr lang="fr-FR" dirty="0" err="1"/>
              <a:t>Elektroauto</a:t>
            </a:r>
            <a:r>
              <a:rPr lang="fr-FR" dirty="0"/>
              <a:t> </a:t>
            </a:r>
            <a:r>
              <a:rPr lang="fr-FR" dirty="0" err="1"/>
              <a:t>zu</a:t>
            </a:r>
            <a:r>
              <a:rPr lang="fr-FR" dirty="0"/>
              <a:t> </a:t>
            </a:r>
            <a:r>
              <a:rPr lang="fr-FR" dirty="0" err="1"/>
              <a:t>haben</a:t>
            </a:r>
            <a:endParaRPr lang="fr-FR" dirty="0"/>
          </a:p>
        </p:txBody>
      </p:sp>
      <p:pic>
        <p:nvPicPr>
          <p:cNvPr id="5" name="Image 4" descr="Une image contenant Véhicule terrestre, roue, véhicule, pneu&#10;&#10;Description générée automatiquement">
            <a:extLst>
              <a:ext uri="{FF2B5EF4-FFF2-40B4-BE49-F238E27FC236}">
                <a16:creationId xmlns:a16="http://schemas.microsoft.com/office/drawing/2014/main" id="{F89D91DC-19E7-E4C9-1E97-DEA4EE90A5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59"/>
          <a:stretch/>
        </p:blipFill>
        <p:spPr>
          <a:xfrm>
            <a:off x="1066801" y="1469593"/>
            <a:ext cx="5389418" cy="504998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E26BA2D-681C-2F0F-39A7-82985D58BC0D}"/>
              </a:ext>
            </a:extLst>
          </p:cNvPr>
          <p:cNvSpPr txBox="1"/>
          <p:nvPr/>
        </p:nvSpPr>
        <p:spPr>
          <a:xfrm>
            <a:off x="6907680" y="4473730"/>
            <a:ext cx="269176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« </a:t>
            </a:r>
            <a:r>
              <a:rPr lang="fr-FR" sz="2400" dirty="0" err="1"/>
              <a:t>Matmobile</a:t>
            </a:r>
            <a:r>
              <a:rPr lang="fr-FR" sz="2400" dirty="0"/>
              <a:t> »</a:t>
            </a:r>
          </a:p>
          <a:p>
            <a:r>
              <a:rPr lang="fr-FR" sz="2400" dirty="0"/>
              <a:t>Tesla Model 3 LR</a:t>
            </a:r>
          </a:p>
          <a:p>
            <a:r>
              <a:rPr lang="fr-FR" sz="2400" dirty="0"/>
              <a:t>324 kW  440 PS</a:t>
            </a:r>
          </a:p>
          <a:p>
            <a:r>
              <a:rPr lang="fr-FR" sz="2400" dirty="0"/>
              <a:t>80kWh Lithium NCA</a:t>
            </a:r>
          </a:p>
          <a:p>
            <a:r>
              <a:rPr lang="fr-FR" sz="2400" dirty="0"/>
              <a:t>17 kWh 7100 km</a:t>
            </a:r>
          </a:p>
        </p:txBody>
      </p:sp>
    </p:spTree>
    <p:extLst>
      <p:ext uri="{BB962C8B-B14F-4D97-AF65-F5344CB8AC3E}">
        <p14:creationId xmlns:p14="http://schemas.microsoft.com/office/powerpoint/2010/main" val="4142416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e pigeon">
            <a:extLst>
              <a:ext uri="{FF2B5EF4-FFF2-40B4-BE49-F238E27FC236}">
                <a16:creationId xmlns:a16="http://schemas.microsoft.com/office/drawing/2014/main" id="{294A6AE0-BEB9-A40B-CFAC-1A752B202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624" y="-76224"/>
            <a:ext cx="1937793" cy="194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156C9EE-4BDB-6A3F-1DD6-92E257BE6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55" y="365125"/>
            <a:ext cx="10806545" cy="1325563"/>
          </a:xfrm>
        </p:spPr>
        <p:txBody>
          <a:bodyPr/>
          <a:lstStyle/>
          <a:p>
            <a:r>
              <a:rPr lang="fr-FR" dirty="0"/>
              <a:t>Die </a:t>
            </a:r>
            <a:r>
              <a:rPr lang="fr-FR" dirty="0" err="1"/>
              <a:t>Erfahrung</a:t>
            </a:r>
            <a:r>
              <a:rPr lang="fr-FR" dirty="0"/>
              <a:t>, </a:t>
            </a:r>
            <a:r>
              <a:rPr lang="fr-FR" dirty="0" err="1"/>
              <a:t>Mieter</a:t>
            </a:r>
            <a:r>
              <a:rPr lang="fr-FR" dirty="0"/>
              <a:t> </a:t>
            </a:r>
            <a:r>
              <a:rPr lang="fr-FR" dirty="0" err="1"/>
              <a:t>zu</a:t>
            </a:r>
            <a:r>
              <a:rPr lang="fr-FR" dirty="0"/>
              <a:t> sein</a:t>
            </a:r>
          </a:p>
        </p:txBody>
      </p:sp>
      <p:pic>
        <p:nvPicPr>
          <p:cNvPr id="5" name="Image 4" descr="Une image contenant roue, véhicule, Véhicule terrestre, pneu&#10;&#10;Description générée automatiquement">
            <a:extLst>
              <a:ext uri="{FF2B5EF4-FFF2-40B4-BE49-F238E27FC236}">
                <a16:creationId xmlns:a16="http://schemas.microsoft.com/office/drawing/2014/main" id="{8515EE82-706A-EE83-B6C0-9F16C2F459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47" b="21036"/>
          <a:stretch/>
        </p:blipFill>
        <p:spPr>
          <a:xfrm>
            <a:off x="547255" y="1884218"/>
            <a:ext cx="7772400" cy="44196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CF1E87F-0733-FD92-CAA8-0E76FFC08273}"/>
              </a:ext>
            </a:extLst>
          </p:cNvPr>
          <p:cNvSpPr txBox="1"/>
          <p:nvPr/>
        </p:nvSpPr>
        <p:spPr>
          <a:xfrm>
            <a:off x="8672945" y="1476117"/>
            <a:ext cx="320119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>
                <a:solidFill>
                  <a:srgbClr val="0070C0"/>
                </a:solidFill>
              </a:rPr>
              <a:t>Ich: « Ich möchte einen elektr. Anschluss und ich zahle die </a:t>
            </a:r>
            <a:r>
              <a:rPr lang="de-CH" sz="2000" dirty="0" err="1">
                <a:solidFill>
                  <a:srgbClr val="0070C0"/>
                </a:solidFill>
              </a:rPr>
              <a:t>Inst</a:t>
            </a:r>
            <a:r>
              <a:rPr lang="de-CH" sz="2000" dirty="0">
                <a:solidFill>
                  <a:srgbClr val="0070C0"/>
                </a:solidFill>
              </a:rPr>
              <a:t>.-Kosten</a:t>
            </a:r>
          </a:p>
          <a:p>
            <a:r>
              <a:rPr lang="de-CH" sz="2000" dirty="0">
                <a:solidFill>
                  <a:srgbClr val="FF0000"/>
                </a:solidFill>
              </a:rPr>
              <a:t>Vermieter: «Nein »</a:t>
            </a:r>
          </a:p>
          <a:p>
            <a:r>
              <a:rPr lang="de-CH" sz="2000" dirty="0">
                <a:solidFill>
                  <a:srgbClr val="0070C0"/>
                </a:solidFill>
              </a:rPr>
              <a:t>Ich: « Nicht Mal 1x16A ? »</a:t>
            </a:r>
          </a:p>
          <a:p>
            <a:r>
              <a:rPr lang="de-CH" sz="2000" dirty="0">
                <a:solidFill>
                  <a:srgbClr val="FF0000"/>
                </a:solidFill>
              </a:rPr>
              <a:t>Vermieter: « Nein »</a:t>
            </a:r>
          </a:p>
          <a:p>
            <a:r>
              <a:rPr lang="de-CH" sz="2000" dirty="0">
                <a:solidFill>
                  <a:srgbClr val="0070C0"/>
                </a:solidFill>
              </a:rPr>
              <a:t>Ich: « Werden Sie je Anschlüsse machen ? »</a:t>
            </a:r>
          </a:p>
          <a:p>
            <a:r>
              <a:rPr lang="de-CH" sz="2000" dirty="0">
                <a:solidFill>
                  <a:srgbClr val="FF0000"/>
                </a:solidFill>
              </a:rPr>
              <a:t>Verwaltung: « vielleicht, eines Tages (= Traum)</a:t>
            </a:r>
          </a:p>
          <a:p>
            <a:r>
              <a:rPr lang="de-CH" sz="2000" dirty="0">
                <a:solidFill>
                  <a:srgbClr val="0070C0"/>
                </a:solidFill>
              </a:rPr>
              <a:t>Ich : « Kann ich im Notfall den vorhandenen T15 Anschuss nutzen? Ich zahle zum voraus»</a:t>
            </a:r>
          </a:p>
          <a:p>
            <a:r>
              <a:rPr lang="de-CH" sz="2000" dirty="0">
                <a:solidFill>
                  <a:srgbClr val="FF0000"/>
                </a:solidFill>
              </a:rPr>
              <a:t>Verwaltung: « Nein »</a:t>
            </a:r>
          </a:p>
        </p:txBody>
      </p:sp>
      <p:sp>
        <p:nvSpPr>
          <p:cNvPr id="7" name="Flèche vers la gauche 6">
            <a:extLst>
              <a:ext uri="{FF2B5EF4-FFF2-40B4-BE49-F238E27FC236}">
                <a16:creationId xmlns:a16="http://schemas.microsoft.com/office/drawing/2014/main" id="{022016DC-EA0A-35A7-1459-B64239E4BFE6}"/>
              </a:ext>
            </a:extLst>
          </p:cNvPr>
          <p:cNvSpPr/>
          <p:nvPr/>
        </p:nvSpPr>
        <p:spPr>
          <a:xfrm rot="18130226">
            <a:off x="7453943" y="2431990"/>
            <a:ext cx="1488027" cy="350807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Feller Edizio Due AP 1xT23 Prise - acheter chez Do it + Garden Migros">
            <a:extLst>
              <a:ext uri="{FF2B5EF4-FFF2-40B4-BE49-F238E27FC236}">
                <a16:creationId xmlns:a16="http://schemas.microsoft.com/office/drawing/2014/main" id="{D43770AC-1D74-B26C-2F89-285E9FB32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255" y="3344568"/>
            <a:ext cx="763004" cy="76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299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A62251-F70A-4FB4-91E1-E1DBD6772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Laden von </a:t>
            </a:r>
            <a:r>
              <a:rPr lang="fr-FR" dirty="0" err="1"/>
              <a:t>meiner</a:t>
            </a:r>
            <a:r>
              <a:rPr lang="fr-FR" dirty="0"/>
              <a:t> </a:t>
            </a:r>
            <a:r>
              <a:rPr lang="fr-FR" dirty="0" err="1"/>
              <a:t>Wohnung</a:t>
            </a:r>
            <a:r>
              <a:rPr lang="fr-FR" dirty="0"/>
              <a:t> </a:t>
            </a:r>
            <a:r>
              <a:rPr lang="fr-FR" dirty="0" err="1"/>
              <a:t>aus</a:t>
            </a:r>
            <a:r>
              <a:rPr lang="fr-FR" dirty="0"/>
              <a:t>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6B0CC4-6EBD-6090-3CA4-356D3263C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4256" y="1825625"/>
            <a:ext cx="4601687" cy="4351338"/>
          </a:xfrm>
        </p:spPr>
        <p:txBody>
          <a:bodyPr>
            <a:normAutofit lnSpcReduction="10000"/>
          </a:bodyPr>
          <a:lstStyle/>
          <a:p>
            <a:r>
              <a:rPr lang="de-CH"/>
              <a:t>Piraten-Verlängerung? </a:t>
            </a:r>
          </a:p>
          <a:p>
            <a:pPr marL="0" indent="0">
              <a:buNone/>
            </a:pPr>
            <a:r>
              <a:rPr lang="de-CH" dirty="0"/>
              <a:t>=&gt; schwierig, zu lang und </a:t>
            </a:r>
            <a:br>
              <a:rPr lang="de-CH" dirty="0"/>
            </a:br>
            <a:r>
              <a:rPr lang="de-CH" dirty="0"/>
              <a:t>      zu auffällig</a:t>
            </a:r>
          </a:p>
          <a:p>
            <a:r>
              <a:rPr lang="de-CH" dirty="0"/>
              <a:t>Energie transportieren?</a:t>
            </a:r>
          </a:p>
          <a:p>
            <a:pPr marL="0" indent="0">
              <a:buNone/>
            </a:pPr>
            <a:r>
              <a:rPr lang="de-CH" dirty="0"/>
              <a:t>=&gt; Stupide, aber warum nicht,</a:t>
            </a:r>
            <a:br>
              <a:rPr lang="de-CH" dirty="0"/>
            </a:br>
            <a:r>
              <a:rPr lang="de-CH" dirty="0"/>
              <a:t>     in einer stupiden Welt. </a:t>
            </a:r>
          </a:p>
          <a:p>
            <a:pPr marL="0" indent="0">
              <a:buNone/>
            </a:pPr>
            <a:r>
              <a:rPr lang="de-CH" dirty="0"/>
              <a:t>=&gt; Ein Challenge +</a:t>
            </a:r>
            <a:br>
              <a:rPr lang="de-CH" dirty="0"/>
            </a:br>
            <a:r>
              <a:rPr lang="de-CH" dirty="0"/>
              <a:t>     experimentieren mit  </a:t>
            </a:r>
            <a:br>
              <a:rPr lang="de-CH" dirty="0"/>
            </a:br>
            <a:r>
              <a:rPr lang="de-CH" dirty="0"/>
              <a:t>     Energiespeicher.  Fun </a:t>
            </a:r>
            <a:r>
              <a:rPr lang="de-CH" dirty="0">
                <a:sym typeface="Wingdings" pitchFamily="2" charset="2"/>
              </a:rPr>
              <a:t></a:t>
            </a:r>
            <a:endParaRPr lang="de-CH" dirty="0"/>
          </a:p>
          <a:p>
            <a:pPr marL="0" indent="0">
              <a:buNone/>
            </a:pPr>
            <a:r>
              <a:rPr lang="de-CH" dirty="0"/>
              <a:t>=&gt; Studie</a:t>
            </a:r>
          </a:p>
        </p:txBody>
      </p:sp>
      <p:pic>
        <p:nvPicPr>
          <p:cNvPr id="2050" name="Picture 2" descr="étude d'un bâtiment R+11+sous-sol | Batiment, Construction maison, Génie  civil">
            <a:extLst>
              <a:ext uri="{FF2B5EF4-FFF2-40B4-BE49-F238E27FC236}">
                <a16:creationId xmlns:a16="http://schemas.microsoft.com/office/drawing/2014/main" id="{7DC9999B-E5AE-37A2-D568-179890EE14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2" t="41758" r="512"/>
          <a:stretch/>
        </p:blipFill>
        <p:spPr bwMode="auto">
          <a:xfrm>
            <a:off x="434685" y="2173034"/>
            <a:ext cx="4178878" cy="365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èche vers la gauche 3">
            <a:extLst>
              <a:ext uri="{FF2B5EF4-FFF2-40B4-BE49-F238E27FC236}">
                <a16:creationId xmlns:a16="http://schemas.microsoft.com/office/drawing/2014/main" id="{58AF8320-BA25-AF43-AE0A-C0D580FE8F73}"/>
              </a:ext>
            </a:extLst>
          </p:cNvPr>
          <p:cNvSpPr/>
          <p:nvPr/>
        </p:nvSpPr>
        <p:spPr>
          <a:xfrm>
            <a:off x="4461164" y="5527964"/>
            <a:ext cx="706581" cy="24938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5" name="Flèche vers la gauche 4">
            <a:extLst>
              <a:ext uri="{FF2B5EF4-FFF2-40B4-BE49-F238E27FC236}">
                <a16:creationId xmlns:a16="http://schemas.microsoft.com/office/drawing/2014/main" id="{DCC92505-5C2C-4ACC-DF00-B02C5DF8E567}"/>
              </a:ext>
            </a:extLst>
          </p:cNvPr>
          <p:cNvSpPr/>
          <p:nvPr/>
        </p:nvSpPr>
        <p:spPr>
          <a:xfrm>
            <a:off x="4461163" y="2197532"/>
            <a:ext cx="706581" cy="24938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95E914B-FB04-24AB-1552-D0600F9D0DFD}"/>
              </a:ext>
            </a:extLst>
          </p:cNvPr>
          <p:cNvSpPr txBox="1"/>
          <p:nvPr/>
        </p:nvSpPr>
        <p:spPr>
          <a:xfrm>
            <a:off x="4814453" y="2441571"/>
            <a:ext cx="1388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Wohnung im</a:t>
            </a:r>
            <a:br>
              <a:rPr lang="de-CH" dirty="0"/>
            </a:br>
            <a:r>
              <a:rPr lang="de-CH" dirty="0"/>
              <a:t>(9</a:t>
            </a:r>
            <a:r>
              <a:rPr lang="de-CH" baseline="30000" dirty="0"/>
              <a:t>ten</a:t>
            </a:r>
            <a:r>
              <a:rPr lang="de-CH" dirty="0"/>
              <a:t> Stock)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3577171-B223-C7CD-2138-6435BFC6090F}"/>
              </a:ext>
            </a:extLst>
          </p:cNvPr>
          <p:cNvSpPr txBox="1"/>
          <p:nvPr/>
        </p:nvSpPr>
        <p:spPr>
          <a:xfrm>
            <a:off x="4550027" y="5738156"/>
            <a:ext cx="2386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Fahrzeug   (im  </a:t>
            </a:r>
          </a:p>
          <a:p>
            <a:r>
              <a:rPr lang="de-CH" dirty="0"/>
              <a:t>dritten Untergeschoss)</a:t>
            </a:r>
          </a:p>
        </p:txBody>
      </p:sp>
    </p:spTree>
    <p:extLst>
      <p:ext uri="{BB962C8B-B14F-4D97-AF65-F5344CB8AC3E}">
        <p14:creationId xmlns:p14="http://schemas.microsoft.com/office/powerpoint/2010/main" val="1642508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A70698-2678-FBEF-002B-2FC3834997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51725"/>
            <a:ext cx="9144000" cy="2387600"/>
          </a:xfrm>
        </p:spPr>
        <p:txBody>
          <a:bodyPr/>
          <a:lstStyle/>
          <a:p>
            <a:r>
              <a:rPr lang="de-CH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Theorie</a:t>
            </a:r>
          </a:p>
        </p:txBody>
      </p:sp>
    </p:spTree>
    <p:extLst>
      <p:ext uri="{BB962C8B-B14F-4D97-AF65-F5344CB8AC3E}">
        <p14:creationId xmlns:p14="http://schemas.microsoft.com/office/powerpoint/2010/main" val="4154999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0B859B-CEE4-FC23-951E-2B7402D6E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Anforderungen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502B06-C3E0-C7B9-B3FC-93A630FC5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Einen</a:t>
            </a:r>
            <a:r>
              <a:rPr lang="fr-FR" dirty="0"/>
              <a:t> </a:t>
            </a:r>
            <a:r>
              <a:rPr lang="fr-FR" dirty="0" err="1"/>
              <a:t>fahrbaren</a:t>
            </a:r>
            <a:r>
              <a:rPr lang="fr-FR" dirty="0"/>
              <a:t> </a:t>
            </a:r>
            <a:r>
              <a:rPr lang="fr-FR" dirty="0" err="1"/>
              <a:t>Speicher</a:t>
            </a:r>
            <a:r>
              <a:rPr lang="fr-FR" dirty="0"/>
              <a:t> </a:t>
            </a:r>
            <a:r>
              <a:rPr lang="fr-FR" dirty="0" err="1"/>
              <a:t>bauen</a:t>
            </a:r>
            <a:r>
              <a:rPr lang="fr-FR" dirty="0"/>
              <a:t> (&lt;100kg)</a:t>
            </a:r>
          </a:p>
          <a:p>
            <a:r>
              <a:rPr lang="fr-FR" dirty="0" err="1"/>
              <a:t>Speicherung</a:t>
            </a:r>
            <a:r>
              <a:rPr lang="fr-FR" dirty="0"/>
              <a:t> von 20kWh</a:t>
            </a:r>
          </a:p>
          <a:p>
            <a:r>
              <a:rPr lang="fr-FR" dirty="0" err="1"/>
              <a:t>Inverter</a:t>
            </a:r>
            <a:r>
              <a:rPr lang="fr-FR" dirty="0"/>
              <a:t>: 1x16A minimum (3kW) </a:t>
            </a:r>
            <a:r>
              <a:rPr lang="fr-FR" dirty="0" err="1"/>
              <a:t>oder</a:t>
            </a:r>
            <a:r>
              <a:rPr lang="fr-FR" dirty="0"/>
              <a:t> </a:t>
            </a:r>
            <a:r>
              <a:rPr lang="fr-FR" dirty="0" err="1"/>
              <a:t>wenn</a:t>
            </a:r>
            <a:r>
              <a:rPr lang="fr-FR" dirty="0"/>
              <a:t> </a:t>
            </a:r>
            <a:r>
              <a:rPr lang="fr-FR" dirty="0" err="1"/>
              <a:t>möglich</a:t>
            </a:r>
            <a:r>
              <a:rPr lang="fr-FR" dirty="0"/>
              <a:t> </a:t>
            </a:r>
            <a:r>
              <a:rPr lang="fr-FR" dirty="0" err="1"/>
              <a:t>mehr</a:t>
            </a:r>
            <a:r>
              <a:rPr lang="fr-FR" dirty="0"/>
              <a:t>.</a:t>
            </a:r>
          </a:p>
          <a:p>
            <a:r>
              <a:rPr lang="fr-FR" dirty="0" err="1"/>
              <a:t>Aufladung</a:t>
            </a:r>
            <a:r>
              <a:rPr lang="fr-FR" dirty="0"/>
              <a:t> in der </a:t>
            </a:r>
            <a:r>
              <a:rPr lang="fr-FR" dirty="0" err="1"/>
              <a:t>Wohnung</a:t>
            </a:r>
            <a:r>
              <a:rPr lang="fr-FR" dirty="0"/>
              <a:t> mit 1x10A</a:t>
            </a:r>
          </a:p>
          <a:p>
            <a:r>
              <a:rPr lang="fr-FR" dirty="0" err="1"/>
              <a:t>Sicherheit</a:t>
            </a:r>
            <a:r>
              <a:rPr lang="fr-FR" dirty="0"/>
              <a:t>  (</a:t>
            </a:r>
            <a:r>
              <a:rPr lang="fr-FR" dirty="0" err="1"/>
              <a:t>Feuer</a:t>
            </a:r>
            <a:r>
              <a:rPr lang="fr-FR" dirty="0"/>
              <a:t>, </a:t>
            </a:r>
            <a:r>
              <a:rPr lang="fr-FR" dirty="0" err="1"/>
              <a:t>elektrisches</a:t>
            </a:r>
            <a:r>
              <a:rPr lang="fr-FR" dirty="0"/>
              <a:t> </a:t>
            </a:r>
            <a:r>
              <a:rPr lang="de-CH" dirty="0"/>
              <a:t>Überladen)</a:t>
            </a:r>
          </a:p>
          <a:p>
            <a:r>
              <a:rPr lang="de-CH" dirty="0" err="1"/>
              <a:t>Homemade</a:t>
            </a:r>
            <a:r>
              <a:rPr lang="de-CH" dirty="0"/>
              <a:t> (Alle Elemente der Alterung </a:t>
            </a:r>
            <a:r>
              <a:rPr lang="fr-FR" dirty="0" err="1"/>
              <a:t>beherrschen</a:t>
            </a:r>
            <a:r>
              <a:rPr lang="fr-F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146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8772E8-015D-0601-4A83-5496E0015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Batterien</a:t>
            </a:r>
            <a:r>
              <a:rPr lang="fr-FR" dirty="0"/>
              <a:t> LiFePO4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F8B1B4-7D61-C9D6-F928-14CCD9739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CH" dirty="0"/>
              <a:t>Kein Risiko von Explosionen</a:t>
            </a:r>
          </a:p>
          <a:p>
            <a:r>
              <a:rPr lang="de-CH" dirty="0"/>
              <a:t>Kein Memory-Effekt</a:t>
            </a:r>
          </a:p>
          <a:p>
            <a:r>
              <a:rPr lang="de-CH" dirty="0"/>
              <a:t>Lange Lebensdauer</a:t>
            </a:r>
          </a:p>
          <a:p>
            <a:r>
              <a:rPr lang="de-CH" dirty="0"/>
              <a:t>Vernünftige Kosten</a:t>
            </a:r>
          </a:p>
          <a:p>
            <a:r>
              <a:rPr lang="de-CH" dirty="0"/>
              <a:t>Schwerer als  NMC/NCA </a:t>
            </a:r>
            <a:br>
              <a:rPr lang="de-CH" dirty="0"/>
            </a:br>
            <a:r>
              <a:rPr lang="de-CH" dirty="0"/>
              <a:t>aber tragbar: </a:t>
            </a:r>
            <a:br>
              <a:rPr lang="de-CH" dirty="0"/>
            </a:br>
            <a:r>
              <a:rPr lang="de-CH" dirty="0"/>
              <a:t>5-6 kg/kWh</a:t>
            </a:r>
          </a:p>
          <a:p>
            <a:r>
              <a:rPr lang="de-CH" dirty="0"/>
              <a:t>Kein Cobalt, kein Nickel</a:t>
            </a:r>
          </a:p>
          <a:p>
            <a:r>
              <a:rPr lang="de-CH" dirty="0"/>
              <a:t>Erträgt Entladung von 1C</a:t>
            </a:r>
          </a:p>
          <a:p>
            <a:r>
              <a:rPr lang="de-CH" dirty="0"/>
              <a:t>3.2 - 3.6 V</a:t>
            </a:r>
          </a:p>
        </p:txBody>
      </p:sp>
      <p:pic>
        <p:nvPicPr>
          <p:cNvPr id="3074" name="Picture 2" descr="What Is The Best Way To Prolong The Life Of Lifepo4 Batteries? » LiFePo4  Australia">
            <a:extLst>
              <a:ext uri="{FF2B5EF4-FFF2-40B4-BE49-F238E27FC236}">
                <a16:creationId xmlns:a16="http://schemas.microsoft.com/office/drawing/2014/main" id="{BE9E97CA-2A80-D9C4-1798-E2265C271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708" y="681037"/>
            <a:ext cx="6176963" cy="617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746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DDC48B-55B9-2C28-981F-220286327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58946" cy="1325563"/>
          </a:xfrm>
        </p:spPr>
        <p:txBody>
          <a:bodyPr/>
          <a:lstStyle/>
          <a:p>
            <a:r>
              <a:rPr lang="de-CH" dirty="0"/>
              <a:t>Prismatische Batterien « Basen </a:t>
            </a:r>
            <a:r>
              <a:rPr lang="fr-FR" dirty="0"/>
              <a:t>» 230Ah (Chine)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63E2A9-49C2-8069-ED6A-3B095A207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7673" y="2084533"/>
            <a:ext cx="5359730" cy="4351338"/>
          </a:xfrm>
        </p:spPr>
        <p:txBody>
          <a:bodyPr/>
          <a:lstStyle/>
          <a:p>
            <a:r>
              <a:rPr lang="de-CH" dirty="0"/>
              <a:t>74$ pro Zelle (2021), (2023: 83$)</a:t>
            </a:r>
          </a:p>
          <a:p>
            <a:r>
              <a:rPr lang="de-CH" dirty="0"/>
              <a:t>4.1kg</a:t>
            </a:r>
          </a:p>
          <a:p>
            <a:r>
              <a:rPr lang="de-CH" dirty="0"/>
              <a:t>Einfach zusammen zu bauen</a:t>
            </a:r>
          </a:p>
          <a:p>
            <a:r>
              <a:rPr lang="de-CH" dirty="0"/>
              <a:t>Garantie 5 Jahre</a:t>
            </a:r>
          </a:p>
          <a:p>
            <a:r>
              <a:rPr lang="de-CH" dirty="0"/>
              <a:t>3500 Zyklen </a:t>
            </a:r>
            <a:br>
              <a:rPr lang="de-CH" dirty="0"/>
            </a:br>
            <a:r>
              <a:rPr lang="de-CH" dirty="0"/>
              <a:t>(bei 1 Zyklus/Tag =&gt; 9.5 Jahre)</a:t>
            </a:r>
          </a:p>
          <a:p>
            <a:r>
              <a:rPr lang="de-CH" dirty="0"/>
              <a:t>Entladestrom max. 230A (1C)</a:t>
            </a:r>
          </a:p>
          <a:p>
            <a:r>
              <a:rPr lang="de-CH" dirty="0"/>
              <a:t>Gute Erfahrungen eines Freundes</a:t>
            </a:r>
          </a:p>
          <a:p>
            <a:endParaRPr lang="fr-FR" dirty="0"/>
          </a:p>
        </p:txBody>
      </p:sp>
      <p:pic>
        <p:nvPicPr>
          <p:cNvPr id="4100" name="Picture 4" descr="EVE 230AH LiFePO4 Battery Cells Deep Cycles Rechargeable 3.2V Battery For RV EV Solar System2">
            <a:extLst>
              <a:ext uri="{FF2B5EF4-FFF2-40B4-BE49-F238E27FC236}">
                <a16:creationId xmlns:a16="http://schemas.microsoft.com/office/drawing/2014/main" id="{9D6CC9BA-6144-7317-C09A-486E21975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54" y="1690688"/>
            <a:ext cx="4745183" cy="474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09278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923</Words>
  <Application>Microsoft Office PowerPoint</Application>
  <PresentationFormat>Breitbild</PresentationFormat>
  <Paragraphs>171</Paragraphs>
  <Slides>28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Helvetica</vt:lpstr>
      <vt:lpstr>Helvetica Neue</vt:lpstr>
      <vt:lpstr>Thème Office</vt:lpstr>
      <vt:lpstr>Homemade high power battery  pack</vt:lpstr>
      <vt:lpstr>Motivation</vt:lpstr>
      <vt:lpstr>Ein Kindertraum, ein Elektroauto zu haben</vt:lpstr>
      <vt:lpstr>Die Erfahrung, Mieter zu sein</vt:lpstr>
      <vt:lpstr>Laden von meiner Wohnung aus?</vt:lpstr>
      <vt:lpstr>Theorie</vt:lpstr>
      <vt:lpstr>Anforderungen</vt:lpstr>
      <vt:lpstr>Batterien LiFePO4</vt:lpstr>
      <vt:lpstr>Prismatische Batterien « Basen » 230Ah (Chine)</vt:lpstr>
      <vt:lpstr>Battery Management System</vt:lpstr>
      <vt:lpstr>12V, 24V oder 48V, das ist die Frage…</vt:lpstr>
      <vt:lpstr>Wechselrichter (Inverter)</vt:lpstr>
      <vt:lpstr>Konstruktion</vt:lpstr>
      <vt:lpstr>Vorbereitungen der Batterien</vt:lpstr>
      <vt:lpstr>Battery-Pack</vt:lpstr>
      <vt:lpstr>Verkabelung</vt:lpstr>
      <vt:lpstr>Herstellung der Kabel</vt:lpstr>
      <vt:lpstr>Erste Tests und Verlegung</vt:lpstr>
      <vt:lpstr>BMS App</vt:lpstr>
      <vt:lpstr>CFQD (QED)</vt:lpstr>
      <vt:lpstr>Die Realität</vt:lpstr>
      <vt:lpstr>Andere Anwendungen (realisiert)</vt:lpstr>
      <vt:lpstr>Swiss Emergency Contest 2022 mit HB4FV</vt:lpstr>
      <vt:lpstr>Blackout Setup für Mieter</vt:lpstr>
      <vt:lpstr>Strom für den Raclette-Ofen beim Nachbarn</vt:lpstr>
      <vt:lpstr>Eigenes Heim-Solar-Speichersystem (Mieter)</vt:lpstr>
      <vt:lpstr>Gesamtkosten über die Lebensdauer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high power battery pack</dc:title>
  <dc:subject/>
  <dc:creator>Coinchon, Mathias (HB9UFQ)</dc:creator>
  <cp:keywords/>
  <dc:description/>
  <cp:lastModifiedBy>Bernard Wehrli</cp:lastModifiedBy>
  <cp:revision>43</cp:revision>
  <cp:lastPrinted>2023-10-10T18:18:56Z</cp:lastPrinted>
  <dcterms:created xsi:type="dcterms:W3CDTF">2023-05-13T09:22:32Z</dcterms:created>
  <dcterms:modified xsi:type="dcterms:W3CDTF">2023-10-12T20:30:54Z</dcterms:modified>
  <cp:category/>
</cp:coreProperties>
</file>