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73" r:id="rId5"/>
    <p:sldId id="274" r:id="rId6"/>
    <p:sldId id="260" r:id="rId7"/>
    <p:sldId id="278" r:id="rId8"/>
    <p:sldId id="261" r:id="rId9"/>
    <p:sldId id="275" r:id="rId10"/>
    <p:sldId id="276" r:id="rId11"/>
    <p:sldId id="277" r:id="rId12"/>
    <p:sldId id="282" r:id="rId13"/>
    <p:sldId id="283" r:id="rId14"/>
    <p:sldId id="280" r:id="rId15"/>
    <p:sldId id="262" r:id="rId16"/>
    <p:sldId id="284" r:id="rId17"/>
    <p:sldId id="285" r:id="rId18"/>
    <p:sldId id="286" r:id="rId19"/>
    <p:sldId id="287" r:id="rId20"/>
    <p:sldId id="288" r:id="rId21"/>
    <p:sldId id="289" r:id="rId22"/>
    <p:sldId id="290" r:id="rId23"/>
    <p:sldId id="291" r:id="rId24"/>
    <p:sldId id="292" r:id="rId25"/>
    <p:sldId id="263" r:id="rId26"/>
    <p:sldId id="279" r:id="rId27"/>
    <p:sldId id="293" r:id="rId28"/>
    <p:sldId id="309" r:id="rId29"/>
    <p:sldId id="310" r:id="rId30"/>
    <p:sldId id="295" r:id="rId31"/>
    <p:sldId id="294" r:id="rId32"/>
    <p:sldId id="305" r:id="rId33"/>
    <p:sldId id="296" r:id="rId34"/>
    <p:sldId id="312" r:id="rId35"/>
    <p:sldId id="303" r:id="rId36"/>
    <p:sldId id="298" r:id="rId37"/>
    <p:sldId id="301" r:id="rId38"/>
    <p:sldId id="297" r:id="rId39"/>
    <p:sldId id="299" r:id="rId40"/>
    <p:sldId id="308" r:id="rId41"/>
    <p:sldId id="313" r:id="rId42"/>
    <p:sldId id="314" r:id="rId43"/>
    <p:sldId id="316" r:id="rId44"/>
    <p:sldId id="315" r:id="rId45"/>
    <p:sldId id="317" r:id="rId46"/>
    <p:sldId id="264" r:id="rId47"/>
    <p:sldId id="311" r:id="rId48"/>
    <p:sldId id="258" r:id="rId4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11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de-CH"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de-CH"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de-DE" sz="4400" b="0" strike="noStrike" spc="-1">
              <a:solidFill>
                <a:srgbClr val="000000"/>
              </a:solidFill>
              <a:latin typeface="Arial"/>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noAutofit/>
          </a:bodyPr>
          <a:lstStyle/>
          <a:p>
            <a:pPr marL="343080" indent="-342720" algn="ctr">
              <a:lnSpc>
                <a:spcPct val="100000"/>
              </a:lnSpc>
              <a:tabLst>
                <a:tab pos="0" algn="l"/>
              </a:tabLst>
            </a:pPr>
            <a:r>
              <a:rPr lang="en-US" sz="4400" b="0" strike="noStrike" spc="-1">
                <a:solidFill>
                  <a:srgbClr val="000000"/>
                </a:solidFill>
                <a:latin typeface="Arial"/>
              </a:rPr>
              <a:t>Click to edit Master title style</a:t>
            </a:r>
            <a:endParaRPr lang="de-DE" sz="4400" b="0" strike="noStrike" spc="-1">
              <a:solidFill>
                <a:srgbClr val="000000"/>
              </a:solidFill>
              <a:latin typeface="Arial"/>
            </a:endParaRPr>
          </a:p>
        </p:txBody>
      </p:sp>
      <p:sp>
        <p:nvSpPr>
          <p:cNvPr id="6"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Symbol" charset="2"/>
              <a:buChar char=""/>
            </a:pPr>
            <a:r>
              <a:rPr lang="en-US" sz="3200" b="0" strike="noStrike" spc="-1">
                <a:solidFill>
                  <a:srgbClr val="000000"/>
                </a:solidFill>
                <a:latin typeface="Arial"/>
              </a:rPr>
              <a:t>Click to edit Master text styles</a:t>
            </a:r>
            <a:endParaRPr lang="de-DE" sz="3200" b="0" strike="noStrike" spc="-1">
              <a:solidFill>
                <a:srgbClr val="000000"/>
              </a:solidFill>
              <a:latin typeface="Arial"/>
            </a:endParaRPr>
          </a:p>
          <a:p>
            <a:pPr marL="743040" lvl="1" indent="-285480">
              <a:lnSpc>
                <a:spcPct val="100000"/>
              </a:lnSpc>
              <a:spcBef>
                <a:spcPts val="561"/>
              </a:spcBef>
              <a:buClr>
                <a:srgbClr val="000000"/>
              </a:buClr>
              <a:buFont typeface="Symbol" charset="2"/>
              <a:buChar char=""/>
            </a:pPr>
            <a:r>
              <a:rPr lang="en-US" sz="2800" b="0" strike="noStrike" spc="-1">
                <a:solidFill>
                  <a:srgbClr val="000000"/>
                </a:solidFill>
                <a:latin typeface="Arial"/>
              </a:rPr>
              <a:t>Second level</a:t>
            </a:r>
            <a:endParaRPr lang="de-DE" sz="2800" b="0" strike="noStrike" spc="-1">
              <a:solidFill>
                <a:srgbClr val="000000"/>
              </a:solidFill>
              <a:latin typeface="Arial"/>
            </a:endParaRPr>
          </a:p>
          <a:p>
            <a:pPr marL="1143000" lvl="2" indent="-228240">
              <a:lnSpc>
                <a:spcPct val="100000"/>
              </a:lnSpc>
              <a:spcBef>
                <a:spcPts val="479"/>
              </a:spcBef>
              <a:buClr>
                <a:srgbClr val="000000"/>
              </a:buClr>
              <a:buFont typeface="Symbol" charset="2"/>
              <a:buChar char=""/>
            </a:pPr>
            <a:r>
              <a:rPr lang="en-US" sz="2400" b="0" strike="noStrike" spc="-1">
                <a:solidFill>
                  <a:srgbClr val="000000"/>
                </a:solidFill>
                <a:latin typeface="Arial"/>
              </a:rPr>
              <a:t>Third level</a:t>
            </a:r>
            <a:endParaRPr lang="de-DE" sz="2400" b="0" strike="noStrike" spc="-1">
              <a:solidFill>
                <a:srgbClr val="000000"/>
              </a:solidFill>
              <a:latin typeface="Arial"/>
            </a:endParaRPr>
          </a:p>
          <a:p>
            <a:pPr marL="1600200" lvl="3" indent="-228240">
              <a:lnSpc>
                <a:spcPct val="100000"/>
              </a:lnSpc>
              <a:spcBef>
                <a:spcPts val="400"/>
              </a:spcBef>
              <a:buClr>
                <a:srgbClr val="000000"/>
              </a:buClr>
              <a:buFont typeface="Symbol" charset="2"/>
              <a:buChar char=""/>
            </a:pPr>
            <a:r>
              <a:rPr lang="en-US" sz="2000" b="0" strike="noStrike" spc="-1">
                <a:solidFill>
                  <a:srgbClr val="000000"/>
                </a:solidFill>
                <a:latin typeface="Arial"/>
              </a:rPr>
              <a:t>Fourth level</a:t>
            </a:r>
            <a:endParaRPr lang="de-DE" sz="2000" b="0" strike="noStrike" spc="-1">
              <a:solidFill>
                <a:srgbClr val="000000"/>
              </a:solidFill>
              <a:latin typeface="Arial"/>
            </a:endParaRPr>
          </a:p>
          <a:p>
            <a:pPr marL="2057400" lvl="4" indent="-228240">
              <a:lnSpc>
                <a:spcPct val="100000"/>
              </a:lnSpc>
              <a:spcBef>
                <a:spcPts val="400"/>
              </a:spcBef>
              <a:buClr>
                <a:srgbClr val="000000"/>
              </a:buClr>
              <a:buFont typeface="StarSymbol"/>
              <a:buChar char="»"/>
            </a:pPr>
            <a:r>
              <a:rPr lang="en-US" sz="2000" b="0" strike="noStrike" spc="-1">
                <a:solidFill>
                  <a:srgbClr val="000000"/>
                </a:solidFill>
                <a:latin typeface="Arial"/>
              </a:rPr>
              <a:t>Fifth level</a:t>
            </a:r>
            <a:endParaRPr lang="de-DE" sz="2000" b="0" strike="noStrike" spc="-1">
              <a:solidFill>
                <a:srgbClr val="000000"/>
              </a:solidFill>
              <a:latin typeface="Arial"/>
            </a:endParaRPr>
          </a:p>
        </p:txBody>
      </p:sp>
      <p:sp>
        <p:nvSpPr>
          <p:cNvPr id="2" name="PlaceHolder 3"/>
          <p:cNvSpPr>
            <a:spLocks noGrp="1"/>
          </p:cNvSpPr>
          <p:nvPr>
            <p:ph type="dt"/>
          </p:nvPr>
        </p:nvSpPr>
        <p:spPr>
          <a:xfrm>
            <a:off x="457200" y="6245280"/>
            <a:ext cx="2133360" cy="475920"/>
          </a:xfrm>
          <a:prstGeom prst="rect">
            <a:avLst/>
          </a:prstGeom>
        </p:spPr>
        <p:txBody>
          <a:bodyPr>
            <a:noAutofit/>
          </a:bodyPr>
          <a:lstStyle/>
          <a:p>
            <a:endParaRPr lang="de-CH" sz="2400" b="0" strike="noStrike" spc="-1">
              <a:latin typeface="Times New Roman"/>
            </a:endParaRPr>
          </a:p>
        </p:txBody>
      </p:sp>
      <p:sp>
        <p:nvSpPr>
          <p:cNvPr id="3" name="PlaceHolder 4"/>
          <p:cNvSpPr>
            <a:spLocks noGrp="1"/>
          </p:cNvSpPr>
          <p:nvPr>
            <p:ph type="ftr"/>
          </p:nvPr>
        </p:nvSpPr>
        <p:spPr>
          <a:xfrm>
            <a:off x="3124080" y="6245280"/>
            <a:ext cx="2895120" cy="475920"/>
          </a:xfrm>
          <a:prstGeom prst="rect">
            <a:avLst/>
          </a:prstGeom>
        </p:spPr>
        <p:txBody>
          <a:bodyPr>
            <a:noAutofit/>
          </a:bodyPr>
          <a:lstStyle/>
          <a:p>
            <a:pPr algn="ctr">
              <a:lnSpc>
                <a:spcPct val="100000"/>
              </a:lnSpc>
            </a:pPr>
            <a:r>
              <a:rPr lang="de-CH" sz="1400" b="0" strike="noStrike" spc="-1">
                <a:solidFill>
                  <a:srgbClr val="000000"/>
                </a:solidFill>
                <a:latin typeface="Arial"/>
              </a:rPr>
              <a:t>CT8/HB9DPR/P</a:t>
            </a:r>
            <a:endParaRPr lang="de-CH" sz="1400" b="0" strike="noStrike" spc="-1">
              <a:latin typeface="Times New Roman"/>
            </a:endParaRPr>
          </a:p>
        </p:txBody>
      </p:sp>
      <p:sp>
        <p:nvSpPr>
          <p:cNvPr id="4" name="PlaceHolder 5"/>
          <p:cNvSpPr>
            <a:spLocks noGrp="1"/>
          </p:cNvSpPr>
          <p:nvPr>
            <p:ph type="sldNum"/>
          </p:nvPr>
        </p:nvSpPr>
        <p:spPr>
          <a:xfrm>
            <a:off x="6553080" y="6245280"/>
            <a:ext cx="2133360" cy="475920"/>
          </a:xfrm>
          <a:prstGeom prst="rect">
            <a:avLst/>
          </a:prstGeom>
        </p:spPr>
        <p:txBody>
          <a:bodyPr>
            <a:noAutofit/>
          </a:bodyPr>
          <a:lstStyle/>
          <a:p>
            <a:pPr algn="r">
              <a:lnSpc>
                <a:spcPct val="100000"/>
              </a:lnSpc>
            </a:pPr>
            <a:fld id="{328126B1-735D-4AC9-B864-DDD4FD73C3C3}" type="slidenum">
              <a:rPr lang="de-CH" sz="1400" b="0" strike="noStrike" spc="-1">
                <a:solidFill>
                  <a:srgbClr val="000000"/>
                </a:solidFill>
                <a:latin typeface="Arial"/>
              </a:rPr>
              <a:t>‹Nr.›</a:t>
            </a:fld>
            <a:endParaRPr lang="de-CH"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2.jpg"/><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2.jpg"/><Relationship Id="rId4" Type="http://schemas.openxmlformats.org/officeDocument/2006/relationships/image" Target="../media/image61.jpg"/></Relationships>
</file>

<file path=ppt/slides/_rels/slide2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2.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8.jp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3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75.jp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7.jp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e.wikipedia.org/wiki/Hercynit" TargetMode="External"/><Relationship Id="rId7" Type="http://schemas.openxmlformats.org/officeDocument/2006/relationships/image" Target="../media/image80.jpg"/><Relationship Id="rId2" Type="http://schemas.openxmlformats.org/officeDocument/2006/relationships/hyperlink" Target="https://de.wikipedia.org/wiki/Franklinit" TargetMode="External"/><Relationship Id="rId1" Type="http://schemas.openxmlformats.org/officeDocument/2006/relationships/slideLayout" Target="../slideLayouts/slideLayout3.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3.jp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5.jpg"/></Relationships>
</file>

<file path=ppt/slides/_rels/slide4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7.jpg"/></Relationships>
</file>

<file path=ppt/slides/_rels/slide44.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450" y="1735884"/>
            <a:ext cx="9143640" cy="4399751"/>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CH" sz="7000" spc="-1" dirty="0">
                <a:latin typeface="Arial"/>
              </a:rPr>
              <a:t>USKA</a:t>
            </a:r>
            <a:endParaRPr lang="de-CH" sz="7000" b="0" strike="noStrike" spc="-1" dirty="0">
              <a:solidFill>
                <a:srgbClr val="000000"/>
              </a:solidFill>
              <a:latin typeface="Microsoft Sans Serif"/>
            </a:endParaRPr>
          </a:p>
          <a:p>
            <a:pPr algn="ctr">
              <a:lnSpc>
                <a:spcPct val="100000"/>
              </a:lnSpc>
            </a:pPr>
            <a:r>
              <a:rPr lang="de-CH" sz="3000" b="0" i="0" u="none" strike="noStrike" baseline="0" dirty="0">
                <a:latin typeface="CIDFont+F1"/>
              </a:rPr>
              <a:t>Not-</a:t>
            </a:r>
            <a:r>
              <a:rPr lang="de-CH" sz="3000" dirty="0">
                <a:latin typeface="CIDFont+F1"/>
              </a:rPr>
              <a:t>F</a:t>
            </a:r>
            <a:r>
              <a:rPr lang="de-CH" sz="3000" b="0" i="0" u="none" strike="noStrike" baseline="0" dirty="0">
                <a:latin typeface="CIDFont+F1"/>
              </a:rPr>
              <a:t>unk-Tagung</a:t>
            </a:r>
          </a:p>
          <a:p>
            <a:pPr algn="ctr">
              <a:lnSpc>
                <a:spcPct val="100000"/>
              </a:lnSpc>
            </a:pPr>
            <a:r>
              <a:rPr lang="de-CH" sz="3000" b="0" i="0" u="none" strike="noStrike" baseline="0" dirty="0">
                <a:latin typeface="CIDFont+F1"/>
              </a:rPr>
              <a:t>in</a:t>
            </a:r>
          </a:p>
          <a:p>
            <a:pPr algn="ctr">
              <a:lnSpc>
                <a:spcPct val="100000"/>
              </a:lnSpc>
            </a:pPr>
            <a:r>
              <a:rPr lang="de-CH" sz="3000" b="0" i="0" u="none" strike="noStrike" baseline="0" dirty="0" err="1">
                <a:latin typeface="CIDFont+F1"/>
              </a:rPr>
              <a:t>Sugiez</a:t>
            </a:r>
            <a:endParaRPr lang="de-CH" sz="3000" spc="-1" dirty="0">
              <a:latin typeface="Arial"/>
            </a:endParaRPr>
          </a:p>
          <a:p>
            <a:pPr algn="ctr">
              <a:lnSpc>
                <a:spcPct val="100000"/>
              </a:lnSpc>
            </a:pPr>
            <a:endParaRPr lang="de-CH" sz="500" spc="-1" dirty="0">
              <a:latin typeface="Arial"/>
            </a:endParaRPr>
          </a:p>
          <a:p>
            <a:pPr algn="ctr">
              <a:lnSpc>
                <a:spcPct val="100000"/>
              </a:lnSpc>
            </a:pPr>
            <a:endParaRPr lang="de-CH" sz="500" spc="-1" dirty="0">
              <a:latin typeface="Arial"/>
            </a:endParaRPr>
          </a:p>
          <a:p>
            <a:pPr algn="ctr">
              <a:lnSpc>
                <a:spcPct val="100000"/>
              </a:lnSpc>
            </a:pPr>
            <a:endParaRPr lang="de-CH" sz="500" spc="-1" dirty="0">
              <a:latin typeface="Arial"/>
            </a:endParaRPr>
          </a:p>
          <a:p>
            <a:pPr algn="ctr">
              <a:lnSpc>
                <a:spcPct val="100000"/>
              </a:lnSpc>
            </a:pPr>
            <a:endParaRPr lang="de-CH" sz="500" spc="-1" dirty="0">
              <a:latin typeface="Arial"/>
            </a:endParaRPr>
          </a:p>
          <a:p>
            <a:pPr algn="ctr">
              <a:lnSpc>
                <a:spcPct val="100000"/>
              </a:lnSpc>
            </a:pPr>
            <a:r>
              <a:rPr lang="de-CH" sz="4000" spc="-1" dirty="0">
                <a:latin typeface="Arial"/>
              </a:rPr>
              <a:t>(Mobile)ENERGIE-Speicher</a:t>
            </a:r>
            <a:endParaRPr lang="de-CH" sz="4000" b="0" strike="noStrike" spc="-1" dirty="0">
              <a:latin typeface="Arial"/>
            </a:endParaRPr>
          </a:p>
          <a:p>
            <a:pPr algn="ctr">
              <a:lnSpc>
                <a:spcPct val="100000"/>
              </a:lnSpc>
            </a:pPr>
            <a:endParaRPr lang="de-CH" sz="2000" b="0" strike="noStrike" spc="-1" dirty="0">
              <a:solidFill>
                <a:srgbClr val="000000"/>
              </a:solidFill>
              <a:latin typeface="Microsoft Sans Serif"/>
            </a:endParaRPr>
          </a:p>
          <a:p>
            <a:pPr algn="ctr">
              <a:lnSpc>
                <a:spcPct val="100000"/>
              </a:lnSpc>
            </a:pPr>
            <a:r>
              <a:rPr lang="de-CH" sz="2000" b="0" strike="noStrike" spc="-1" dirty="0">
                <a:solidFill>
                  <a:srgbClr val="000000"/>
                </a:solidFill>
                <a:latin typeface="Microsoft Sans Serif"/>
              </a:rPr>
              <a:t>Michi </a:t>
            </a:r>
            <a:r>
              <a:rPr lang="de-CH" sz="2000" spc="-1" dirty="0">
                <a:solidFill>
                  <a:srgbClr val="000000"/>
                </a:solidFill>
                <a:latin typeface="Microsoft Sans Serif"/>
              </a:rPr>
              <a:t>A</a:t>
            </a:r>
            <a:r>
              <a:rPr lang="de-CH" sz="2000" b="0" strike="noStrike" spc="-1" dirty="0">
                <a:solidFill>
                  <a:srgbClr val="000000"/>
                </a:solidFill>
                <a:latin typeface="Microsoft Sans Serif"/>
              </a:rPr>
              <a:t>mstad, HB9OOA</a:t>
            </a:r>
            <a:endParaRPr lang="de-CH" sz="2000" b="0" strike="noStrike" spc="-1" dirty="0">
              <a:latin typeface="Arial"/>
            </a:endParaRPr>
          </a:p>
          <a:p>
            <a:pPr algn="ctr">
              <a:lnSpc>
                <a:spcPct val="100000"/>
              </a:lnSpc>
            </a:pPr>
            <a:endParaRPr lang="de-CH" sz="2000" b="0" strike="noStrike" spc="-1" dirty="0">
              <a:latin typeface="Arial"/>
            </a:endParaRPr>
          </a:p>
        </p:txBody>
      </p:sp>
      <p:pic>
        <p:nvPicPr>
          <p:cNvPr id="43" name="Picture 2" descr="http://hb9sota.ch/wp-content/uploads/2014/02/cropped-chliaubrig2.png"/>
          <p:cNvPicPr/>
          <p:nvPr/>
        </p:nvPicPr>
        <p:blipFill>
          <a:blip r:embed="rId2"/>
          <a:stretch/>
        </p:blipFill>
        <p:spPr>
          <a:xfrm>
            <a:off x="-23040" y="0"/>
            <a:ext cx="9166680" cy="1428480"/>
          </a:xfrm>
          <a:prstGeom prst="rect">
            <a:avLst/>
          </a:prstGeom>
          <a:ln>
            <a:noFill/>
          </a:ln>
        </p:spPr>
      </p:pic>
      <p:grpSp>
        <p:nvGrpSpPr>
          <p:cNvPr id="5" name="Group 3"/>
          <p:cNvGrpSpPr/>
          <p:nvPr/>
        </p:nvGrpSpPr>
        <p:grpSpPr>
          <a:xfrm>
            <a:off x="-1440" y="6597360"/>
            <a:ext cx="9145441" cy="264600"/>
            <a:chOff x="-1440" y="6597360"/>
            <a:chExt cx="9089209" cy="264600"/>
          </a:xfrm>
        </p:grpSpPr>
        <p:sp>
          <p:nvSpPr>
            <p:cNvPr id="6"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7"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12V Systeme	15Ah / Rund</a:t>
            </a:r>
            <a:endParaRPr lang="de-DE" sz="2800" b="0" strike="noStrike" spc="-1" dirty="0">
              <a:solidFill>
                <a:srgbClr val="000000"/>
              </a:solidFill>
              <a:latin typeface="Arial"/>
            </a:endParaRPr>
          </a:p>
        </p:txBody>
      </p:sp>
      <p:sp>
        <p:nvSpPr>
          <p:cNvPr id="45" name="TextShape 2"/>
          <p:cNvSpPr txBox="1"/>
          <p:nvPr/>
        </p:nvSpPr>
        <p:spPr>
          <a:xfrm>
            <a:off x="675395" y="1334880"/>
            <a:ext cx="7919640" cy="5258160"/>
          </a:xfrm>
          <a:prstGeom prst="rect">
            <a:avLst/>
          </a:prstGeom>
          <a:noFill/>
          <a:ln>
            <a:noFill/>
          </a:ln>
        </p:spPr>
        <p:txBody>
          <a:bodyPr>
            <a:noAutofit/>
          </a:bodyPr>
          <a:lstStyle/>
          <a:p>
            <a:pPr marL="360">
              <a:lnSpc>
                <a:spcPct val="100000"/>
              </a:lnSpc>
              <a:spcBef>
                <a:spcPts val="360"/>
              </a:spcBef>
              <a:buClr>
                <a:srgbClr val="000000"/>
              </a:buClr>
            </a:pP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7EBC6510-B8B7-4050-4491-95158FBDF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35" y="1279395"/>
            <a:ext cx="4332265" cy="4386299"/>
          </a:xfrm>
          <a:prstGeom prst="rect">
            <a:avLst/>
          </a:prstGeom>
        </p:spPr>
      </p:pic>
      <p:pic>
        <p:nvPicPr>
          <p:cNvPr id="5" name="Grafik 4">
            <a:extLst>
              <a:ext uri="{FF2B5EF4-FFF2-40B4-BE49-F238E27FC236}">
                <a16:creationId xmlns:a16="http://schemas.microsoft.com/office/drawing/2014/main" id="{24C8A13E-D3A7-204D-0F27-291934441A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35215" y="1448280"/>
            <a:ext cx="4332265" cy="2991971"/>
          </a:xfrm>
          <a:prstGeom prst="rect">
            <a:avLst/>
          </a:prstGeom>
        </p:spPr>
      </p:pic>
      <p:pic>
        <p:nvPicPr>
          <p:cNvPr id="7" name="Grafik 6">
            <a:extLst>
              <a:ext uri="{FF2B5EF4-FFF2-40B4-BE49-F238E27FC236}">
                <a16:creationId xmlns:a16="http://schemas.microsoft.com/office/drawing/2014/main" id="{E429361D-415E-CCC6-9E82-2C0C03C8CA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1527" y="4504804"/>
            <a:ext cx="2805953" cy="1973303"/>
          </a:xfrm>
          <a:prstGeom prst="rect">
            <a:avLst/>
          </a:prstGeom>
        </p:spPr>
      </p:pic>
      <p:pic>
        <p:nvPicPr>
          <p:cNvPr id="9" name="Grafik 8">
            <a:extLst>
              <a:ext uri="{FF2B5EF4-FFF2-40B4-BE49-F238E27FC236}">
                <a16:creationId xmlns:a16="http://schemas.microsoft.com/office/drawing/2014/main" id="{89DF4E0F-A5D8-FE17-A441-FCAD553E05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806" y="4733365"/>
            <a:ext cx="2834897" cy="1756838"/>
          </a:xfrm>
          <a:prstGeom prst="rect">
            <a:avLst/>
          </a:prstGeom>
        </p:spPr>
      </p:pic>
      <p:sp>
        <p:nvSpPr>
          <p:cNvPr id="16" name="Rechteck 15">
            <a:extLst>
              <a:ext uri="{FF2B5EF4-FFF2-40B4-BE49-F238E27FC236}">
                <a16:creationId xmlns:a16="http://schemas.microsoft.com/office/drawing/2014/main" id="{EB54439E-E8E9-32E6-2C69-AB86226EC09D}"/>
              </a:ext>
            </a:extLst>
          </p:cNvPr>
          <p:cNvSpPr/>
          <p:nvPr/>
        </p:nvSpPr>
        <p:spPr>
          <a:xfrm>
            <a:off x="351740" y="2613204"/>
            <a:ext cx="2516966" cy="228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 name="Group 3"/>
          <p:cNvGrpSpPr/>
          <p:nvPr/>
        </p:nvGrpSpPr>
        <p:grpSpPr>
          <a:xfrm>
            <a:off x="-1440" y="6597360"/>
            <a:ext cx="9145441" cy="264600"/>
            <a:chOff x="-1440" y="6597360"/>
            <a:chExt cx="9089209" cy="264600"/>
          </a:xfrm>
        </p:grpSpPr>
        <p:sp>
          <p:nvSpPr>
            <p:cNvPr id="14"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5"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345798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12V Systeme	10Ah / </a:t>
            </a:r>
            <a:r>
              <a:rPr lang="de-CH" sz="2800" spc="-1" dirty="0" err="1">
                <a:solidFill>
                  <a:srgbClr val="FF6600"/>
                </a:solidFill>
                <a:latin typeface="Microsoft Sans Serif"/>
              </a:rPr>
              <a:t>Flatt</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60">
              <a:lnSpc>
                <a:spcPct val="100000"/>
              </a:lnSpc>
              <a:spcBef>
                <a:spcPts val="360"/>
              </a:spcBef>
              <a:buClr>
                <a:srgbClr val="000000"/>
              </a:buClr>
            </a:pP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6C3AA4D6-C6F7-4BB0-37B1-384516E85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39" y="1271765"/>
            <a:ext cx="4425202" cy="4895850"/>
          </a:xfrm>
          <a:prstGeom prst="rect">
            <a:avLst/>
          </a:prstGeom>
        </p:spPr>
      </p:pic>
      <p:pic>
        <p:nvPicPr>
          <p:cNvPr id="7" name="Grafik 6">
            <a:extLst>
              <a:ext uri="{FF2B5EF4-FFF2-40B4-BE49-F238E27FC236}">
                <a16:creationId xmlns:a16="http://schemas.microsoft.com/office/drawing/2014/main" id="{035ED5F6-CE77-55ED-09EB-885D1DB81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541" y="1276808"/>
            <a:ext cx="4272459" cy="4616824"/>
          </a:xfrm>
          <a:prstGeom prst="rect">
            <a:avLst/>
          </a:prstGeom>
        </p:spPr>
      </p:pic>
      <p:pic>
        <p:nvPicPr>
          <p:cNvPr id="9" name="Grafik 8">
            <a:extLst>
              <a:ext uri="{FF2B5EF4-FFF2-40B4-BE49-F238E27FC236}">
                <a16:creationId xmlns:a16="http://schemas.microsoft.com/office/drawing/2014/main" id="{E0FB7178-5EE6-B9A4-248A-3C503FAE5E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0156" y="4795064"/>
            <a:ext cx="1903148" cy="1789152"/>
          </a:xfrm>
          <a:prstGeom prst="rect">
            <a:avLst/>
          </a:prstGeom>
        </p:spPr>
      </p:pic>
      <p:pic>
        <p:nvPicPr>
          <p:cNvPr id="11" name="Grafik 10">
            <a:extLst>
              <a:ext uri="{FF2B5EF4-FFF2-40B4-BE49-F238E27FC236}">
                <a16:creationId xmlns:a16="http://schemas.microsoft.com/office/drawing/2014/main" id="{711EA9D1-DF57-9EAE-291E-7EF4A615EB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1504" y="5261928"/>
            <a:ext cx="2358651" cy="1237101"/>
          </a:xfrm>
          <a:prstGeom prst="rect">
            <a:avLst/>
          </a:prstGeom>
        </p:spPr>
      </p:pic>
      <p:sp>
        <p:nvSpPr>
          <p:cNvPr id="18" name="Rechteck 17">
            <a:extLst>
              <a:ext uri="{FF2B5EF4-FFF2-40B4-BE49-F238E27FC236}">
                <a16:creationId xmlns:a16="http://schemas.microsoft.com/office/drawing/2014/main" id="{8920FB15-12BC-0A66-6C47-12E25AB6C04D}"/>
              </a:ext>
            </a:extLst>
          </p:cNvPr>
          <p:cNvSpPr/>
          <p:nvPr/>
        </p:nvSpPr>
        <p:spPr>
          <a:xfrm>
            <a:off x="405527" y="2756640"/>
            <a:ext cx="2525931" cy="228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 name="Group 3"/>
          <p:cNvGrpSpPr/>
          <p:nvPr/>
        </p:nvGrpSpPr>
        <p:grpSpPr>
          <a:xfrm>
            <a:off x="-1440" y="6597360"/>
            <a:ext cx="9145441" cy="264600"/>
            <a:chOff x="-1440" y="6597360"/>
            <a:chExt cx="9089209" cy="264600"/>
          </a:xfrm>
        </p:grpSpPr>
        <p:sp>
          <p:nvSpPr>
            <p:cNvPr id="14"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5"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68474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Achtung … Fake oder Original ???</a:t>
            </a:r>
            <a:endParaRPr lang="de-DE" sz="2800" b="0" strike="noStrike" spc="-1" dirty="0">
              <a:solidFill>
                <a:srgbClr val="000000"/>
              </a:solidFill>
              <a:latin typeface="Arial"/>
            </a:endParaRPr>
          </a:p>
        </p:txBody>
      </p:sp>
      <p:sp>
        <p:nvSpPr>
          <p:cNvPr id="45" name="TextShape 2"/>
          <p:cNvSpPr txBox="1"/>
          <p:nvPr/>
        </p:nvSpPr>
        <p:spPr>
          <a:xfrm>
            <a:off x="684360" y="133488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Fake oder Original ?</a:t>
            </a:r>
            <a:endParaRPr lang="de-CH" sz="1800" b="0" strike="noStrike"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b="0" strike="noStrike"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Fake</a:t>
            </a:r>
            <a:r>
              <a:rPr lang="de-CH" spc="-1" dirty="0">
                <a:solidFill>
                  <a:srgbClr val="000000"/>
                </a:solidFill>
                <a:latin typeface="Microsoft Sans Serif"/>
              </a:rPr>
              <a:t> ? </a:t>
            </a:r>
          </a:p>
          <a:p>
            <a:pPr marL="457560" lvl="1">
              <a:spcBef>
                <a:spcPts val="360"/>
              </a:spcBef>
              <a:buClr>
                <a:srgbClr val="000000"/>
              </a:buClr>
            </a:pPr>
            <a:endParaRPr lang="de-CH" b="0" strike="noStrike"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Original ?</a:t>
            </a:r>
            <a:endParaRPr lang="de-CH" b="0" strike="noStrike"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Original ?</a:t>
            </a:r>
            <a:endParaRPr lang="de-CH" b="0" strike="noStrike" spc="-1" dirty="0">
              <a:solidFill>
                <a:srgbClr val="000000"/>
              </a:solidFill>
              <a:latin typeface="Microsoft Sans Serif"/>
            </a:endParaRPr>
          </a:p>
          <a:p>
            <a:pPr marL="360">
              <a:lnSpc>
                <a:spcPct val="100000"/>
              </a:lnSpc>
              <a:spcBef>
                <a:spcPts val="360"/>
              </a:spcBef>
              <a:buClr>
                <a:srgbClr val="000000"/>
              </a:buClr>
            </a:pPr>
            <a:endParaRPr lang="de-DE" sz="1800" b="0" strike="noStrike" spc="-1" dirty="0">
              <a:solidFill>
                <a:srgbClr val="000000"/>
              </a:solidFill>
              <a:latin typeface="Arial"/>
            </a:endParaRPr>
          </a:p>
          <a:p>
            <a:pPr marL="360">
              <a:lnSpc>
                <a:spcPct val="100000"/>
              </a:lnSpc>
              <a:spcBef>
                <a:spcPts val="360"/>
              </a:spcBef>
              <a:buClr>
                <a:srgbClr val="000000"/>
              </a:buClr>
            </a:pP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755B698E-1C10-B0C1-E232-B827310B8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232" y="3429001"/>
            <a:ext cx="1693621" cy="1378822"/>
          </a:xfrm>
          <a:prstGeom prst="rect">
            <a:avLst/>
          </a:prstGeom>
          <a:ln w="6350">
            <a:solidFill>
              <a:schemeClr val="tx1"/>
            </a:solidFill>
          </a:ln>
        </p:spPr>
      </p:pic>
      <p:pic>
        <p:nvPicPr>
          <p:cNvPr id="5" name="Grafik 4">
            <a:extLst>
              <a:ext uri="{FF2B5EF4-FFF2-40B4-BE49-F238E27FC236}">
                <a16:creationId xmlns:a16="http://schemas.microsoft.com/office/drawing/2014/main" id="{68AF18A7-59E1-C815-3437-7B0DA4373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099" y="3429774"/>
            <a:ext cx="2152650" cy="1362075"/>
          </a:xfrm>
          <a:prstGeom prst="rect">
            <a:avLst/>
          </a:prstGeom>
          <a:ln w="6350">
            <a:solidFill>
              <a:schemeClr val="tx1"/>
            </a:solidFill>
          </a:ln>
        </p:spPr>
      </p:pic>
      <p:pic>
        <p:nvPicPr>
          <p:cNvPr id="7" name="Grafik 6">
            <a:extLst>
              <a:ext uri="{FF2B5EF4-FFF2-40B4-BE49-F238E27FC236}">
                <a16:creationId xmlns:a16="http://schemas.microsoft.com/office/drawing/2014/main" id="{9F9D4CC6-DCAC-DCF7-9351-E6926B03B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646" y="3429001"/>
            <a:ext cx="1830395" cy="1335216"/>
          </a:xfrm>
          <a:prstGeom prst="rect">
            <a:avLst/>
          </a:prstGeom>
          <a:ln w="6350">
            <a:solidFill>
              <a:schemeClr val="tx1"/>
            </a:solidFill>
          </a:ln>
        </p:spPr>
      </p:pic>
      <p:pic>
        <p:nvPicPr>
          <p:cNvPr id="15" name="Grafik 14">
            <a:extLst>
              <a:ext uri="{FF2B5EF4-FFF2-40B4-BE49-F238E27FC236}">
                <a16:creationId xmlns:a16="http://schemas.microsoft.com/office/drawing/2014/main" id="{51AF758C-89A3-4EC1-C045-97B53F130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656" y="4976834"/>
            <a:ext cx="2083656" cy="1445353"/>
          </a:xfrm>
          <a:prstGeom prst="rect">
            <a:avLst/>
          </a:prstGeom>
          <a:ln w="6350">
            <a:solidFill>
              <a:schemeClr val="tx1"/>
            </a:solidFill>
          </a:ln>
        </p:spPr>
      </p:pic>
      <p:pic>
        <p:nvPicPr>
          <p:cNvPr id="22" name="Grafik 21">
            <a:extLst>
              <a:ext uri="{FF2B5EF4-FFF2-40B4-BE49-F238E27FC236}">
                <a16:creationId xmlns:a16="http://schemas.microsoft.com/office/drawing/2014/main" id="{F01A65AE-6F91-3599-4D9E-9076CCB8D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8493" y="4976834"/>
            <a:ext cx="2192949" cy="1445353"/>
          </a:xfrm>
          <a:prstGeom prst="rect">
            <a:avLst/>
          </a:prstGeom>
          <a:ln w="6350">
            <a:solidFill>
              <a:schemeClr val="tx1"/>
            </a:solidFill>
          </a:ln>
        </p:spPr>
      </p:pic>
      <p:pic>
        <p:nvPicPr>
          <p:cNvPr id="23" name="Grafik 22">
            <a:extLst>
              <a:ext uri="{FF2B5EF4-FFF2-40B4-BE49-F238E27FC236}">
                <a16:creationId xmlns:a16="http://schemas.microsoft.com/office/drawing/2014/main" id="{E18C359A-80A7-74EF-7103-27FD98AA44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4856" y="1671482"/>
            <a:ext cx="1698486" cy="1606282"/>
          </a:xfrm>
          <a:prstGeom prst="rect">
            <a:avLst/>
          </a:prstGeom>
          <a:ln w="6350">
            <a:solidFill>
              <a:schemeClr val="tx1"/>
            </a:solidFill>
          </a:ln>
        </p:spPr>
      </p:pic>
      <p:pic>
        <p:nvPicPr>
          <p:cNvPr id="24" name="Grafik 23">
            <a:extLst>
              <a:ext uri="{FF2B5EF4-FFF2-40B4-BE49-F238E27FC236}">
                <a16:creationId xmlns:a16="http://schemas.microsoft.com/office/drawing/2014/main" id="{775E38C0-6A2D-50C7-F587-81999E23F7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8958" y="1669161"/>
            <a:ext cx="1621896" cy="1603825"/>
          </a:xfrm>
          <a:prstGeom prst="rect">
            <a:avLst/>
          </a:prstGeom>
          <a:ln w="6350">
            <a:solidFill>
              <a:schemeClr val="tx1"/>
            </a:solidFill>
          </a:ln>
        </p:spPr>
      </p:pic>
      <p:grpSp>
        <p:nvGrpSpPr>
          <p:cNvPr id="16" name="Group 3"/>
          <p:cNvGrpSpPr/>
          <p:nvPr/>
        </p:nvGrpSpPr>
        <p:grpSpPr>
          <a:xfrm>
            <a:off x="-1440" y="6597360"/>
            <a:ext cx="9145441" cy="264600"/>
            <a:chOff x="-1440" y="6597360"/>
            <a:chExt cx="9089209" cy="264600"/>
          </a:xfrm>
        </p:grpSpPr>
        <p:sp>
          <p:nvSpPr>
            <p:cNvPr id="17"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8"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8292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Beispiele</a:t>
            </a:r>
            <a:endParaRPr lang="de-DE" sz="2800" b="0" strike="noStrike" spc="-1" dirty="0">
              <a:solidFill>
                <a:srgbClr val="000000"/>
              </a:solidFill>
              <a:latin typeface="Arial"/>
            </a:endParaRPr>
          </a:p>
        </p:txBody>
      </p:sp>
      <p:sp>
        <p:nvSpPr>
          <p:cNvPr id="45" name="TextShape 2"/>
          <p:cNvSpPr txBox="1"/>
          <p:nvPr/>
        </p:nvSpPr>
        <p:spPr>
          <a:xfrm>
            <a:off x="684360" y="133920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endParaRPr lang="de-CH" sz="1800" b="0" strike="noStrike"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endParaRPr lang="de-CH"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endParaRPr lang="de-CH" sz="1800" b="0" strike="noStrike"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endParaRPr lang="de-CH"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de-CH" sz="1800" b="0" strike="noStrike" spc="-1" dirty="0">
                <a:solidFill>
                  <a:srgbClr val="000000"/>
                </a:solidFill>
                <a:latin typeface="Microsoft Sans Serif"/>
              </a:rPr>
              <a:t>200Ah-LiFePo4 - Block</a:t>
            </a: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 Zellen-Brücken</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DE" sz="1800" b="0" strike="noStrike" spc="-1" dirty="0">
              <a:solidFill>
                <a:srgbClr val="000000"/>
              </a:solidFill>
              <a:latin typeface="Arial"/>
            </a:endParaRPr>
          </a:p>
          <a:p>
            <a:pPr marL="360">
              <a:lnSpc>
                <a:spcPct val="100000"/>
              </a:lnSpc>
              <a:spcBef>
                <a:spcPts val="360"/>
              </a:spcBef>
              <a:buClr>
                <a:srgbClr val="000000"/>
              </a:buClr>
            </a:pP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4" name="Grafik 3">
            <a:extLst>
              <a:ext uri="{FF2B5EF4-FFF2-40B4-BE49-F238E27FC236}">
                <a16:creationId xmlns:a16="http://schemas.microsoft.com/office/drawing/2014/main" id="{D38E6630-6015-52B4-9A38-E3D5AB12C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65" y="5018984"/>
            <a:ext cx="4298080" cy="1397358"/>
          </a:xfrm>
          <a:prstGeom prst="rect">
            <a:avLst/>
          </a:prstGeom>
          <a:ln>
            <a:solidFill>
              <a:schemeClr val="tx1"/>
            </a:solidFill>
          </a:ln>
        </p:spPr>
      </p:pic>
      <p:pic>
        <p:nvPicPr>
          <p:cNvPr id="8" name="Grafik 7">
            <a:extLst>
              <a:ext uri="{FF2B5EF4-FFF2-40B4-BE49-F238E27FC236}">
                <a16:creationId xmlns:a16="http://schemas.microsoft.com/office/drawing/2014/main" id="{38D4386A-2444-6424-2C19-7BC0B4FE0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588" y="1479721"/>
            <a:ext cx="4001940" cy="3087983"/>
          </a:xfrm>
          <a:prstGeom prst="rect">
            <a:avLst/>
          </a:prstGeom>
          <a:ln>
            <a:solidFill>
              <a:schemeClr val="tx1"/>
            </a:solidFill>
          </a:ln>
        </p:spPr>
      </p:pic>
      <p:pic>
        <p:nvPicPr>
          <p:cNvPr id="10" name="Grafik 9">
            <a:extLst>
              <a:ext uri="{FF2B5EF4-FFF2-40B4-BE49-F238E27FC236}">
                <a16:creationId xmlns:a16="http://schemas.microsoft.com/office/drawing/2014/main" id="{B4756B4C-DE4A-DCBC-22BA-10CC538100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9691" y="5018984"/>
            <a:ext cx="2749881" cy="1397358"/>
          </a:xfrm>
          <a:prstGeom prst="rect">
            <a:avLst/>
          </a:prstGeom>
          <a:ln>
            <a:solidFill>
              <a:schemeClr val="tx1"/>
            </a:solidFill>
          </a:ln>
        </p:spPr>
      </p:pic>
      <p:grpSp>
        <p:nvGrpSpPr>
          <p:cNvPr id="11" name="Group 3"/>
          <p:cNvGrpSpPr/>
          <p:nvPr/>
        </p:nvGrpSpPr>
        <p:grpSpPr>
          <a:xfrm>
            <a:off x="-1440" y="6597360"/>
            <a:ext cx="9145441" cy="264600"/>
            <a:chOff x="-1440" y="6597360"/>
            <a:chExt cx="9089209" cy="264600"/>
          </a:xfrm>
        </p:grpSpPr>
        <p:sp>
          <p:nvSpPr>
            <p:cNvPr id="12"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3"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427880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0" strike="noStrike" spc="-1" dirty="0">
                <a:solidFill>
                  <a:srgbClr val="000000"/>
                </a:solidFill>
                <a:latin typeface="Microsoft Sans Serif"/>
              </a:rPr>
              <a:t>Lade-Systeme</a:t>
            </a:r>
            <a:endParaRPr lang="de-CH"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	Wie gut muss es unbedingt sei?</a:t>
            </a:r>
          </a:p>
          <a:p>
            <a:pPr marL="457560" lvl="1">
              <a:spcBef>
                <a:spcPts val="360"/>
              </a:spcBef>
              <a:buClr>
                <a:srgbClr val="000000"/>
              </a:buClr>
            </a:pPr>
            <a:r>
              <a:rPr lang="de-CH" spc="-1" dirty="0">
                <a:solidFill>
                  <a:srgbClr val="000000"/>
                </a:solidFill>
                <a:latin typeface="Microsoft Sans Serif"/>
              </a:rPr>
              <a:t>	Muss es den immer der Ferrari sein?</a:t>
            </a:r>
          </a:p>
          <a:p>
            <a:pPr marL="457560" lvl="1">
              <a:spcBef>
                <a:spcPts val="360"/>
              </a:spcBef>
              <a:buClr>
                <a:srgbClr val="000000"/>
              </a:buClr>
            </a:pPr>
            <a:r>
              <a:rPr lang="de-CH" spc="-1" dirty="0">
                <a:solidFill>
                  <a:srgbClr val="000000"/>
                </a:solidFill>
                <a:latin typeface="Microsoft Sans Serif"/>
              </a:rPr>
              <a:t>	…das folgende Ladegerät ist nur eine Variante von vielen…</a:t>
            </a:r>
          </a:p>
          <a:p>
            <a:pPr marL="457560" lvl="1">
              <a:spcBef>
                <a:spcPts val="360"/>
              </a:spcBef>
              <a:buClr>
                <a:srgbClr val="000000"/>
              </a:buClr>
            </a:pPr>
            <a:endParaRPr lang="de-CH" spc="-1" dirty="0">
              <a:solidFill>
                <a:srgbClr val="000000"/>
              </a:solidFill>
              <a:latin typeface="Microsoft Sans Serif"/>
            </a:endParaRPr>
          </a:p>
          <a:p>
            <a:pPr marL="343080" lvl="1" indent="-342720">
              <a:spcBef>
                <a:spcPts val="360"/>
              </a:spcBef>
              <a:buClr>
                <a:srgbClr val="000000"/>
              </a:buClr>
              <a:buFont typeface="Symbol" charset="2"/>
              <a:buChar char=""/>
            </a:pPr>
            <a:r>
              <a:rPr lang="de-CH" spc="-1" dirty="0">
                <a:solidFill>
                  <a:srgbClr val="000000"/>
                </a:solidFill>
                <a:latin typeface="Microsoft Sans Serif"/>
              </a:rPr>
              <a:t>Für im </a:t>
            </a:r>
            <a:r>
              <a:rPr lang="de-CH" spc="-1" dirty="0" err="1">
                <a:solidFill>
                  <a:srgbClr val="000000"/>
                </a:solidFill>
                <a:latin typeface="Microsoft Sans Serif"/>
              </a:rPr>
              <a:t>Shack</a:t>
            </a:r>
            <a:r>
              <a:rPr lang="de-CH" spc="-1" dirty="0">
                <a:solidFill>
                  <a:srgbClr val="000000"/>
                </a:solidFill>
                <a:latin typeface="Microsoft Sans Serif"/>
              </a:rPr>
              <a:t>...</a:t>
            </a:r>
          </a:p>
          <a:p>
            <a:pPr marL="457560" lvl="1">
              <a:spcBef>
                <a:spcPts val="360"/>
              </a:spcBef>
              <a:buClr>
                <a:srgbClr val="000000"/>
              </a:buClr>
            </a:pPr>
            <a:r>
              <a:rPr lang="de-CH" spc="-1" dirty="0">
                <a:solidFill>
                  <a:srgbClr val="000000"/>
                </a:solidFill>
                <a:latin typeface="Microsoft Sans Serif"/>
              </a:rPr>
              <a:t>	Es bietet umfangreiche </a:t>
            </a:r>
            <a:r>
              <a:rPr lang="de-CH" spc="-1" dirty="0" err="1">
                <a:solidFill>
                  <a:srgbClr val="000000"/>
                </a:solidFill>
                <a:latin typeface="Microsoft Sans Serif"/>
              </a:rPr>
              <a:t>Setting`s</a:t>
            </a:r>
            <a:r>
              <a:rPr lang="de-CH" spc="-1" dirty="0">
                <a:solidFill>
                  <a:srgbClr val="000000"/>
                </a:solidFill>
                <a:latin typeface="Microsoft Sans Serif"/>
              </a:rPr>
              <a:t> um neue System aufzubauen</a:t>
            </a:r>
          </a:p>
          <a:p>
            <a:pPr marL="457560" lvl="1">
              <a:spcBef>
                <a:spcPts val="360"/>
              </a:spcBef>
              <a:buClr>
                <a:srgbClr val="000000"/>
              </a:buClr>
            </a:pPr>
            <a:r>
              <a:rPr lang="de-CH" spc="-1" dirty="0">
                <a:solidFill>
                  <a:srgbClr val="000000"/>
                </a:solidFill>
                <a:latin typeface="Microsoft Sans Serif"/>
              </a:rPr>
              <a:t>	Es sollte die Funktion «Balance» unbedingt haben</a:t>
            </a:r>
          </a:p>
          <a:p>
            <a:pPr marL="457560" lvl="1">
              <a:spcBef>
                <a:spcPts val="360"/>
              </a:spcBef>
              <a:buClr>
                <a:srgbClr val="000000"/>
              </a:buClr>
            </a:pPr>
            <a:endParaRPr lang="de-CH" spc="-1" dirty="0">
              <a:solidFill>
                <a:srgbClr val="000000"/>
              </a:solidFill>
              <a:latin typeface="Microsoft Sans Serif"/>
            </a:endParaRPr>
          </a:p>
          <a:p>
            <a:pPr marL="343080" lvl="1" indent="-342720">
              <a:spcBef>
                <a:spcPts val="360"/>
              </a:spcBef>
              <a:buClr>
                <a:srgbClr val="000000"/>
              </a:buClr>
              <a:buFont typeface="Symbol" charset="2"/>
              <a:buChar char=""/>
            </a:pPr>
            <a:r>
              <a:rPr lang="de-CH" spc="-1" dirty="0">
                <a:solidFill>
                  <a:srgbClr val="000000"/>
                </a:solidFill>
                <a:latin typeface="Microsoft Sans Serif"/>
              </a:rPr>
              <a:t>Für Unterwegs…</a:t>
            </a:r>
          </a:p>
          <a:p>
            <a:pPr marL="360">
              <a:lnSpc>
                <a:spcPct val="100000"/>
              </a:lnSpc>
              <a:spcBef>
                <a:spcPts val="360"/>
              </a:spcBef>
              <a:buClr>
                <a:srgbClr val="000000"/>
              </a:buClr>
            </a:pPr>
            <a:r>
              <a:rPr lang="de-DE" sz="1800" b="0" strike="noStrike" spc="-1" dirty="0">
                <a:solidFill>
                  <a:srgbClr val="000000"/>
                </a:solidFill>
                <a:latin typeface="Microsoft Sans Serif" pitchFamily="34" charset="0"/>
                <a:cs typeface="Microsoft Sans Serif" pitchFamily="34" charset="0"/>
              </a:rPr>
              <a:t>	ein normales Ladegerät das auch für LiFePo4 gerüstet ist</a:t>
            </a:r>
          </a:p>
          <a:p>
            <a:pPr marL="360">
              <a:lnSpc>
                <a:spcPct val="100000"/>
              </a:lnSpc>
              <a:spcBef>
                <a:spcPts val="360"/>
              </a:spcBef>
              <a:buClr>
                <a:srgbClr val="000000"/>
              </a:buClr>
            </a:pPr>
            <a:r>
              <a:rPr lang="de-DE" spc="-1" dirty="0">
                <a:solidFill>
                  <a:srgbClr val="000000"/>
                </a:solidFill>
                <a:latin typeface="Microsoft Sans Serif" pitchFamily="34" charset="0"/>
                <a:cs typeface="Microsoft Sans Serif" pitchFamily="34" charset="0"/>
              </a:rPr>
              <a:t>	reicht völlig aus</a:t>
            </a:r>
          </a:p>
          <a:p>
            <a:pPr marL="360">
              <a:lnSpc>
                <a:spcPct val="100000"/>
              </a:lnSpc>
              <a:spcBef>
                <a:spcPts val="360"/>
              </a:spcBef>
              <a:buClr>
                <a:srgbClr val="000000"/>
              </a:buClr>
            </a:pPr>
            <a:r>
              <a:rPr lang="de-DE" sz="1800" b="0" strike="noStrike" spc="-1" dirty="0">
                <a:solidFill>
                  <a:srgbClr val="000000"/>
                </a:solidFill>
                <a:latin typeface="Microsoft Sans Serif" pitchFamily="34" charset="0"/>
                <a:cs typeface="Microsoft Sans Serif" pitchFamily="34" charset="0"/>
              </a:rPr>
              <a:t>	Es gibt ab 12V (</a:t>
            </a:r>
            <a:r>
              <a:rPr lang="de-DE" spc="-1" dirty="0">
                <a:solidFill>
                  <a:srgbClr val="000000"/>
                </a:solidFill>
                <a:latin typeface="Microsoft Sans Serif" pitchFamily="34" charset="0"/>
                <a:cs typeface="Microsoft Sans Serif" pitchFamily="34" charset="0"/>
              </a:rPr>
              <a:t>A</a:t>
            </a:r>
            <a:r>
              <a:rPr lang="de-DE" sz="1800" b="0" strike="noStrike" spc="-1" dirty="0">
                <a:solidFill>
                  <a:srgbClr val="000000"/>
                </a:solidFill>
                <a:latin typeface="Microsoft Sans Serif" pitchFamily="34" charset="0"/>
                <a:cs typeface="Microsoft Sans Serif" pitchFamily="34" charset="0"/>
              </a:rPr>
              <a:t>uto) oder ab 220V</a:t>
            </a: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115364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p:cNvSpPr txBox="1"/>
          <p:nvPr/>
        </p:nvSpPr>
        <p:spPr>
          <a:xfrm>
            <a:off x="690376"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0" strike="noStrike" spc="-1" dirty="0">
                <a:solidFill>
                  <a:srgbClr val="000000"/>
                </a:solidFill>
                <a:latin typeface="Microsoft Sans Serif"/>
              </a:rPr>
              <a:t>«</a:t>
            </a:r>
            <a:r>
              <a:rPr lang="de-CH" sz="1800" b="0" strike="noStrike" spc="-1" dirty="0" err="1">
                <a:solidFill>
                  <a:srgbClr val="000000"/>
                </a:solidFill>
                <a:latin typeface="Microsoft Sans Serif"/>
              </a:rPr>
              <a:t>MultiTalent</a:t>
            </a:r>
            <a:r>
              <a:rPr lang="de-CH" sz="1800" b="0" strike="noStrike" spc="-1" dirty="0">
                <a:solidFill>
                  <a:srgbClr val="000000"/>
                </a:solidFill>
                <a:latin typeface="Microsoft Sans Serif"/>
              </a:rPr>
              <a:t>» </a:t>
            </a:r>
            <a:r>
              <a:rPr lang="de-CH" sz="1600" b="0" i="1" strike="noStrike" spc="-1" dirty="0">
                <a:solidFill>
                  <a:srgbClr val="000000"/>
                </a:solidFill>
                <a:latin typeface="Microsoft Sans Serif"/>
              </a:rPr>
              <a:t>als Muster oder Beispiel </a:t>
            </a: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DE" sz="1800" b="0" strike="noStrike" spc="-1" dirty="0">
              <a:solidFill>
                <a:srgbClr val="000000"/>
              </a:solidFill>
              <a:latin typeface="Arial"/>
            </a:endParaRPr>
          </a:p>
        </p:txBody>
      </p:sp>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 Universalladegerät</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17" name="Grafik 16">
            <a:extLst>
              <a:ext uri="{FF2B5EF4-FFF2-40B4-BE49-F238E27FC236}">
                <a16:creationId xmlns:a16="http://schemas.microsoft.com/office/drawing/2014/main" id="{1C42C7F9-ABE1-83D3-B4DA-B3A91786A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27841" y="4563460"/>
            <a:ext cx="2000900" cy="1500675"/>
          </a:xfrm>
          <a:prstGeom prst="rect">
            <a:avLst/>
          </a:prstGeom>
        </p:spPr>
      </p:pic>
      <p:pic>
        <p:nvPicPr>
          <p:cNvPr id="3" name="Grafik 2">
            <a:extLst>
              <a:ext uri="{FF2B5EF4-FFF2-40B4-BE49-F238E27FC236}">
                <a16:creationId xmlns:a16="http://schemas.microsoft.com/office/drawing/2014/main" id="{D4AFC631-3793-1E5B-3224-8FDFED04AF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9973" y="1383328"/>
            <a:ext cx="3665490" cy="2551923"/>
          </a:xfrm>
          <a:prstGeom prst="rect">
            <a:avLst/>
          </a:prstGeom>
        </p:spPr>
      </p:pic>
      <p:sp>
        <p:nvSpPr>
          <p:cNvPr id="13" name="Rechteck 12">
            <a:extLst>
              <a:ext uri="{FF2B5EF4-FFF2-40B4-BE49-F238E27FC236}">
                <a16:creationId xmlns:a16="http://schemas.microsoft.com/office/drawing/2014/main" id="{3C693A26-B655-9FE5-72ED-80CF68357B37}"/>
              </a:ext>
            </a:extLst>
          </p:cNvPr>
          <p:cNvSpPr/>
          <p:nvPr/>
        </p:nvSpPr>
        <p:spPr>
          <a:xfrm rot="20254122">
            <a:off x="6682912" y="1526869"/>
            <a:ext cx="450039" cy="1922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13">
            <a:extLst>
              <a:ext uri="{FF2B5EF4-FFF2-40B4-BE49-F238E27FC236}">
                <a16:creationId xmlns:a16="http://schemas.microsoft.com/office/drawing/2014/main" id="{0EBA438A-C141-D416-992E-D08118982A67}"/>
              </a:ext>
            </a:extLst>
          </p:cNvPr>
          <p:cNvSpPr/>
          <p:nvPr/>
        </p:nvSpPr>
        <p:spPr>
          <a:xfrm rot="20254122">
            <a:off x="5604025" y="1965242"/>
            <a:ext cx="1064528" cy="2670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5" name="Grafik 4">
            <a:extLst>
              <a:ext uri="{FF2B5EF4-FFF2-40B4-BE49-F238E27FC236}">
                <a16:creationId xmlns:a16="http://schemas.microsoft.com/office/drawing/2014/main" id="{83217D00-D3C3-8280-F4C5-D8C3461F0E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88" y="1865798"/>
            <a:ext cx="3511812" cy="2366311"/>
          </a:xfrm>
          <a:prstGeom prst="rect">
            <a:avLst/>
          </a:prstGeom>
        </p:spPr>
      </p:pic>
      <p:pic>
        <p:nvPicPr>
          <p:cNvPr id="7" name="Grafik 6">
            <a:extLst>
              <a:ext uri="{FF2B5EF4-FFF2-40B4-BE49-F238E27FC236}">
                <a16:creationId xmlns:a16="http://schemas.microsoft.com/office/drawing/2014/main" id="{A337C0A2-CD93-32A6-CF11-828563BA41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2995" y="3546214"/>
            <a:ext cx="3115005" cy="3040749"/>
          </a:xfrm>
          <a:prstGeom prst="rect">
            <a:avLst/>
          </a:prstGeom>
        </p:spPr>
      </p:pic>
      <p:pic>
        <p:nvPicPr>
          <p:cNvPr id="9" name="Grafik 8">
            <a:extLst>
              <a:ext uri="{FF2B5EF4-FFF2-40B4-BE49-F238E27FC236}">
                <a16:creationId xmlns:a16="http://schemas.microsoft.com/office/drawing/2014/main" id="{446668DE-E290-8C89-1054-2B79B9E5B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984" y="4188021"/>
            <a:ext cx="2215644" cy="2096238"/>
          </a:xfrm>
          <a:prstGeom prst="rect">
            <a:avLst/>
          </a:prstGeom>
        </p:spPr>
      </p:pic>
      <p:sp>
        <p:nvSpPr>
          <p:cNvPr id="16" name="Rechteck 15">
            <a:extLst>
              <a:ext uri="{FF2B5EF4-FFF2-40B4-BE49-F238E27FC236}">
                <a16:creationId xmlns:a16="http://schemas.microsoft.com/office/drawing/2014/main" id="{03DBA6EE-8539-5B59-3E51-3C4E7933F193}"/>
              </a:ext>
            </a:extLst>
          </p:cNvPr>
          <p:cNvSpPr/>
          <p:nvPr/>
        </p:nvSpPr>
        <p:spPr>
          <a:xfrm rot="2166733">
            <a:off x="604977" y="2665438"/>
            <a:ext cx="450039" cy="1922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Rechteck 14">
            <a:extLst>
              <a:ext uri="{FF2B5EF4-FFF2-40B4-BE49-F238E27FC236}">
                <a16:creationId xmlns:a16="http://schemas.microsoft.com/office/drawing/2014/main" id="{05FFEB16-1EE4-741A-4541-7A5DEE72A4C9}"/>
              </a:ext>
            </a:extLst>
          </p:cNvPr>
          <p:cNvSpPr/>
          <p:nvPr/>
        </p:nvSpPr>
        <p:spPr>
          <a:xfrm rot="1855317">
            <a:off x="1492793" y="2997394"/>
            <a:ext cx="978416" cy="2189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8" name="Group 3"/>
          <p:cNvGrpSpPr/>
          <p:nvPr/>
        </p:nvGrpSpPr>
        <p:grpSpPr>
          <a:xfrm>
            <a:off x="-1440" y="6597360"/>
            <a:ext cx="9145441" cy="264600"/>
            <a:chOff x="-1440" y="6597360"/>
            <a:chExt cx="9089209" cy="264600"/>
          </a:xfrm>
        </p:grpSpPr>
        <p:sp>
          <p:nvSpPr>
            <p:cNvPr id="1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2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143033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 Universalladegerät</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60">
              <a:lnSpc>
                <a:spcPct val="100000"/>
              </a:lnSpc>
              <a:spcBef>
                <a:spcPts val="360"/>
              </a:spcBef>
              <a:buClr>
                <a:srgbClr val="000000"/>
              </a:buClr>
            </a:pPr>
            <a:r>
              <a:rPr lang="de-CH" spc="-1" dirty="0">
                <a:solidFill>
                  <a:srgbClr val="000000"/>
                </a:solidFill>
                <a:latin typeface="Microsoft Sans Serif"/>
              </a:rPr>
              <a:t>Input_AC-100-240V / DC-11-18V		Output_</a:t>
            </a:r>
            <a:r>
              <a:rPr lang="de-CH" sz="1600" i="1" spc="-1" dirty="0">
                <a:solidFill>
                  <a:srgbClr val="000000"/>
                </a:solidFill>
                <a:latin typeface="Microsoft Sans Serif"/>
              </a:rPr>
              <a:t>(«</a:t>
            </a:r>
            <a:r>
              <a:rPr lang="de-CH" sz="1600" i="1" spc="-1" dirty="0" err="1">
                <a:solidFill>
                  <a:srgbClr val="000000"/>
                </a:solidFill>
                <a:latin typeface="Microsoft Sans Serif"/>
              </a:rPr>
              <a:t>Banannen</a:t>
            </a:r>
            <a:r>
              <a:rPr lang="de-CH" sz="1600" i="1" spc="-1" dirty="0">
                <a:solidFill>
                  <a:srgbClr val="000000"/>
                </a:solidFill>
                <a:latin typeface="Microsoft Sans Serif"/>
              </a:rPr>
              <a:t>-Stecker»)</a:t>
            </a:r>
          </a:p>
          <a:p>
            <a:pPr marL="360">
              <a:lnSpc>
                <a:spcPct val="100000"/>
              </a:lnSpc>
              <a:spcBef>
                <a:spcPts val="360"/>
              </a:spcBef>
              <a:buClr>
                <a:srgbClr val="000000"/>
              </a:buClr>
            </a:pPr>
            <a:endParaRPr lang="de-CH" sz="1600" i="1" spc="-1" dirty="0">
              <a:solidFill>
                <a:srgbClr val="000000"/>
              </a:solidFill>
              <a:latin typeface="Microsoft Sans Serif"/>
            </a:endParaRPr>
          </a:p>
          <a:p>
            <a:pPr marL="360">
              <a:lnSpc>
                <a:spcPct val="100000"/>
              </a:lnSpc>
              <a:spcBef>
                <a:spcPts val="360"/>
              </a:spcBef>
              <a:buClr>
                <a:srgbClr val="000000"/>
              </a:buClr>
            </a:pPr>
            <a:endParaRPr lang="de-CH" sz="1600" i="1" spc="-1" dirty="0">
              <a:solidFill>
                <a:srgbClr val="000000"/>
              </a:solidFill>
              <a:latin typeface="Microsoft Sans Serif"/>
            </a:endParaRPr>
          </a:p>
          <a:p>
            <a:pPr marL="360">
              <a:lnSpc>
                <a:spcPct val="100000"/>
              </a:lnSpc>
              <a:spcBef>
                <a:spcPts val="360"/>
              </a:spcBef>
              <a:buClr>
                <a:srgbClr val="000000"/>
              </a:buClr>
            </a:pPr>
            <a:endParaRPr lang="de-CH" sz="1600" i="1"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Balance-Socket_2-6Zellen</a:t>
            </a: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	Other </a:t>
            </a:r>
            <a:r>
              <a:rPr lang="de-CH" spc="-1" dirty="0" err="1">
                <a:solidFill>
                  <a:srgbClr val="000000"/>
                </a:solidFill>
                <a:latin typeface="Microsoft Sans Serif"/>
              </a:rPr>
              <a:t>Conect_PC</a:t>
            </a:r>
            <a:r>
              <a:rPr lang="de-CH" spc="-1" dirty="0">
                <a:solidFill>
                  <a:srgbClr val="000000"/>
                </a:solidFill>
                <a:latin typeface="Microsoft Sans Serif"/>
              </a:rPr>
              <a:t>-Link / </a:t>
            </a:r>
            <a:r>
              <a:rPr lang="de-CH" spc="-1" dirty="0" err="1">
                <a:solidFill>
                  <a:srgbClr val="000000"/>
                </a:solidFill>
                <a:latin typeface="Microsoft Sans Serif"/>
              </a:rPr>
              <a:t>Temp.Sonde</a:t>
            </a:r>
            <a:endParaRPr lang="de-CH" spc="-1" dirty="0">
              <a:solidFill>
                <a:srgbClr val="000000"/>
              </a:solidFill>
              <a:latin typeface="Microsoft Sans Serif"/>
            </a:endParaRPr>
          </a:p>
          <a:p>
            <a:pPr marL="360">
              <a:lnSpc>
                <a:spcPct val="100000"/>
              </a:lnSpc>
              <a:spcBef>
                <a:spcPts val="360"/>
              </a:spcBef>
              <a:buClr>
                <a:srgbClr val="000000"/>
              </a:buClr>
            </a:pPr>
            <a:endParaRPr lang="de-DE" sz="1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B0D4E277-5917-423E-44B2-A7BF4EB62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100" y="4774430"/>
            <a:ext cx="1266169" cy="1688225"/>
          </a:xfrm>
          <a:prstGeom prst="rect">
            <a:avLst/>
          </a:prstGeom>
        </p:spPr>
      </p:pic>
      <p:pic>
        <p:nvPicPr>
          <p:cNvPr id="7" name="Grafik 6">
            <a:extLst>
              <a:ext uri="{FF2B5EF4-FFF2-40B4-BE49-F238E27FC236}">
                <a16:creationId xmlns:a16="http://schemas.microsoft.com/office/drawing/2014/main" id="{D3A12987-520E-E58E-2F50-12E0129AE4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9768" y="1722965"/>
            <a:ext cx="1795808" cy="2394411"/>
          </a:xfrm>
          <a:prstGeom prst="rect">
            <a:avLst/>
          </a:prstGeom>
        </p:spPr>
      </p:pic>
      <p:pic>
        <p:nvPicPr>
          <p:cNvPr id="9" name="Grafik 8">
            <a:extLst>
              <a:ext uri="{FF2B5EF4-FFF2-40B4-BE49-F238E27FC236}">
                <a16:creationId xmlns:a16="http://schemas.microsoft.com/office/drawing/2014/main" id="{1D14BF5A-9104-3EB2-6E0F-D4086C7082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5486" y="3964306"/>
            <a:ext cx="1215186" cy="1620248"/>
          </a:xfrm>
          <a:prstGeom prst="rect">
            <a:avLst/>
          </a:prstGeom>
        </p:spPr>
      </p:pic>
      <p:pic>
        <p:nvPicPr>
          <p:cNvPr id="11" name="Grafik 10">
            <a:extLst>
              <a:ext uri="{FF2B5EF4-FFF2-40B4-BE49-F238E27FC236}">
                <a16:creationId xmlns:a16="http://schemas.microsoft.com/office/drawing/2014/main" id="{EBE950B9-9AFD-2A82-A811-F3851A834F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251" y="1722967"/>
            <a:ext cx="1795807" cy="2394409"/>
          </a:xfrm>
          <a:prstGeom prst="rect">
            <a:avLst/>
          </a:prstGeom>
        </p:spPr>
      </p:pic>
      <p:grpSp>
        <p:nvGrpSpPr>
          <p:cNvPr id="12" name="Group 3"/>
          <p:cNvGrpSpPr/>
          <p:nvPr/>
        </p:nvGrpSpPr>
        <p:grpSpPr>
          <a:xfrm>
            <a:off x="-1440" y="6597360"/>
            <a:ext cx="9145441" cy="264600"/>
            <a:chOff x="-1440" y="6597360"/>
            <a:chExt cx="9089209" cy="264600"/>
          </a:xfrm>
        </p:grpSpPr>
        <p:sp>
          <p:nvSpPr>
            <p:cNvPr id="13"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4"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185897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 Universalladegerät - Software</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26B1F394-69DC-82C5-D678-9F2140F1C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715" y="3771054"/>
            <a:ext cx="3741559" cy="2806170"/>
          </a:xfrm>
          <a:prstGeom prst="rect">
            <a:avLst/>
          </a:prstGeom>
        </p:spPr>
      </p:pic>
      <p:pic>
        <p:nvPicPr>
          <p:cNvPr id="7" name="Grafik 6">
            <a:extLst>
              <a:ext uri="{FF2B5EF4-FFF2-40B4-BE49-F238E27FC236}">
                <a16:creationId xmlns:a16="http://schemas.microsoft.com/office/drawing/2014/main" id="{C54F83F0-E3ED-B52E-4B3B-2E274B956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690" y="1276633"/>
            <a:ext cx="4040224" cy="3030168"/>
          </a:xfrm>
          <a:prstGeom prst="rect">
            <a:avLst/>
          </a:prstGeom>
        </p:spPr>
      </p:pic>
      <p:pic>
        <p:nvPicPr>
          <p:cNvPr id="9" name="Grafik 8">
            <a:extLst>
              <a:ext uri="{FF2B5EF4-FFF2-40B4-BE49-F238E27FC236}">
                <a16:creationId xmlns:a16="http://schemas.microsoft.com/office/drawing/2014/main" id="{82B2702F-D036-CD27-DD41-8870BEDBD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24" y="1276633"/>
            <a:ext cx="4040224" cy="3030168"/>
          </a:xfrm>
          <a:prstGeom prst="rect">
            <a:avLst/>
          </a:prstGeom>
        </p:spPr>
      </p:pic>
      <p:sp>
        <p:nvSpPr>
          <p:cNvPr id="17" name="Rechteck 16">
            <a:extLst>
              <a:ext uri="{FF2B5EF4-FFF2-40B4-BE49-F238E27FC236}">
                <a16:creationId xmlns:a16="http://schemas.microsoft.com/office/drawing/2014/main" id="{5CCB8EE6-AB87-E1D6-3325-133BD70C7C0F}"/>
              </a:ext>
            </a:extLst>
          </p:cNvPr>
          <p:cNvSpPr/>
          <p:nvPr/>
        </p:nvSpPr>
        <p:spPr>
          <a:xfrm>
            <a:off x="2728573" y="1385527"/>
            <a:ext cx="1171074" cy="3930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8" name="Rechteck 17">
            <a:extLst>
              <a:ext uri="{FF2B5EF4-FFF2-40B4-BE49-F238E27FC236}">
                <a16:creationId xmlns:a16="http://schemas.microsoft.com/office/drawing/2014/main" id="{16F39BA8-6E12-8FA6-20D5-4DE07569E2B0}"/>
              </a:ext>
            </a:extLst>
          </p:cNvPr>
          <p:cNvSpPr/>
          <p:nvPr/>
        </p:nvSpPr>
        <p:spPr>
          <a:xfrm>
            <a:off x="6834408" y="1385527"/>
            <a:ext cx="1171074" cy="3930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2" name="Group 3"/>
          <p:cNvGrpSpPr/>
          <p:nvPr/>
        </p:nvGrpSpPr>
        <p:grpSpPr>
          <a:xfrm>
            <a:off x="-1440" y="6597360"/>
            <a:ext cx="9145441" cy="264600"/>
            <a:chOff x="-1440" y="6597360"/>
            <a:chExt cx="9089209" cy="264600"/>
          </a:xfrm>
        </p:grpSpPr>
        <p:sp>
          <p:nvSpPr>
            <p:cNvPr id="13"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4"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420198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 Universalladegerät - Software</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5A544517-843D-F906-F96C-C7443C5B5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00" y="3827929"/>
            <a:ext cx="4271679" cy="2746456"/>
          </a:xfrm>
          <a:prstGeom prst="rect">
            <a:avLst/>
          </a:prstGeom>
        </p:spPr>
      </p:pic>
      <p:pic>
        <p:nvPicPr>
          <p:cNvPr id="5" name="Grafik 4">
            <a:extLst>
              <a:ext uri="{FF2B5EF4-FFF2-40B4-BE49-F238E27FC236}">
                <a16:creationId xmlns:a16="http://schemas.microsoft.com/office/drawing/2014/main" id="{5DDC0261-A66C-1AEC-089D-994DF0AE8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759" y="1279015"/>
            <a:ext cx="4282561" cy="2988496"/>
          </a:xfrm>
          <a:prstGeom prst="rect">
            <a:avLst/>
          </a:prstGeom>
        </p:spPr>
      </p:pic>
      <p:pic>
        <p:nvPicPr>
          <p:cNvPr id="7" name="Grafik 6">
            <a:extLst>
              <a:ext uri="{FF2B5EF4-FFF2-40B4-BE49-F238E27FC236}">
                <a16:creationId xmlns:a16="http://schemas.microsoft.com/office/drawing/2014/main" id="{B47CD375-3C19-BAB4-3F12-C3D5B4EE2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80" y="1256040"/>
            <a:ext cx="4282561" cy="2988496"/>
          </a:xfrm>
          <a:prstGeom prst="rect">
            <a:avLst/>
          </a:prstGeom>
        </p:spPr>
      </p:pic>
      <p:pic>
        <p:nvPicPr>
          <p:cNvPr id="9" name="Grafik 8">
            <a:extLst>
              <a:ext uri="{FF2B5EF4-FFF2-40B4-BE49-F238E27FC236}">
                <a16:creationId xmlns:a16="http://schemas.microsoft.com/office/drawing/2014/main" id="{4353E480-49E7-C887-EC2B-5284AC4F62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0221" y="3827929"/>
            <a:ext cx="4237735" cy="2737491"/>
          </a:xfrm>
          <a:prstGeom prst="rect">
            <a:avLst/>
          </a:prstGeom>
        </p:spPr>
      </p:pic>
      <p:sp>
        <p:nvSpPr>
          <p:cNvPr id="16" name="Rechteck 15">
            <a:extLst>
              <a:ext uri="{FF2B5EF4-FFF2-40B4-BE49-F238E27FC236}">
                <a16:creationId xmlns:a16="http://schemas.microsoft.com/office/drawing/2014/main" id="{22815397-2445-7EEF-AAB1-ED38644AF7FC}"/>
              </a:ext>
            </a:extLst>
          </p:cNvPr>
          <p:cNvSpPr/>
          <p:nvPr/>
        </p:nvSpPr>
        <p:spPr>
          <a:xfrm>
            <a:off x="2807658" y="1395134"/>
            <a:ext cx="1171074" cy="3930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Rechteck 16">
            <a:extLst>
              <a:ext uri="{FF2B5EF4-FFF2-40B4-BE49-F238E27FC236}">
                <a16:creationId xmlns:a16="http://schemas.microsoft.com/office/drawing/2014/main" id="{3907EA4B-59F9-20CC-AF29-CFF6D3F2D523}"/>
              </a:ext>
            </a:extLst>
          </p:cNvPr>
          <p:cNvSpPr/>
          <p:nvPr/>
        </p:nvSpPr>
        <p:spPr>
          <a:xfrm>
            <a:off x="7273679" y="1333515"/>
            <a:ext cx="1171074" cy="3930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8" name="Rechteck 17">
            <a:extLst>
              <a:ext uri="{FF2B5EF4-FFF2-40B4-BE49-F238E27FC236}">
                <a16:creationId xmlns:a16="http://schemas.microsoft.com/office/drawing/2014/main" id="{52148CB8-B7FE-514C-BA93-181F63BC9592}"/>
              </a:ext>
            </a:extLst>
          </p:cNvPr>
          <p:cNvSpPr/>
          <p:nvPr/>
        </p:nvSpPr>
        <p:spPr>
          <a:xfrm>
            <a:off x="7273679" y="3906441"/>
            <a:ext cx="1171074" cy="3930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4" name="Group 3"/>
          <p:cNvGrpSpPr/>
          <p:nvPr/>
        </p:nvGrpSpPr>
        <p:grpSpPr>
          <a:xfrm>
            <a:off x="-1440" y="6597360"/>
            <a:ext cx="9145441" cy="264600"/>
            <a:chOff x="-1440" y="6597360"/>
            <a:chExt cx="9089209" cy="264600"/>
          </a:xfrm>
        </p:grpSpPr>
        <p:sp>
          <p:nvSpPr>
            <p:cNvPr id="15"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9"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416498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 Universalladegerät - Software</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AF143217-0039-0CBA-E954-61D777BBF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294" y="2193153"/>
            <a:ext cx="5782235" cy="4336677"/>
          </a:xfrm>
          <a:prstGeom prst="rect">
            <a:avLst/>
          </a:prstGeom>
        </p:spPr>
      </p:pic>
      <p:pic>
        <p:nvPicPr>
          <p:cNvPr id="5" name="Grafik 4">
            <a:extLst>
              <a:ext uri="{FF2B5EF4-FFF2-40B4-BE49-F238E27FC236}">
                <a16:creationId xmlns:a16="http://schemas.microsoft.com/office/drawing/2014/main" id="{674AC08A-93DD-7416-C3B6-097F9F5B0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53" y="1275391"/>
            <a:ext cx="5632824" cy="4224618"/>
          </a:xfrm>
          <a:prstGeom prst="rect">
            <a:avLst/>
          </a:prstGeom>
        </p:spPr>
      </p:pic>
      <p:sp>
        <p:nvSpPr>
          <p:cNvPr id="12" name="Rechteck 11">
            <a:extLst>
              <a:ext uri="{FF2B5EF4-FFF2-40B4-BE49-F238E27FC236}">
                <a16:creationId xmlns:a16="http://schemas.microsoft.com/office/drawing/2014/main" id="{AD7FE705-EAD6-EEBA-F04C-21F549053E04}"/>
              </a:ext>
            </a:extLst>
          </p:cNvPr>
          <p:cNvSpPr/>
          <p:nvPr/>
        </p:nvSpPr>
        <p:spPr>
          <a:xfrm>
            <a:off x="3867090" y="1448280"/>
            <a:ext cx="1287615" cy="47498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Rechteck 12">
            <a:extLst>
              <a:ext uri="{FF2B5EF4-FFF2-40B4-BE49-F238E27FC236}">
                <a16:creationId xmlns:a16="http://schemas.microsoft.com/office/drawing/2014/main" id="{3358C983-6171-DCC8-6E97-1034B1EFAB46}"/>
              </a:ext>
            </a:extLst>
          </p:cNvPr>
          <p:cNvSpPr/>
          <p:nvPr/>
        </p:nvSpPr>
        <p:spPr>
          <a:xfrm>
            <a:off x="6968878" y="2398539"/>
            <a:ext cx="1287615" cy="47498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1" name="Group 3"/>
          <p:cNvGrpSpPr/>
          <p:nvPr/>
        </p:nvGrpSpPr>
        <p:grpSpPr>
          <a:xfrm>
            <a:off x="-1440" y="6597360"/>
            <a:ext cx="9145441" cy="264600"/>
            <a:chOff x="-1440" y="6597360"/>
            <a:chExt cx="9089209" cy="264600"/>
          </a:xfrm>
        </p:grpSpPr>
        <p:sp>
          <p:nvSpPr>
            <p:cNvPr id="14"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5"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178073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Agenda</a:t>
            </a:r>
            <a:endParaRPr lang="de-DE" sz="2800" b="0" strike="noStrike" spc="-1" dirty="0">
              <a:solidFill>
                <a:srgbClr val="000000"/>
              </a:solidFill>
              <a:latin typeface="Arial"/>
            </a:endParaRPr>
          </a:p>
        </p:txBody>
      </p:sp>
      <p:sp>
        <p:nvSpPr>
          <p:cNvPr id="45" name="TextShape 2"/>
          <p:cNvSpPr txBox="1"/>
          <p:nvPr/>
        </p:nvSpPr>
        <p:spPr>
          <a:xfrm>
            <a:off x="270933" y="1338840"/>
            <a:ext cx="8619067"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1" u="sng" strike="noStrike" spc="-1" dirty="0">
                <a:solidFill>
                  <a:srgbClr val="000000"/>
                </a:solidFill>
                <a:latin typeface="Microsoft Sans Serif" pitchFamily="34" charset="0"/>
                <a:cs typeface="Microsoft Sans Serif" pitchFamily="34" charset="0"/>
              </a:rPr>
              <a:t>Einleitung</a:t>
            </a:r>
            <a:r>
              <a:rPr lang="de-CH" sz="1800" strike="noStrike" spc="-1" dirty="0">
                <a:solidFill>
                  <a:srgbClr val="000000"/>
                </a:solidFill>
                <a:latin typeface="Microsoft Sans Serif" pitchFamily="34" charset="0"/>
                <a:cs typeface="Microsoft Sans Serif" pitchFamily="34" charset="0"/>
              </a:rPr>
              <a:t>			</a:t>
            </a:r>
            <a:r>
              <a:rPr lang="de-CH" spc="-1" dirty="0">
                <a:solidFill>
                  <a:srgbClr val="000000"/>
                </a:solidFill>
                <a:latin typeface="Microsoft Sans Serif" pitchFamily="34" charset="0"/>
                <a:cs typeface="Microsoft Sans Serif" pitchFamily="34" charset="0"/>
              </a:rPr>
              <a:t>Warum dieses Thema Mobile Stromversorgung</a:t>
            </a:r>
            <a:r>
              <a:rPr lang="de-CH" sz="1800" b="0" strike="noStrike" spc="-1" dirty="0">
                <a:solidFill>
                  <a:srgbClr val="000000"/>
                </a:solidFill>
                <a:latin typeface="Microsoft Sans Serif" pitchFamily="34" charset="0"/>
                <a:cs typeface="Microsoft Sans Serif" pitchFamily="34" charset="0"/>
              </a:rPr>
              <a:t> </a:t>
            </a:r>
          </a:p>
          <a:p>
            <a:pPr marL="360">
              <a:lnSpc>
                <a:spcPct val="100000"/>
              </a:lnSpc>
              <a:spcBef>
                <a:spcPts val="360"/>
              </a:spcBef>
              <a:buClr>
                <a:srgbClr val="000000"/>
              </a:buClr>
            </a:pPr>
            <a:endParaRPr lang="de-DE" sz="500" b="0" strike="noStrike" spc="-1" dirty="0">
              <a:solidFill>
                <a:srgbClr val="000000"/>
              </a:solidFill>
              <a:latin typeface="Microsoft Sans Serif" pitchFamily="34" charset="0"/>
              <a:cs typeface="Microsoft Sans Serif" pitchFamily="34" charset="0"/>
            </a:endParaRPr>
          </a:p>
          <a:p>
            <a:pPr marL="343080" indent="-342720">
              <a:spcBef>
                <a:spcPts val="360"/>
              </a:spcBef>
              <a:buClr>
                <a:srgbClr val="000000"/>
              </a:buClr>
              <a:buFont typeface="Symbol" charset="2"/>
              <a:buChar char=""/>
            </a:pPr>
            <a:r>
              <a:rPr lang="de-CH" b="1" u="sng" spc="-1" dirty="0">
                <a:solidFill>
                  <a:srgbClr val="000000"/>
                </a:solidFill>
                <a:latin typeface="Microsoft Sans Serif" pitchFamily="34" charset="0"/>
                <a:cs typeface="Microsoft Sans Serif" pitchFamily="34" charset="0"/>
              </a:rPr>
              <a:t>Lithium-Eisenphosphat </a:t>
            </a:r>
            <a:r>
              <a:rPr lang="de-CH" spc="-1" dirty="0">
                <a:solidFill>
                  <a:srgbClr val="000000"/>
                </a:solidFill>
                <a:latin typeface="Microsoft Sans Serif" pitchFamily="34" charset="0"/>
                <a:cs typeface="Microsoft Sans Serif" pitchFamily="34" charset="0"/>
              </a:rPr>
              <a:t>…	</a:t>
            </a:r>
            <a:r>
              <a:rPr lang="de-CH" sz="1800" b="0" strike="noStrike" spc="-1" dirty="0">
                <a:solidFill>
                  <a:srgbClr val="000000"/>
                </a:solidFill>
                <a:latin typeface="Microsoft Sans Serif" pitchFamily="34" charset="0"/>
                <a:cs typeface="Microsoft Sans Serif" pitchFamily="34" charset="0"/>
              </a:rPr>
              <a:t>Definitionen / Technisches</a:t>
            </a:r>
            <a:endParaRPr lang="de-CH" spc="-1" dirty="0">
              <a:solidFill>
                <a:srgbClr val="000000"/>
              </a:solidFill>
              <a:latin typeface="Microsoft Sans Serif" pitchFamily="34" charset="0"/>
              <a:cs typeface="Microsoft Sans Serif" pitchFamily="34" charset="0"/>
            </a:endParaRPr>
          </a:p>
          <a:p>
            <a:pPr marL="360">
              <a:spcBef>
                <a:spcPts val="360"/>
              </a:spcBef>
              <a:buClr>
                <a:srgbClr val="000000"/>
              </a:buClr>
            </a:pPr>
            <a:r>
              <a:rPr lang="de-CH" spc="-1" dirty="0">
                <a:solidFill>
                  <a:srgbClr val="000000"/>
                </a:solidFill>
                <a:latin typeface="Microsoft Sans Serif" pitchFamily="34" charset="0"/>
                <a:cs typeface="Microsoft Sans Serif" pitchFamily="34" charset="0"/>
              </a:rPr>
              <a:t>				Zellentypen / Begriffe</a:t>
            </a:r>
            <a:endParaRPr lang="de-CH" b="0" strike="noStrike" spc="-1" dirty="0">
              <a:solidFill>
                <a:srgbClr val="000000"/>
              </a:solidFill>
              <a:latin typeface="Microsoft Sans Serif" pitchFamily="34" charset="0"/>
              <a:cs typeface="Microsoft Sans Serif" pitchFamily="34" charset="0"/>
            </a:endParaRPr>
          </a:p>
          <a:p>
            <a:pPr marL="360">
              <a:lnSpc>
                <a:spcPct val="100000"/>
              </a:lnSpc>
              <a:spcBef>
                <a:spcPts val="360"/>
              </a:spcBef>
              <a:buClr>
                <a:srgbClr val="000000"/>
              </a:buClr>
            </a:pPr>
            <a:r>
              <a:rPr lang="de-CH" spc="-1" dirty="0">
                <a:solidFill>
                  <a:srgbClr val="000000"/>
                </a:solidFill>
                <a:latin typeface="Microsoft Sans Serif" pitchFamily="34" charset="0"/>
                <a:cs typeface="Microsoft Sans Serif" pitchFamily="34" charset="0"/>
              </a:rPr>
              <a:t>				</a:t>
            </a:r>
            <a:r>
              <a:rPr lang="de-CH" sz="1800" b="0" strike="noStrike" spc="-1" dirty="0">
                <a:solidFill>
                  <a:srgbClr val="000000"/>
                </a:solidFill>
                <a:latin typeface="Microsoft Sans Serif" pitchFamily="34" charset="0"/>
                <a:cs typeface="Microsoft Sans Serif" pitchFamily="34" charset="0"/>
              </a:rPr>
              <a:t>Vor-/ Nachteile</a:t>
            </a:r>
          </a:p>
          <a:p>
            <a:pPr marL="360">
              <a:lnSpc>
                <a:spcPct val="100000"/>
              </a:lnSpc>
              <a:spcBef>
                <a:spcPts val="360"/>
              </a:spcBef>
              <a:buClr>
                <a:srgbClr val="000000"/>
              </a:buClr>
            </a:pPr>
            <a:endParaRPr lang="de-CH" sz="500" b="0" strike="noStrike" spc="-1" dirty="0">
              <a:solidFill>
                <a:srgbClr val="000000"/>
              </a:solidFill>
              <a:latin typeface="Microsoft Sans Serif" pitchFamily="34" charset="0"/>
              <a:cs typeface="Microsoft Sans Serif" pitchFamily="34" charset="0"/>
            </a:endParaRPr>
          </a:p>
          <a:p>
            <a:pPr marL="343080" indent="-342720">
              <a:lnSpc>
                <a:spcPct val="100000"/>
              </a:lnSpc>
              <a:spcBef>
                <a:spcPts val="360"/>
              </a:spcBef>
              <a:buClr>
                <a:srgbClr val="000000"/>
              </a:buClr>
              <a:buFont typeface="Symbol" charset="2"/>
              <a:buChar char=""/>
            </a:pPr>
            <a:r>
              <a:rPr lang="de-CH" b="1" u="sng" spc="-1" dirty="0">
                <a:solidFill>
                  <a:srgbClr val="000000"/>
                </a:solidFill>
                <a:latin typeface="Microsoft Sans Serif" pitchFamily="34" charset="0"/>
                <a:cs typeface="Microsoft Sans Serif" pitchFamily="34" charset="0"/>
              </a:rPr>
              <a:t>LiFePo4 – 12V Systeme	</a:t>
            </a:r>
            <a:r>
              <a:rPr lang="de-CH" spc="-1" dirty="0">
                <a:solidFill>
                  <a:srgbClr val="000000"/>
                </a:solidFill>
                <a:latin typeface="Microsoft Sans Serif" pitchFamily="34" charset="0"/>
                <a:cs typeface="Microsoft Sans Serif" pitchFamily="34" charset="0"/>
              </a:rPr>
              <a:t>	</a:t>
            </a:r>
            <a:r>
              <a:rPr lang="de-DE" spc="-1" dirty="0">
                <a:solidFill>
                  <a:srgbClr val="000000"/>
                </a:solidFill>
                <a:latin typeface="Microsoft Sans Serif" pitchFamily="34" charset="0"/>
                <a:cs typeface="Microsoft Sans Serif" pitchFamily="34" charset="0"/>
              </a:rPr>
              <a:t>Div. LiFePo4-12Volt </a:t>
            </a:r>
            <a:r>
              <a:rPr lang="de-DE" spc="-1" dirty="0" err="1">
                <a:solidFill>
                  <a:srgbClr val="000000"/>
                </a:solidFill>
                <a:latin typeface="Microsoft Sans Serif" pitchFamily="34" charset="0"/>
                <a:cs typeface="Microsoft Sans Serif" pitchFamily="34" charset="0"/>
              </a:rPr>
              <a:t>Pack`s</a:t>
            </a:r>
            <a:r>
              <a:rPr lang="de-DE" spc="-1" dirty="0">
                <a:solidFill>
                  <a:srgbClr val="000000"/>
                </a:solidFill>
                <a:latin typeface="Microsoft Sans Serif" pitchFamily="34" charset="0"/>
                <a:cs typeface="Microsoft Sans Serif" pitchFamily="34" charset="0"/>
              </a:rPr>
              <a:t> 						(6Ah/10Ah/15Ah/10Ah-Flatt)</a:t>
            </a:r>
          </a:p>
          <a:p>
            <a:pPr marL="360">
              <a:lnSpc>
                <a:spcPct val="100000"/>
              </a:lnSpc>
              <a:spcBef>
                <a:spcPts val="360"/>
              </a:spcBef>
              <a:buClr>
                <a:srgbClr val="000000"/>
              </a:buClr>
            </a:pPr>
            <a:endParaRPr lang="de-DE" sz="500" b="0" strike="noStrike" spc="-1" dirty="0">
              <a:solidFill>
                <a:srgbClr val="000000"/>
              </a:solidFill>
              <a:latin typeface="Microsoft Sans Serif" pitchFamily="34" charset="0"/>
              <a:cs typeface="Microsoft Sans Serif" pitchFamily="34" charset="0"/>
            </a:endParaRPr>
          </a:p>
          <a:p>
            <a:pPr marL="343080" indent="-342720">
              <a:lnSpc>
                <a:spcPct val="100000"/>
              </a:lnSpc>
              <a:spcBef>
                <a:spcPts val="360"/>
              </a:spcBef>
              <a:buClr>
                <a:srgbClr val="000000"/>
              </a:buClr>
              <a:buFont typeface="Symbol" charset="2"/>
              <a:buChar char=""/>
            </a:pPr>
            <a:r>
              <a:rPr lang="de-CH" sz="1800" b="1" u="sng" strike="noStrike" spc="-1" dirty="0">
                <a:solidFill>
                  <a:srgbClr val="000000"/>
                </a:solidFill>
                <a:latin typeface="Microsoft Sans Serif" pitchFamily="34" charset="0"/>
                <a:cs typeface="Microsoft Sans Serif" pitchFamily="34" charset="0"/>
              </a:rPr>
              <a:t>Lade-Systeme</a:t>
            </a:r>
            <a:r>
              <a:rPr lang="de-CH" sz="1800" strike="noStrike" spc="-1" dirty="0">
                <a:solidFill>
                  <a:srgbClr val="000000"/>
                </a:solidFill>
                <a:latin typeface="Microsoft Sans Serif" pitchFamily="34" charset="0"/>
                <a:cs typeface="Microsoft Sans Serif" pitchFamily="34" charset="0"/>
              </a:rPr>
              <a:t> 		</a:t>
            </a:r>
            <a:r>
              <a:rPr lang="de-DE" sz="1800" b="0" strike="noStrike" spc="-1" dirty="0">
                <a:solidFill>
                  <a:srgbClr val="000000"/>
                </a:solidFill>
                <a:latin typeface="Microsoft Sans Serif" pitchFamily="34" charset="0"/>
                <a:cs typeface="Microsoft Sans Serif" pitchFamily="34" charset="0"/>
              </a:rPr>
              <a:t>Was / Wo / Wie / Warum</a:t>
            </a:r>
          </a:p>
          <a:p>
            <a:pPr marL="360">
              <a:lnSpc>
                <a:spcPct val="100000"/>
              </a:lnSpc>
              <a:spcBef>
                <a:spcPts val="360"/>
              </a:spcBef>
              <a:buClr>
                <a:srgbClr val="000000"/>
              </a:buClr>
            </a:pPr>
            <a:r>
              <a:rPr lang="de-DE" spc="-1" dirty="0">
                <a:solidFill>
                  <a:srgbClr val="000000"/>
                </a:solidFill>
                <a:latin typeface="Microsoft Sans Serif" pitchFamily="34" charset="0"/>
                <a:cs typeface="Microsoft Sans Serif" pitchFamily="34" charset="0"/>
              </a:rPr>
              <a:t>				Multilader / Software / BMS / Balancer</a:t>
            </a:r>
          </a:p>
          <a:p>
            <a:pPr marL="360">
              <a:lnSpc>
                <a:spcPct val="100000"/>
              </a:lnSpc>
              <a:spcBef>
                <a:spcPts val="360"/>
              </a:spcBef>
              <a:buClr>
                <a:srgbClr val="000000"/>
              </a:buClr>
            </a:pPr>
            <a:endParaRPr lang="de-DE" sz="500" spc="-1" dirty="0">
              <a:solidFill>
                <a:srgbClr val="000000"/>
              </a:solidFill>
              <a:latin typeface="Microsoft Sans Serif" pitchFamily="34" charset="0"/>
              <a:cs typeface="Microsoft Sans Serif" pitchFamily="34" charset="0"/>
            </a:endParaRPr>
          </a:p>
          <a:p>
            <a:pPr marL="286110" indent="-285750">
              <a:spcBef>
                <a:spcPts val="360"/>
              </a:spcBef>
              <a:buClr>
                <a:srgbClr val="000000"/>
              </a:buClr>
              <a:buFont typeface="Arial" panose="020B0604020202020204" pitchFamily="34" charset="0"/>
              <a:buChar char="•"/>
            </a:pPr>
            <a:r>
              <a:rPr lang="de-DE" b="1" u="sng" spc="-1" dirty="0">
                <a:solidFill>
                  <a:srgbClr val="000000"/>
                </a:solidFill>
                <a:latin typeface="Microsoft Sans Serif" pitchFamily="34" charset="0"/>
                <a:cs typeface="Microsoft Sans Serif" pitchFamily="34" charset="0"/>
              </a:rPr>
              <a:t>Zellen</a:t>
            </a:r>
            <a:r>
              <a:rPr lang="de-DE" spc="-1" dirty="0">
                <a:solidFill>
                  <a:srgbClr val="000000"/>
                </a:solidFill>
                <a:latin typeface="Microsoft Sans Serif" pitchFamily="34" charset="0"/>
                <a:cs typeface="Microsoft Sans Serif" pitchFamily="34" charset="0"/>
              </a:rPr>
              <a:t>				</a:t>
            </a:r>
            <a:r>
              <a:rPr lang="de-CH" spc="-1" dirty="0">
                <a:solidFill>
                  <a:srgbClr val="000000"/>
                </a:solidFill>
                <a:latin typeface="Microsoft Sans Serif" pitchFamily="34" charset="0"/>
                <a:cs typeface="Microsoft Sans Serif" pitchFamily="34" charset="0"/>
              </a:rPr>
              <a:t>Zellen-Vergleiche / Zyklen / Energiedichte</a:t>
            </a:r>
          </a:p>
          <a:p>
            <a:pPr marL="360">
              <a:spcBef>
                <a:spcPts val="360"/>
              </a:spcBef>
              <a:buClr>
                <a:srgbClr val="000000"/>
              </a:buClr>
            </a:pPr>
            <a:endParaRPr lang="de-DE" sz="500" spc="-1" dirty="0">
              <a:solidFill>
                <a:srgbClr val="000000"/>
              </a:solidFill>
              <a:latin typeface="Microsoft Sans Serif" pitchFamily="34" charset="0"/>
              <a:cs typeface="Microsoft Sans Serif" pitchFamily="34" charset="0"/>
            </a:endParaRPr>
          </a:p>
          <a:p>
            <a:pPr marL="286110" indent="-285750">
              <a:lnSpc>
                <a:spcPct val="100000"/>
              </a:lnSpc>
              <a:spcBef>
                <a:spcPts val="360"/>
              </a:spcBef>
              <a:buClr>
                <a:srgbClr val="000000"/>
              </a:buClr>
              <a:buFont typeface="Arial" panose="020B0604020202020204" pitchFamily="34" charset="0"/>
              <a:buChar char="•"/>
            </a:pPr>
            <a:r>
              <a:rPr lang="de-DE" b="1" u="sng" spc="-1" dirty="0">
                <a:solidFill>
                  <a:srgbClr val="000000"/>
                </a:solidFill>
                <a:latin typeface="Microsoft Sans Serif" pitchFamily="34" charset="0"/>
                <a:cs typeface="Microsoft Sans Serif" pitchFamily="34" charset="0"/>
              </a:rPr>
              <a:t>Chemie Physik	</a:t>
            </a:r>
            <a:r>
              <a:rPr lang="de-DE" spc="-1" dirty="0">
                <a:solidFill>
                  <a:srgbClr val="000000"/>
                </a:solidFill>
                <a:latin typeface="Microsoft Sans Serif" pitchFamily="34" charset="0"/>
                <a:cs typeface="Microsoft Sans Serif" pitchFamily="34" charset="0"/>
              </a:rPr>
              <a:t>		 Natrium / Schwefel / Titanat / </a:t>
            </a:r>
            <a:r>
              <a:rPr lang="de-DE" spc="-1" dirty="0" err="1">
                <a:solidFill>
                  <a:srgbClr val="000000"/>
                </a:solidFill>
                <a:latin typeface="Microsoft Sans Serif" pitchFamily="34" charset="0"/>
                <a:cs typeface="Microsoft Sans Serif" pitchFamily="34" charset="0"/>
              </a:rPr>
              <a:t>Dentrite</a:t>
            </a:r>
            <a:endParaRPr lang="de-DE" spc="-1" dirty="0">
              <a:solidFill>
                <a:srgbClr val="000000"/>
              </a:solidFill>
              <a:latin typeface="Microsoft Sans Serif" pitchFamily="34" charset="0"/>
              <a:cs typeface="Microsoft Sans Serif" pitchFamily="34" charset="0"/>
            </a:endParaRPr>
          </a:p>
          <a:p>
            <a:pPr marL="360">
              <a:lnSpc>
                <a:spcPct val="100000"/>
              </a:lnSpc>
              <a:spcBef>
                <a:spcPts val="360"/>
              </a:spcBef>
              <a:buClr>
                <a:srgbClr val="000000"/>
              </a:buClr>
            </a:pPr>
            <a:endParaRPr lang="de-DE" sz="500" spc="-1" dirty="0">
              <a:solidFill>
                <a:srgbClr val="000000"/>
              </a:solidFill>
              <a:latin typeface="Microsoft Sans Serif" pitchFamily="34" charset="0"/>
              <a:cs typeface="Microsoft Sans Serif" pitchFamily="34" charset="0"/>
            </a:endParaRPr>
          </a:p>
          <a:p>
            <a:pPr marL="286110" indent="-285750">
              <a:lnSpc>
                <a:spcPct val="100000"/>
              </a:lnSpc>
              <a:spcBef>
                <a:spcPts val="360"/>
              </a:spcBef>
              <a:buClr>
                <a:srgbClr val="000000"/>
              </a:buClr>
              <a:buFont typeface="Arial" panose="020B0604020202020204" pitchFamily="34" charset="0"/>
              <a:buChar char="•"/>
            </a:pPr>
            <a:r>
              <a:rPr lang="de-DE" b="1" u="sng" spc="-1" dirty="0">
                <a:solidFill>
                  <a:srgbClr val="000000"/>
                </a:solidFill>
                <a:latin typeface="Microsoft Sans Serif" pitchFamily="34" charset="0"/>
                <a:cs typeface="Microsoft Sans Serif" pitchFamily="34" charset="0"/>
              </a:rPr>
              <a:t>Mut-Probe</a:t>
            </a:r>
            <a:r>
              <a:rPr lang="de-DE" spc="-1" dirty="0">
                <a:solidFill>
                  <a:srgbClr val="000000"/>
                </a:solidFill>
                <a:latin typeface="Microsoft Sans Serif" pitchFamily="34" charset="0"/>
                <a:cs typeface="Microsoft Sans Serif" pitchFamily="34" charset="0"/>
              </a:rPr>
              <a:t>			wie reagiert ein Akku wenn man in anbohrt?</a:t>
            </a:r>
          </a:p>
          <a:p>
            <a:pPr marL="360">
              <a:lnSpc>
                <a:spcPct val="100000"/>
              </a:lnSpc>
              <a:spcBef>
                <a:spcPts val="360"/>
              </a:spcBef>
              <a:buClr>
                <a:srgbClr val="000000"/>
              </a:buClr>
            </a:pPr>
            <a:endParaRPr lang="de-DE" sz="500" b="0" strike="noStrike" spc="-1" dirty="0">
              <a:solidFill>
                <a:srgbClr val="000000"/>
              </a:solidFill>
              <a:latin typeface="Microsoft Sans Serif" pitchFamily="34" charset="0"/>
              <a:cs typeface="Microsoft Sans Serif" pitchFamily="34" charset="0"/>
            </a:endParaRPr>
          </a:p>
          <a:p>
            <a:pPr marL="343080" indent="-342720">
              <a:lnSpc>
                <a:spcPct val="100000"/>
              </a:lnSpc>
              <a:spcBef>
                <a:spcPts val="360"/>
              </a:spcBef>
              <a:buClr>
                <a:srgbClr val="000000"/>
              </a:buClr>
              <a:buFont typeface="Symbol" charset="2"/>
              <a:buChar char=""/>
            </a:pPr>
            <a:r>
              <a:rPr lang="de-CH" i="1" spc="-1" dirty="0">
                <a:solidFill>
                  <a:srgbClr val="000000"/>
                </a:solidFill>
                <a:latin typeface="Microsoft Sans Serif" pitchFamily="34" charset="0"/>
                <a:cs typeface="Microsoft Sans Serif" pitchFamily="34" charset="0"/>
              </a:rPr>
              <a:t>A</a:t>
            </a:r>
            <a:r>
              <a:rPr lang="de-CH" sz="1800" b="0" i="1" strike="noStrike" spc="-1" dirty="0">
                <a:solidFill>
                  <a:srgbClr val="000000"/>
                </a:solidFill>
                <a:latin typeface="Microsoft Sans Serif" pitchFamily="34" charset="0"/>
                <a:cs typeface="Microsoft Sans Serif" pitchFamily="34" charset="0"/>
              </a:rPr>
              <a:t>bschluss</a:t>
            </a:r>
          </a:p>
        </p:txBody>
      </p:sp>
      <p:pic>
        <p:nvPicPr>
          <p:cNvPr id="46" name="Picture 9"/>
          <p:cNvPicPr/>
          <p:nvPr/>
        </p:nvPicPr>
        <p:blipFill>
          <a:blip r:embed="rId2"/>
          <a:stretch/>
        </p:blipFill>
        <p:spPr>
          <a:xfrm>
            <a:off x="-1440" y="0"/>
            <a:ext cx="9145080" cy="504360"/>
          </a:xfrm>
          <a:prstGeom prst="rect">
            <a:avLst/>
          </a:prstGeom>
          <a:ln>
            <a:noFill/>
          </a:ln>
        </p:spPr>
      </p:pic>
      <p:grpSp>
        <p:nvGrpSpPr>
          <p:cNvPr id="47" name="Group 3"/>
          <p:cNvGrpSpPr/>
          <p:nvPr/>
        </p:nvGrpSpPr>
        <p:grpSpPr>
          <a:xfrm>
            <a:off x="-1440" y="6597360"/>
            <a:ext cx="9145441" cy="264600"/>
            <a:chOff x="-1440" y="6597360"/>
            <a:chExt cx="9089209" cy="264600"/>
          </a:xfrm>
        </p:grpSpPr>
        <p:sp>
          <p:nvSpPr>
            <p:cNvPr id="48"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49"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 Universalladegerät - Software</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1B65F4DC-9DFD-F37A-3388-A936A9907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80" y="1296219"/>
            <a:ext cx="5984920" cy="4488690"/>
          </a:xfrm>
          <a:prstGeom prst="rect">
            <a:avLst/>
          </a:prstGeom>
        </p:spPr>
      </p:pic>
      <p:pic>
        <p:nvPicPr>
          <p:cNvPr id="9" name="Grafik 8">
            <a:extLst>
              <a:ext uri="{FF2B5EF4-FFF2-40B4-BE49-F238E27FC236}">
                <a16:creationId xmlns:a16="http://schemas.microsoft.com/office/drawing/2014/main" id="{B0DE3DCD-AC94-FD72-6F4C-DB9756713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247" y="2904566"/>
            <a:ext cx="2849107" cy="3548622"/>
          </a:xfrm>
          <a:prstGeom prst="rect">
            <a:avLst/>
          </a:prstGeom>
        </p:spPr>
      </p:pic>
      <p:sp>
        <p:nvSpPr>
          <p:cNvPr id="16" name="Rechteck 15">
            <a:extLst>
              <a:ext uri="{FF2B5EF4-FFF2-40B4-BE49-F238E27FC236}">
                <a16:creationId xmlns:a16="http://schemas.microsoft.com/office/drawing/2014/main" id="{D4E12BBB-AFC3-1AD7-183E-1623039EDEE5}"/>
              </a:ext>
            </a:extLst>
          </p:cNvPr>
          <p:cNvSpPr/>
          <p:nvPr/>
        </p:nvSpPr>
        <p:spPr>
          <a:xfrm>
            <a:off x="3881718" y="1404532"/>
            <a:ext cx="1810870" cy="68131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0" name="Group 3"/>
          <p:cNvGrpSpPr/>
          <p:nvPr/>
        </p:nvGrpSpPr>
        <p:grpSpPr>
          <a:xfrm>
            <a:off x="-1440" y="6597360"/>
            <a:ext cx="9145441" cy="264600"/>
            <a:chOff x="-1440" y="6597360"/>
            <a:chExt cx="9089209" cy="264600"/>
          </a:xfrm>
        </p:grpSpPr>
        <p:sp>
          <p:nvSpPr>
            <p:cNvPr id="11"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2"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391093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 Universalladegerät - Software</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5" name="Grafik 4">
            <a:extLst>
              <a:ext uri="{FF2B5EF4-FFF2-40B4-BE49-F238E27FC236}">
                <a16:creationId xmlns:a16="http://schemas.microsoft.com/office/drawing/2014/main" id="{1F5B6F75-C579-B6F1-3DF9-B7261CAA8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24" y="1448280"/>
            <a:ext cx="7252447" cy="4907696"/>
          </a:xfrm>
          <a:prstGeom prst="rect">
            <a:avLst/>
          </a:prstGeom>
        </p:spPr>
      </p:pic>
      <p:sp>
        <p:nvSpPr>
          <p:cNvPr id="14" name="Rechteck 13">
            <a:extLst>
              <a:ext uri="{FF2B5EF4-FFF2-40B4-BE49-F238E27FC236}">
                <a16:creationId xmlns:a16="http://schemas.microsoft.com/office/drawing/2014/main" id="{BDB7ABB1-9AFB-A31C-5670-A00C926E62D8}"/>
              </a:ext>
            </a:extLst>
          </p:cNvPr>
          <p:cNvSpPr/>
          <p:nvPr/>
        </p:nvSpPr>
        <p:spPr>
          <a:xfrm>
            <a:off x="5486400" y="1622612"/>
            <a:ext cx="1810870" cy="68131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9" name="Group 3"/>
          <p:cNvGrpSpPr/>
          <p:nvPr/>
        </p:nvGrpSpPr>
        <p:grpSpPr>
          <a:xfrm>
            <a:off x="-1440" y="6597360"/>
            <a:ext cx="9145441" cy="264600"/>
            <a:chOff x="-1440" y="6597360"/>
            <a:chExt cx="9089209" cy="264600"/>
          </a:xfrm>
        </p:grpSpPr>
        <p:sp>
          <p:nvSpPr>
            <p:cNvPr id="10"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1"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370540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 Universalladegerät - Software</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D9793293-7414-ACF9-D62C-6417C24A6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18" y="1398974"/>
            <a:ext cx="7216588" cy="4930108"/>
          </a:xfrm>
          <a:prstGeom prst="rect">
            <a:avLst/>
          </a:prstGeom>
        </p:spPr>
      </p:pic>
      <p:sp>
        <p:nvSpPr>
          <p:cNvPr id="10" name="Rechteck 9">
            <a:extLst>
              <a:ext uri="{FF2B5EF4-FFF2-40B4-BE49-F238E27FC236}">
                <a16:creationId xmlns:a16="http://schemas.microsoft.com/office/drawing/2014/main" id="{1110F2F9-60B7-F0C9-235B-3F9529127C42}"/>
              </a:ext>
            </a:extLst>
          </p:cNvPr>
          <p:cNvSpPr/>
          <p:nvPr/>
        </p:nvSpPr>
        <p:spPr>
          <a:xfrm>
            <a:off x="5522259" y="1524000"/>
            <a:ext cx="1810870" cy="68131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9" name="Group 3"/>
          <p:cNvGrpSpPr/>
          <p:nvPr/>
        </p:nvGrpSpPr>
        <p:grpSpPr>
          <a:xfrm>
            <a:off x="-1440" y="6597360"/>
            <a:ext cx="9145441" cy="264600"/>
            <a:chOff x="-1440" y="6597360"/>
            <a:chExt cx="9089209" cy="264600"/>
          </a:xfrm>
        </p:grpSpPr>
        <p:sp>
          <p:nvSpPr>
            <p:cNvPr id="11"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2"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078608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 Universalladegerät - Software</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7" name="Grafik 6">
            <a:extLst>
              <a:ext uri="{FF2B5EF4-FFF2-40B4-BE49-F238E27FC236}">
                <a16:creationId xmlns:a16="http://schemas.microsoft.com/office/drawing/2014/main" id="{C955A4E2-D41C-20F9-0429-9418D78AF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25" y="1356591"/>
            <a:ext cx="7252446" cy="4954562"/>
          </a:xfrm>
          <a:prstGeom prst="rect">
            <a:avLst/>
          </a:prstGeom>
        </p:spPr>
      </p:pic>
      <p:sp>
        <p:nvSpPr>
          <p:cNvPr id="2" name="Rechteck 1">
            <a:extLst>
              <a:ext uri="{FF2B5EF4-FFF2-40B4-BE49-F238E27FC236}">
                <a16:creationId xmlns:a16="http://schemas.microsoft.com/office/drawing/2014/main" id="{4C6EAD1F-8CC9-2CEC-3557-8DA216329877}"/>
              </a:ext>
            </a:extLst>
          </p:cNvPr>
          <p:cNvSpPr/>
          <p:nvPr/>
        </p:nvSpPr>
        <p:spPr>
          <a:xfrm>
            <a:off x="5522259" y="1524000"/>
            <a:ext cx="1810870" cy="68131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9" name="Group 3"/>
          <p:cNvGrpSpPr/>
          <p:nvPr/>
        </p:nvGrpSpPr>
        <p:grpSpPr>
          <a:xfrm>
            <a:off x="-1440" y="6597360"/>
            <a:ext cx="9145441" cy="264600"/>
            <a:chOff x="-1440" y="6597360"/>
            <a:chExt cx="9089209" cy="264600"/>
          </a:xfrm>
        </p:grpSpPr>
        <p:sp>
          <p:nvSpPr>
            <p:cNvPr id="10"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1"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62259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 Universalladegerät - Software</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516532D9-D569-49CB-3D84-07291AB6D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108" y="4324583"/>
            <a:ext cx="4057344" cy="1968641"/>
          </a:xfrm>
          <a:prstGeom prst="rect">
            <a:avLst/>
          </a:prstGeom>
        </p:spPr>
      </p:pic>
      <p:pic>
        <p:nvPicPr>
          <p:cNvPr id="5" name="Grafik 4">
            <a:extLst>
              <a:ext uri="{FF2B5EF4-FFF2-40B4-BE49-F238E27FC236}">
                <a16:creationId xmlns:a16="http://schemas.microsoft.com/office/drawing/2014/main" id="{308E5ACC-3505-8793-2F20-5A50A21A2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643" y="1288217"/>
            <a:ext cx="4155958" cy="2584536"/>
          </a:xfrm>
          <a:prstGeom prst="rect">
            <a:avLst/>
          </a:prstGeom>
        </p:spPr>
      </p:pic>
      <p:pic>
        <p:nvPicPr>
          <p:cNvPr id="8" name="Grafik 7">
            <a:extLst>
              <a:ext uri="{FF2B5EF4-FFF2-40B4-BE49-F238E27FC236}">
                <a16:creationId xmlns:a16="http://schemas.microsoft.com/office/drawing/2014/main" id="{C35491FE-A065-6D97-F068-2F54A26795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364" y="1296621"/>
            <a:ext cx="4155958" cy="2594062"/>
          </a:xfrm>
          <a:prstGeom prst="rect">
            <a:avLst/>
          </a:prstGeom>
        </p:spPr>
      </p:pic>
      <p:pic>
        <p:nvPicPr>
          <p:cNvPr id="10" name="Grafik 9">
            <a:extLst>
              <a:ext uri="{FF2B5EF4-FFF2-40B4-BE49-F238E27FC236}">
                <a16:creationId xmlns:a16="http://schemas.microsoft.com/office/drawing/2014/main" id="{91B2D2CB-C91F-12AB-CA51-26CDCEFCD0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643" y="4333744"/>
            <a:ext cx="4155958" cy="1968641"/>
          </a:xfrm>
          <a:prstGeom prst="rect">
            <a:avLst/>
          </a:prstGeom>
        </p:spPr>
      </p:pic>
      <p:grpSp>
        <p:nvGrpSpPr>
          <p:cNvPr id="11" name="Group 3"/>
          <p:cNvGrpSpPr/>
          <p:nvPr/>
        </p:nvGrpSpPr>
        <p:grpSpPr>
          <a:xfrm>
            <a:off x="-1440" y="6597360"/>
            <a:ext cx="9145441" cy="264600"/>
            <a:chOff x="-1440" y="6597360"/>
            <a:chExt cx="9089209" cy="264600"/>
          </a:xfrm>
        </p:grpSpPr>
        <p:sp>
          <p:nvSpPr>
            <p:cNvPr id="12"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3"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1298677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…BMS</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Thema BMS … Batterie-Management-System</a:t>
            </a:r>
          </a:p>
          <a:p>
            <a:pPr marL="457560" lvl="1">
              <a:spcBef>
                <a:spcPts val="360"/>
              </a:spcBef>
              <a:buClr>
                <a:srgbClr val="000000"/>
              </a:buClr>
            </a:pPr>
            <a:r>
              <a:rPr lang="de-CH" spc="-1" dirty="0">
                <a:solidFill>
                  <a:srgbClr val="000000"/>
                </a:solidFill>
                <a:latin typeface="Microsoft Sans Serif"/>
              </a:rPr>
              <a:t>… Über /  Unter-</a:t>
            </a:r>
            <a:r>
              <a:rPr lang="de-CH" spc="-1" dirty="0" err="1">
                <a:solidFill>
                  <a:srgbClr val="000000"/>
                </a:solidFill>
                <a:latin typeface="Microsoft Sans Serif"/>
              </a:rPr>
              <a:t>Spannung`s</a:t>
            </a:r>
            <a:r>
              <a:rPr lang="de-CH" spc="-1" dirty="0">
                <a:solidFill>
                  <a:srgbClr val="000000"/>
                </a:solidFill>
                <a:latin typeface="Microsoft Sans Serif"/>
              </a:rPr>
              <a:t> Abschaltung</a:t>
            </a:r>
          </a:p>
          <a:p>
            <a:pPr marL="360">
              <a:lnSpc>
                <a:spcPct val="100000"/>
              </a:lnSpc>
              <a:spcBef>
                <a:spcPts val="360"/>
              </a:spcBef>
              <a:buClr>
                <a:srgbClr val="000000"/>
              </a:buClr>
            </a:pPr>
            <a:endParaRPr lang="de-DE" sz="1800" b="0" strike="noStrike" spc="-1" dirty="0">
              <a:solidFill>
                <a:srgbClr val="000000"/>
              </a:solidFill>
              <a:latin typeface="Arial"/>
            </a:endParaRPr>
          </a:p>
          <a:p>
            <a:pPr marL="360">
              <a:lnSpc>
                <a:spcPct val="100000"/>
              </a:lnSpc>
              <a:spcBef>
                <a:spcPts val="360"/>
              </a:spcBef>
              <a:buClr>
                <a:srgbClr val="000000"/>
              </a:buClr>
            </a:pPr>
            <a:endParaRPr lang="de-DE" spc="-1" dirty="0">
              <a:solidFill>
                <a:srgbClr val="000000"/>
              </a:solidFill>
              <a:latin typeface="Arial"/>
            </a:endParaRPr>
          </a:p>
          <a:p>
            <a:pPr marL="360">
              <a:lnSpc>
                <a:spcPct val="100000"/>
              </a:lnSpc>
              <a:spcBef>
                <a:spcPts val="360"/>
              </a:spcBef>
              <a:buClr>
                <a:srgbClr val="000000"/>
              </a:buClr>
            </a:pPr>
            <a:endParaRPr lang="de-CH"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5" name="Grafik 4">
            <a:extLst>
              <a:ext uri="{FF2B5EF4-FFF2-40B4-BE49-F238E27FC236}">
                <a16:creationId xmlns:a16="http://schemas.microsoft.com/office/drawing/2014/main" id="{C2A8F3B9-0FB5-2F53-82CE-9E34CDCF1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24" y="2051825"/>
            <a:ext cx="7225552" cy="4378712"/>
          </a:xfrm>
          <a:prstGeom prst="rect">
            <a:avLst/>
          </a:prstGeom>
        </p:spPr>
      </p:pic>
      <p:sp>
        <p:nvSpPr>
          <p:cNvPr id="9" name="Rechteck 8">
            <a:extLst>
              <a:ext uri="{FF2B5EF4-FFF2-40B4-BE49-F238E27FC236}">
                <a16:creationId xmlns:a16="http://schemas.microsoft.com/office/drawing/2014/main" id="{ADF1F63D-6BB4-F415-33C4-E0D2FC7D6342}"/>
              </a:ext>
            </a:extLst>
          </p:cNvPr>
          <p:cNvSpPr/>
          <p:nvPr/>
        </p:nvSpPr>
        <p:spPr>
          <a:xfrm>
            <a:off x="6924055" y="2141551"/>
            <a:ext cx="1153145" cy="421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a16="http://schemas.microsoft.com/office/drawing/2014/main" id="{B88FDBC6-82B1-67D9-2F59-EF1799FEB567}"/>
              </a:ext>
            </a:extLst>
          </p:cNvPr>
          <p:cNvSpPr/>
          <p:nvPr/>
        </p:nvSpPr>
        <p:spPr>
          <a:xfrm>
            <a:off x="3365067" y="2104381"/>
            <a:ext cx="1153145" cy="421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1" name="Group 3"/>
          <p:cNvGrpSpPr/>
          <p:nvPr/>
        </p:nvGrpSpPr>
        <p:grpSpPr>
          <a:xfrm>
            <a:off x="-1440" y="6597360"/>
            <a:ext cx="9145441" cy="264600"/>
            <a:chOff x="-1440" y="6597360"/>
            <a:chExt cx="9089209" cy="264600"/>
          </a:xfrm>
        </p:grpSpPr>
        <p:sp>
          <p:nvSpPr>
            <p:cNvPr id="12"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3"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086768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Ladesysteme	…Balancer</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Thema Balancer</a:t>
            </a:r>
          </a:p>
          <a:p>
            <a:pPr marL="457560" lvl="1">
              <a:spcBef>
                <a:spcPts val="360"/>
              </a:spcBef>
              <a:buClr>
                <a:srgbClr val="000000"/>
              </a:buClr>
            </a:pPr>
            <a:r>
              <a:rPr lang="de-CH" spc="-1" dirty="0">
                <a:solidFill>
                  <a:srgbClr val="000000"/>
                </a:solidFill>
                <a:latin typeface="Microsoft Sans Serif"/>
              </a:rPr>
              <a:t>	Passiver </a:t>
            </a:r>
            <a:r>
              <a:rPr lang="de-CH" spc="-1" dirty="0" err="1">
                <a:solidFill>
                  <a:srgbClr val="000000"/>
                </a:solidFill>
                <a:latin typeface="Microsoft Sans Serif"/>
              </a:rPr>
              <a:t>Balancer</a:t>
            </a:r>
            <a:r>
              <a:rPr lang="de-CH" spc="-1" dirty="0">
                <a:solidFill>
                  <a:srgbClr val="000000"/>
                </a:solidFill>
                <a:latin typeface="Microsoft Sans Serif"/>
              </a:rPr>
              <a:t>		Aktiver </a:t>
            </a:r>
            <a:r>
              <a:rPr lang="de-CH" spc="-1" dirty="0" err="1">
                <a:solidFill>
                  <a:srgbClr val="000000"/>
                </a:solidFill>
                <a:latin typeface="Microsoft Sans Serif"/>
              </a:rPr>
              <a:t>Balancer</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C3DEA6BF-25E8-BB34-08A3-56BA5A0F1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53" y="2022088"/>
            <a:ext cx="7207623" cy="4306993"/>
          </a:xfrm>
          <a:prstGeom prst="rect">
            <a:avLst/>
          </a:prstGeom>
        </p:spPr>
      </p:pic>
      <p:sp>
        <p:nvSpPr>
          <p:cNvPr id="9" name="Rechteck 8">
            <a:extLst>
              <a:ext uri="{FF2B5EF4-FFF2-40B4-BE49-F238E27FC236}">
                <a16:creationId xmlns:a16="http://schemas.microsoft.com/office/drawing/2014/main" id="{6C5B16FC-100F-6784-20F8-E61C1DACC0AF}"/>
              </a:ext>
            </a:extLst>
          </p:cNvPr>
          <p:cNvSpPr/>
          <p:nvPr/>
        </p:nvSpPr>
        <p:spPr>
          <a:xfrm>
            <a:off x="6924055" y="2116408"/>
            <a:ext cx="1153145" cy="421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a16="http://schemas.microsoft.com/office/drawing/2014/main" id="{44DE8B4E-F766-8EB4-4CB0-299E533204EF}"/>
              </a:ext>
            </a:extLst>
          </p:cNvPr>
          <p:cNvSpPr/>
          <p:nvPr/>
        </p:nvSpPr>
        <p:spPr>
          <a:xfrm>
            <a:off x="3374032" y="2123992"/>
            <a:ext cx="1153145" cy="421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1" name="Group 3"/>
          <p:cNvGrpSpPr/>
          <p:nvPr/>
        </p:nvGrpSpPr>
        <p:grpSpPr>
          <a:xfrm>
            <a:off x="-1440" y="6597360"/>
            <a:ext cx="9145441" cy="264600"/>
            <a:chOff x="-1440" y="6597360"/>
            <a:chExt cx="9089209" cy="264600"/>
          </a:xfrm>
        </p:grpSpPr>
        <p:sp>
          <p:nvSpPr>
            <p:cNvPr id="12"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3"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804044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Zellen – Zustände usw..</a:t>
            </a:r>
            <a:endParaRPr lang="de-DE" sz="2800" b="0" strike="noStrike" spc="-1" dirty="0">
              <a:solidFill>
                <a:srgbClr val="000000"/>
              </a:solidFill>
              <a:latin typeface="Arial"/>
            </a:endParaRPr>
          </a:p>
        </p:txBody>
      </p:sp>
      <p:sp>
        <p:nvSpPr>
          <p:cNvPr id="45" name="TextShape 2"/>
          <p:cNvSpPr txBox="1"/>
          <p:nvPr/>
        </p:nvSpPr>
        <p:spPr>
          <a:xfrm>
            <a:off x="684360" y="1257362"/>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0" strike="noStrike" spc="-1" dirty="0">
                <a:solidFill>
                  <a:srgbClr val="000000"/>
                </a:solidFill>
                <a:latin typeface="Microsoft Sans Serif"/>
              </a:rPr>
              <a:t>Zellen-Zustände</a:t>
            </a:r>
            <a:endParaRPr lang="de-CH" b="0" strike="noStrike"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Wie kann man seine Zellen deren zustände bestimmen?</a:t>
            </a:r>
          </a:p>
          <a:p>
            <a:pPr marL="457560" lvl="1">
              <a:spcBef>
                <a:spcPts val="360"/>
              </a:spcBef>
              <a:buClr>
                <a:srgbClr val="000000"/>
              </a:buClr>
            </a:pPr>
            <a:r>
              <a:rPr lang="de-CH" spc="-1" dirty="0">
                <a:solidFill>
                  <a:srgbClr val="000000"/>
                </a:solidFill>
                <a:latin typeface="Microsoft Sans Serif"/>
              </a:rPr>
              <a:t>	Es gibt eine Page wo man seine Zellen bestimmen kann.</a:t>
            </a:r>
          </a:p>
          <a:p>
            <a:pPr marL="457560" lvl="1">
              <a:spcBef>
                <a:spcPts val="360"/>
              </a:spcBef>
              <a:buClr>
                <a:srgbClr val="000000"/>
              </a:buClr>
            </a:pPr>
            <a:r>
              <a:rPr lang="de-CH" spc="-1" dirty="0">
                <a:solidFill>
                  <a:srgbClr val="000000"/>
                </a:solidFill>
                <a:latin typeface="Microsoft Sans Serif"/>
              </a:rPr>
              <a:t>	Darin kann man sein Zellen-Typ finden und die eigenen Messwerte 	eingeben, und erhält relative genaue Werte über seine Zelle</a:t>
            </a:r>
          </a:p>
          <a:p>
            <a:pPr marL="457560" lvl="1">
              <a:spcBef>
                <a:spcPts val="360"/>
              </a:spcBef>
              <a:buClr>
                <a:srgbClr val="000000"/>
              </a:buClr>
            </a:pPr>
            <a:r>
              <a:rPr lang="de-CH" spc="-1" dirty="0">
                <a:solidFill>
                  <a:srgbClr val="000000"/>
                </a:solidFill>
                <a:latin typeface="Microsoft Sans Serif"/>
              </a:rPr>
              <a:t>	… wie alt die Zelle und der allgemeine «zustand» der Zelle ist</a:t>
            </a:r>
          </a:p>
          <a:p>
            <a:pPr marL="457560" lvl="1">
              <a:spcBef>
                <a:spcPts val="360"/>
              </a:spcBef>
              <a:buClr>
                <a:srgbClr val="000000"/>
              </a:buClr>
            </a:pPr>
            <a:r>
              <a:rPr lang="de-CH" spc="-1" dirty="0">
                <a:solidFill>
                  <a:srgbClr val="000000"/>
                </a:solidFill>
                <a:latin typeface="Microsoft Sans Serif"/>
              </a:rPr>
              <a:t>	… wie viele Ladezyklen die Zelle schon hatte</a:t>
            </a:r>
          </a:p>
          <a:p>
            <a:pPr marL="457560" lvl="1">
              <a:spcBef>
                <a:spcPts val="360"/>
              </a:spcBef>
              <a:buClr>
                <a:srgbClr val="000000"/>
              </a:buClr>
            </a:pPr>
            <a:r>
              <a:rPr lang="de-CH" spc="-1" dirty="0">
                <a:solidFill>
                  <a:srgbClr val="000000"/>
                </a:solidFill>
                <a:latin typeface="Microsoft Sans Serif"/>
              </a:rPr>
              <a:t>	… wie viele Ladezyklen noch zu rechnen ist</a:t>
            </a:r>
          </a:p>
          <a:p>
            <a:pPr marL="457560" lvl="1">
              <a:spcBef>
                <a:spcPts val="360"/>
              </a:spcBef>
              <a:buClr>
                <a:srgbClr val="000000"/>
              </a:buClr>
            </a:pPr>
            <a:r>
              <a:rPr lang="de-CH" spc="-1" dirty="0">
                <a:solidFill>
                  <a:srgbClr val="000000"/>
                </a:solidFill>
                <a:latin typeface="Microsoft Sans Serif"/>
              </a:rPr>
              <a:t>	… </a:t>
            </a:r>
            <a:r>
              <a:rPr lang="de-CH" spc="-1" dirty="0">
                <a:solidFill>
                  <a:srgbClr val="000000"/>
                </a:solidFill>
                <a:highlight>
                  <a:srgbClr val="FFFF00"/>
                </a:highlight>
                <a:latin typeface="Microsoft Sans Serif"/>
              </a:rPr>
              <a:t>wie der</a:t>
            </a:r>
          </a:p>
          <a:p>
            <a:pPr marL="457560" lvl="1">
              <a:spcBef>
                <a:spcPts val="360"/>
              </a:spcBef>
              <a:buClr>
                <a:srgbClr val="000000"/>
              </a:buClr>
            </a:pPr>
            <a:r>
              <a:rPr lang="de-CH" sz="500" spc="-1" dirty="0">
                <a:solidFill>
                  <a:srgbClr val="000000"/>
                </a:solidFill>
                <a:latin typeface="Microsoft Sans Serif"/>
              </a:rPr>
              <a:t>	</a:t>
            </a:r>
          </a:p>
          <a:p>
            <a:pPr marL="457560" lvl="1">
              <a:spcBef>
                <a:spcPts val="360"/>
              </a:spcBef>
              <a:buClr>
                <a:srgbClr val="000000"/>
              </a:buClr>
            </a:pPr>
            <a:r>
              <a:rPr lang="de-CH" spc="-1" dirty="0">
                <a:solidFill>
                  <a:srgbClr val="000000"/>
                </a:solidFill>
                <a:latin typeface="Microsoft Sans Serif"/>
              </a:rPr>
              <a:t>Der Algorithmus geht davon aus, dass man die geforderten Werte möglichst genau erfasst, und weiter basierend auf tausende erfassten Werte und auch aus den Herstellerangaben.</a:t>
            </a:r>
          </a:p>
          <a:p>
            <a:pPr marL="457560" lvl="1">
              <a:spcBef>
                <a:spcPts val="360"/>
              </a:spcBef>
              <a:buClr>
                <a:srgbClr val="000000"/>
              </a:buClr>
            </a:pPr>
            <a:r>
              <a:rPr lang="de-CH" spc="-1" dirty="0">
                <a:solidFill>
                  <a:srgbClr val="000000"/>
                </a:solidFill>
                <a:latin typeface="Microsoft Sans Serif"/>
              </a:rPr>
              <a:t>Die Macher der Page wollen das  die Page/Dienstleistung kostenlos bleiben wird, und wollen den «</a:t>
            </a:r>
            <a:r>
              <a:rPr lang="de-CH" spc="-1" dirty="0" err="1">
                <a:solidFill>
                  <a:srgbClr val="000000"/>
                </a:solidFill>
                <a:latin typeface="Microsoft Sans Serif"/>
              </a:rPr>
              <a:t>komerz</a:t>
            </a:r>
            <a:r>
              <a:rPr lang="de-CH" spc="-1" dirty="0">
                <a:solidFill>
                  <a:srgbClr val="000000"/>
                </a:solidFill>
                <a:latin typeface="Microsoft Sans Serif"/>
              </a:rPr>
              <a:t>» und daraus entstehen Einfluss unterbinden</a:t>
            </a:r>
          </a:p>
          <a:p>
            <a:pPr marL="457560" lvl="1">
              <a:spcBef>
                <a:spcPts val="360"/>
              </a:spcBef>
              <a:buClr>
                <a:srgbClr val="000000"/>
              </a:buClr>
            </a:pPr>
            <a:endParaRPr lang="de-CH" sz="500"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Ich werde den Link separat zur Verfügung stellen</a:t>
            </a:r>
            <a:r>
              <a:rPr lang="de-CH" sz="1400" i="1" spc="-1" dirty="0">
                <a:solidFill>
                  <a:srgbClr val="000000"/>
                </a:solidFill>
                <a:latin typeface="Microsoft Sans Serif"/>
              </a:rPr>
              <a:t> (jetzt noch </a:t>
            </a:r>
            <a:r>
              <a:rPr lang="de-CH" sz="1400" i="1" spc="-1" dirty="0" err="1">
                <a:solidFill>
                  <a:srgbClr val="000000"/>
                </a:solidFill>
                <a:latin typeface="Microsoft Sans Serif"/>
              </a:rPr>
              <a:t>BetaVersion</a:t>
            </a:r>
            <a:r>
              <a:rPr lang="de-CH" sz="1400" i="1" spc="-1" dirty="0">
                <a:solidFill>
                  <a:srgbClr val="000000"/>
                </a:solidFill>
                <a:latin typeface="Microsoft Sans Serif"/>
              </a:rPr>
              <a:t>)</a:t>
            </a:r>
          </a:p>
          <a:p>
            <a:pPr marL="457560" lvl="1">
              <a:spcBef>
                <a:spcPts val="360"/>
              </a:spcBef>
              <a:buClr>
                <a:srgbClr val="000000"/>
              </a:buClr>
            </a:pPr>
            <a:r>
              <a:rPr lang="de-CH" spc="-1" dirty="0">
                <a:solidFill>
                  <a:srgbClr val="000000"/>
                </a:solidFill>
                <a:latin typeface="Microsoft Sans Serif"/>
              </a:rPr>
              <a:t>	</a:t>
            </a:r>
          </a:p>
          <a:p>
            <a:pPr marL="457560" lvl="1">
              <a:spcBef>
                <a:spcPts val="360"/>
              </a:spcBef>
              <a:buClr>
                <a:srgbClr val="000000"/>
              </a:buClr>
            </a:pPr>
            <a:r>
              <a:rPr lang="de-CH" spc="-1" dirty="0">
                <a:solidFill>
                  <a:srgbClr val="000000"/>
                </a:solidFill>
                <a:latin typeface="Microsoft Sans Serif"/>
              </a:rPr>
              <a:t>	</a:t>
            </a:r>
          </a:p>
          <a:p>
            <a:pPr marL="457560" lvl="1">
              <a:spcBef>
                <a:spcPts val="360"/>
              </a:spcBef>
              <a:buClr>
                <a:srgbClr val="000000"/>
              </a:buClr>
            </a:pPr>
            <a:r>
              <a:rPr lang="de-CH" spc="-1" dirty="0">
                <a:solidFill>
                  <a:srgbClr val="000000"/>
                </a:solidFill>
                <a:latin typeface="Microsoft Sans Serif"/>
              </a:rPr>
              <a:t>	</a:t>
            </a: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603505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Zellen-Vergleiche</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BILDER</a:t>
            </a:r>
            <a:endParaRPr lang="de-CH" spc="-1" dirty="0">
              <a:solidFill>
                <a:srgbClr val="000000"/>
              </a:solidFill>
              <a:latin typeface="Microsoft Sans Serif"/>
            </a:endParaRP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a16="http://schemas.microsoft.com/office/drawing/2014/main" id="{5489F42C-DA03-0CCD-DF0D-D79A58D34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802880"/>
            <a:ext cx="2890587" cy="4251960"/>
          </a:xfrm>
          <a:prstGeom prst="rect">
            <a:avLst/>
          </a:prstGeom>
        </p:spPr>
      </p:pic>
      <p:pic>
        <p:nvPicPr>
          <p:cNvPr id="5" name="Grafik 4">
            <a:extLst>
              <a:ext uri="{FF2B5EF4-FFF2-40B4-BE49-F238E27FC236}">
                <a16:creationId xmlns:a16="http://schemas.microsoft.com/office/drawing/2014/main" id="{041EE57F-EDD9-1E52-A9BC-9EF4CDC3EE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515" y="1334520"/>
            <a:ext cx="4852049" cy="1472565"/>
          </a:xfrm>
          <a:prstGeom prst="rect">
            <a:avLst/>
          </a:prstGeom>
        </p:spPr>
      </p:pic>
      <p:pic>
        <p:nvPicPr>
          <p:cNvPr id="7" name="Grafik 6">
            <a:extLst>
              <a:ext uri="{FF2B5EF4-FFF2-40B4-BE49-F238E27FC236}">
                <a16:creationId xmlns:a16="http://schemas.microsoft.com/office/drawing/2014/main" id="{01971E36-53F1-F408-AFD6-095186298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2402" y="3108194"/>
            <a:ext cx="1988276" cy="3057526"/>
          </a:xfrm>
          <a:prstGeom prst="rect">
            <a:avLst/>
          </a:prstGeom>
        </p:spPr>
      </p:pic>
    </p:spTree>
    <p:extLst>
      <p:ext uri="{BB962C8B-B14F-4D97-AF65-F5344CB8AC3E}">
        <p14:creationId xmlns:p14="http://schemas.microsoft.com/office/powerpoint/2010/main" val="2259562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Zellen-Vergleiche / Zyklen / Energiedichte</a:t>
            </a:r>
            <a:endParaRPr lang="de-DE" sz="2800" b="0" strike="noStrike" spc="-1" dirty="0">
              <a:solidFill>
                <a:srgbClr val="000000"/>
              </a:solidFill>
              <a:latin typeface="Arial"/>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a16="http://schemas.microsoft.com/office/drawing/2014/main" id="{5489F42C-DA03-0CCD-DF0D-D79A58D34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 y="1490669"/>
            <a:ext cx="3284379" cy="4831215"/>
          </a:xfrm>
          <a:prstGeom prst="rect">
            <a:avLst/>
          </a:prstGeom>
        </p:spPr>
      </p:pic>
      <p:pic>
        <p:nvPicPr>
          <p:cNvPr id="7" name="Grafik 6">
            <a:extLst>
              <a:ext uri="{FF2B5EF4-FFF2-40B4-BE49-F238E27FC236}">
                <a16:creationId xmlns:a16="http://schemas.microsoft.com/office/drawing/2014/main" id="{01971E36-53F1-F408-AFD6-095186298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982" y="1490670"/>
            <a:ext cx="3144428" cy="4835430"/>
          </a:xfrm>
          <a:prstGeom prst="rect">
            <a:avLst/>
          </a:prstGeom>
        </p:spPr>
      </p:pic>
    </p:spTree>
    <p:extLst>
      <p:ext uri="{BB962C8B-B14F-4D97-AF65-F5344CB8AC3E}">
        <p14:creationId xmlns:p14="http://schemas.microsoft.com/office/powerpoint/2010/main" val="159072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Einleitung</a:t>
            </a:r>
            <a:endParaRPr lang="de-DE" sz="2800" b="0" strike="noStrike" spc="-1" dirty="0">
              <a:solidFill>
                <a:srgbClr val="000000"/>
              </a:solidFill>
              <a:latin typeface="Arial"/>
            </a:endParaRPr>
          </a:p>
        </p:txBody>
      </p:sp>
      <p:sp>
        <p:nvSpPr>
          <p:cNvPr id="45" name="TextShape 2"/>
          <p:cNvSpPr txBox="1"/>
          <p:nvPr/>
        </p:nvSpPr>
        <p:spPr>
          <a:xfrm>
            <a:off x="684360" y="1181100"/>
            <a:ext cx="7919640" cy="541590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0" u="sng" strike="noStrike" spc="-1" dirty="0">
                <a:solidFill>
                  <a:srgbClr val="000000"/>
                </a:solidFill>
                <a:latin typeface="Microsoft Sans Serif"/>
              </a:rPr>
              <a:t>Vorstellung</a:t>
            </a:r>
          </a:p>
          <a:p>
            <a:pPr marL="457560" lvl="1">
              <a:spcBef>
                <a:spcPts val="360"/>
              </a:spcBef>
              <a:buClr>
                <a:srgbClr val="000000"/>
              </a:buClr>
            </a:pPr>
            <a:r>
              <a:rPr lang="de-CH" spc="-1" dirty="0">
                <a:solidFill>
                  <a:srgbClr val="000000"/>
                </a:solidFill>
                <a:latin typeface="Microsoft Sans Serif"/>
              </a:rPr>
              <a:t>Persönlich:	mit 14J in die HF-Welt  / mit 20J AFU-Lizenz </a:t>
            </a:r>
          </a:p>
          <a:p>
            <a:pPr marL="457560" lvl="1">
              <a:spcBef>
                <a:spcPts val="360"/>
              </a:spcBef>
              <a:buClr>
                <a:srgbClr val="000000"/>
              </a:buClr>
            </a:pPr>
            <a:r>
              <a:rPr lang="de-CH" spc="-1" dirty="0">
                <a:solidFill>
                  <a:srgbClr val="000000"/>
                </a:solidFill>
                <a:latin typeface="Microsoft Sans Serif"/>
              </a:rPr>
              <a:t>Beruflich	HF-Techniker bei Motorola / Ausbilder für Richtung und 		GSM Systeme / ü 35J Projektleitungen HF </a:t>
            </a:r>
          </a:p>
          <a:p>
            <a:pPr marL="457560" lvl="1">
              <a:spcBef>
                <a:spcPts val="360"/>
              </a:spcBef>
              <a:buClr>
                <a:srgbClr val="000000"/>
              </a:buClr>
            </a:pPr>
            <a:r>
              <a:rPr lang="de-CH" spc="-1" dirty="0">
                <a:solidFill>
                  <a:srgbClr val="000000"/>
                </a:solidFill>
                <a:latin typeface="Microsoft Sans Serif"/>
              </a:rPr>
              <a:t>		500 autarke Sendersysteme / Taktischer Notfunk </a:t>
            </a:r>
          </a:p>
          <a:p>
            <a:pPr marL="457560" lvl="1">
              <a:spcBef>
                <a:spcPts val="360"/>
              </a:spcBef>
              <a:buClr>
                <a:srgbClr val="000000"/>
              </a:buClr>
            </a:pPr>
            <a:r>
              <a:rPr lang="de-CH" spc="-1" dirty="0">
                <a:solidFill>
                  <a:srgbClr val="000000"/>
                </a:solidFill>
                <a:latin typeface="Microsoft Sans Serif"/>
              </a:rPr>
              <a:t>		Entwicklung «Ground-</a:t>
            </a:r>
            <a:r>
              <a:rPr lang="de-CH" spc="-1" dirty="0" err="1">
                <a:solidFill>
                  <a:srgbClr val="000000"/>
                </a:solidFill>
                <a:latin typeface="Microsoft Sans Serif"/>
              </a:rPr>
              <a:t>Magent</a:t>
            </a:r>
            <a:r>
              <a:rPr lang="de-CH" spc="-1" dirty="0">
                <a:solidFill>
                  <a:srgbClr val="000000"/>
                </a:solidFill>
                <a:latin typeface="Microsoft Sans Serif"/>
              </a:rPr>
              <a:t>-Loop» / High-Energie Zell</a:t>
            </a:r>
          </a:p>
          <a:p>
            <a:pPr marL="343080" indent="-342720">
              <a:lnSpc>
                <a:spcPct val="100000"/>
              </a:lnSpc>
              <a:spcBef>
                <a:spcPts val="360"/>
              </a:spcBef>
              <a:buClr>
                <a:srgbClr val="000000"/>
              </a:buClr>
              <a:buFont typeface="Symbol" charset="2"/>
              <a:buChar char=""/>
            </a:pPr>
            <a:r>
              <a:rPr lang="de-CH" u="sng" spc="-1" dirty="0">
                <a:solidFill>
                  <a:srgbClr val="000000"/>
                </a:solidFill>
                <a:latin typeface="Microsoft Sans Serif"/>
              </a:rPr>
              <a:t>..vor 25Jahren..</a:t>
            </a:r>
            <a:endParaRPr lang="de-CH" sz="1800" b="0" u="sng" strike="noStrike"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…wurde erstmals das </a:t>
            </a:r>
            <a:r>
              <a:rPr lang="de-CH" b="0" strike="noStrike" spc="-1" dirty="0" err="1">
                <a:solidFill>
                  <a:srgbClr val="000000"/>
                </a:solidFill>
                <a:latin typeface="Microsoft Sans Serif"/>
              </a:rPr>
              <a:t>Cobaltoxid</a:t>
            </a:r>
            <a:r>
              <a:rPr lang="de-CH" b="0" strike="noStrike" spc="-1" dirty="0">
                <a:solidFill>
                  <a:srgbClr val="000000"/>
                </a:solidFill>
                <a:latin typeface="Microsoft Sans Serif"/>
              </a:rPr>
              <a:t> im </a:t>
            </a:r>
            <a:r>
              <a:rPr lang="de-CH" b="0" i="1" strike="noStrike" spc="-1" dirty="0">
                <a:solidFill>
                  <a:srgbClr val="000000"/>
                </a:solidFill>
                <a:latin typeface="Microsoft Sans Serif"/>
              </a:rPr>
              <a:t>(LiCoO2)</a:t>
            </a:r>
            <a:r>
              <a:rPr lang="de-CH" b="0" strike="noStrike" spc="-1" dirty="0">
                <a:solidFill>
                  <a:srgbClr val="000000"/>
                </a:solidFill>
                <a:latin typeface="Microsoft Sans Serif"/>
              </a:rPr>
              <a:t> durch das Eisenphosphat im </a:t>
            </a:r>
            <a:r>
              <a:rPr lang="de-CH" b="0" i="1" strike="noStrike" spc="-1" dirty="0">
                <a:solidFill>
                  <a:srgbClr val="000000"/>
                </a:solidFill>
                <a:latin typeface="Microsoft Sans Serif"/>
              </a:rPr>
              <a:t>(LiFePo4)</a:t>
            </a:r>
            <a:r>
              <a:rPr lang="de-CH" b="0" strike="noStrike" spc="-1" dirty="0">
                <a:solidFill>
                  <a:srgbClr val="000000"/>
                </a:solidFill>
                <a:latin typeface="Microsoft Sans Serif"/>
              </a:rPr>
              <a:t> ersetzt.</a:t>
            </a:r>
            <a:endParaRPr lang="de-CH" spc="-1" dirty="0">
              <a:solidFill>
                <a:srgbClr val="000000"/>
              </a:solidFill>
              <a:latin typeface="Microsoft Sans Serif"/>
            </a:endParaRPr>
          </a:p>
          <a:p>
            <a:pPr marL="360">
              <a:lnSpc>
                <a:spcPct val="100000"/>
              </a:lnSpc>
              <a:spcBef>
                <a:spcPts val="360"/>
              </a:spcBef>
              <a:buClr>
                <a:srgbClr val="000000"/>
              </a:buClr>
            </a:pPr>
            <a:endParaRPr lang="de-CH" sz="500" b="0" strike="noStrike"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de-CH" u="sng" spc="-1" dirty="0">
                <a:solidFill>
                  <a:srgbClr val="000000"/>
                </a:solidFill>
                <a:latin typeface="Microsoft Sans Serif"/>
              </a:rPr>
              <a:t>Not-Funk - Stromversorgung</a:t>
            </a:r>
          </a:p>
          <a:p>
            <a:pPr marL="457560" lvl="1">
              <a:lnSpc>
                <a:spcPct val="100000"/>
              </a:lnSpc>
              <a:spcBef>
                <a:spcPts val="360"/>
              </a:spcBef>
              <a:buClr>
                <a:srgbClr val="000000"/>
              </a:buClr>
            </a:pPr>
            <a:r>
              <a:rPr lang="de-DE" spc="-1" dirty="0">
                <a:solidFill>
                  <a:srgbClr val="000000"/>
                </a:solidFill>
                <a:latin typeface="Microsoft Sans Serif"/>
              </a:rPr>
              <a:t>Amateur-Fachzeitschrift ausführlich über </a:t>
            </a:r>
            <a:r>
              <a:rPr lang="de-DE" spc="-1" dirty="0" err="1">
                <a:solidFill>
                  <a:srgbClr val="000000"/>
                </a:solidFill>
                <a:latin typeface="Microsoft Sans Serif"/>
              </a:rPr>
              <a:t>NiCa</a:t>
            </a:r>
            <a:r>
              <a:rPr lang="de-DE" spc="-1" dirty="0">
                <a:solidFill>
                  <a:srgbClr val="000000"/>
                </a:solidFill>
                <a:latin typeface="Microsoft Sans Serif"/>
              </a:rPr>
              <a:t> / Kohle-Zink</a:t>
            </a:r>
          </a:p>
          <a:p>
            <a:pPr marL="457560" lvl="1">
              <a:spcBef>
                <a:spcPts val="360"/>
              </a:spcBef>
              <a:buClr>
                <a:srgbClr val="000000"/>
              </a:buClr>
            </a:pPr>
            <a:r>
              <a:rPr lang="de-DE" spc="-1" dirty="0">
                <a:solidFill>
                  <a:srgbClr val="000000"/>
                </a:solidFill>
                <a:latin typeface="Microsoft Sans Serif"/>
              </a:rPr>
              <a:t>Not-Funk-Systeme mit Blei-Batterien … weit weg von LiFePo4</a:t>
            </a:r>
            <a:r>
              <a:rPr lang="de-CH" spc="-1" dirty="0">
                <a:solidFill>
                  <a:srgbClr val="000000"/>
                </a:solidFill>
                <a:latin typeface="Microsoft Sans Serif"/>
              </a:rPr>
              <a:t> </a:t>
            </a:r>
          </a:p>
          <a:p>
            <a:pPr marL="457560" lvl="1">
              <a:lnSpc>
                <a:spcPct val="100000"/>
              </a:lnSpc>
              <a:spcBef>
                <a:spcPts val="360"/>
              </a:spcBef>
              <a:buClr>
                <a:srgbClr val="000000"/>
              </a:buClr>
            </a:pPr>
            <a:r>
              <a:rPr lang="de-DE" spc="-1" dirty="0">
                <a:solidFill>
                  <a:srgbClr val="000000"/>
                </a:solidFill>
                <a:latin typeface="Microsoft Sans Serif"/>
              </a:rPr>
              <a:t>Not-Funk-Gruppe (Treff in Bern), teils mit LiFePo4 &amp; 1x H2-Zelle!!!</a:t>
            </a:r>
          </a:p>
          <a:p>
            <a:pPr marL="457560" lvl="1">
              <a:spcBef>
                <a:spcPts val="360"/>
              </a:spcBef>
              <a:buClr>
                <a:srgbClr val="000000"/>
              </a:buClr>
            </a:pPr>
            <a:endParaRPr lang="de-DE" sz="500" spc="-1" dirty="0">
              <a:solidFill>
                <a:srgbClr val="000000"/>
              </a:solidFill>
              <a:latin typeface="Microsoft Sans Serif"/>
            </a:endParaRPr>
          </a:p>
          <a:p>
            <a:pPr marL="457560" lvl="1">
              <a:spcBef>
                <a:spcPts val="360"/>
              </a:spcBef>
              <a:buClr>
                <a:srgbClr val="000000"/>
              </a:buClr>
            </a:pPr>
            <a:r>
              <a:rPr lang="de-DE" spc="-1" dirty="0">
                <a:solidFill>
                  <a:srgbClr val="000000"/>
                </a:solidFill>
                <a:latin typeface="Microsoft Sans Serif"/>
              </a:rPr>
              <a:t>Leider auch heute immer noch mit Vorurteilen/Unsicherheiten belegt</a:t>
            </a:r>
          </a:p>
          <a:p>
            <a:pPr marL="457560" lvl="1">
              <a:spcBef>
                <a:spcPts val="360"/>
              </a:spcBef>
              <a:buClr>
                <a:srgbClr val="000000"/>
              </a:buClr>
            </a:pPr>
            <a:r>
              <a:rPr lang="de-CH" sz="1800" b="0" strike="noStrike" spc="-1" dirty="0">
                <a:solidFill>
                  <a:srgbClr val="000000"/>
                </a:solidFill>
                <a:latin typeface="Microsoft Sans Serif"/>
              </a:rPr>
              <a:t>Dann lieber das altbekannte kaufen, als </a:t>
            </a:r>
            <a:r>
              <a:rPr lang="de-CH" spc="-1" dirty="0">
                <a:solidFill>
                  <a:srgbClr val="000000"/>
                </a:solidFill>
                <a:latin typeface="Microsoft Sans Serif"/>
              </a:rPr>
              <a:t>was man nicht kennt.</a:t>
            </a: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120035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Natrium – Ionen – Akku		1/3</a:t>
            </a:r>
            <a:endParaRPr lang="de-DE" sz="2800" b="0" strike="noStrike" spc="-1" dirty="0">
              <a:solidFill>
                <a:srgbClr val="000000"/>
              </a:solidFill>
              <a:latin typeface="Arial"/>
            </a:endParaRPr>
          </a:p>
        </p:txBody>
      </p:sp>
      <p:sp>
        <p:nvSpPr>
          <p:cNvPr id="45" name="TextShape 2"/>
          <p:cNvSpPr txBox="1"/>
          <p:nvPr/>
        </p:nvSpPr>
        <p:spPr>
          <a:xfrm>
            <a:off x="684360" y="1334880"/>
            <a:ext cx="7919640" cy="5258160"/>
          </a:xfrm>
          <a:prstGeom prst="rect">
            <a:avLst/>
          </a:prstGeom>
          <a:noFill/>
          <a:ln>
            <a:noFill/>
          </a:ln>
        </p:spPr>
        <p:txBody>
          <a:bodyPr>
            <a:noAutofit/>
          </a:bodyPr>
          <a:lstStyle/>
          <a:p>
            <a:pPr marL="457560" lvl="1">
              <a:spcBef>
                <a:spcPts val="360"/>
              </a:spcBef>
              <a:buClr>
                <a:srgbClr val="000000"/>
              </a:buClr>
            </a:pPr>
            <a:r>
              <a:rPr lang="de-CH" b="0" strike="noStrike" spc="-1" dirty="0">
                <a:solidFill>
                  <a:srgbClr val="000000"/>
                </a:solidFill>
                <a:latin typeface="Microsoft Sans Serif"/>
              </a:rPr>
              <a:t>	</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3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5" name="Grafik 4">
            <a:extLst>
              <a:ext uri="{FF2B5EF4-FFF2-40B4-BE49-F238E27FC236}">
                <a16:creationId xmlns:a16="http://schemas.microsoft.com/office/drawing/2014/main" id="{7099C595-3EAB-0C47-039A-A491890C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925" y="2904067"/>
            <a:ext cx="6189076" cy="3476417"/>
          </a:xfrm>
          <a:prstGeom prst="rect">
            <a:avLst/>
          </a:prstGeom>
        </p:spPr>
      </p:pic>
      <p:pic>
        <p:nvPicPr>
          <p:cNvPr id="4" name="Grafik 3">
            <a:extLst>
              <a:ext uri="{FF2B5EF4-FFF2-40B4-BE49-F238E27FC236}">
                <a16:creationId xmlns:a16="http://schemas.microsoft.com/office/drawing/2014/main" id="{0D24A7FA-EE48-BA2E-D66C-C003EAA64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1260360"/>
            <a:ext cx="3837758" cy="2321039"/>
          </a:xfrm>
          <a:prstGeom prst="rect">
            <a:avLst/>
          </a:prstGeom>
        </p:spPr>
      </p:pic>
    </p:spTree>
    <p:extLst>
      <p:ext uri="{BB962C8B-B14F-4D97-AF65-F5344CB8AC3E}">
        <p14:creationId xmlns:p14="http://schemas.microsoft.com/office/powerpoint/2010/main" val="13511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Natrium – Ionen – Akku		2/3</a:t>
            </a:r>
            <a:endParaRPr lang="de-DE" sz="2800" b="0" strike="noStrike" spc="-1" dirty="0">
              <a:solidFill>
                <a:srgbClr val="000000"/>
              </a:solidFill>
              <a:latin typeface="Arial"/>
            </a:endParaRPr>
          </a:p>
        </p:txBody>
      </p:sp>
      <p:sp>
        <p:nvSpPr>
          <p:cNvPr id="45" name="TextShape 2"/>
          <p:cNvSpPr txBox="1"/>
          <p:nvPr/>
        </p:nvSpPr>
        <p:spPr>
          <a:xfrm>
            <a:off x="684360" y="1228768"/>
            <a:ext cx="7919640" cy="5364271"/>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Natrium</a:t>
            </a:r>
          </a:p>
          <a:p>
            <a:pPr marL="457560" lvl="1">
              <a:spcBef>
                <a:spcPts val="360"/>
              </a:spcBef>
              <a:buClr>
                <a:srgbClr val="000000"/>
              </a:buClr>
            </a:pPr>
            <a:r>
              <a:rPr lang="de-CH" sz="1800" dirty="0">
                <a:effectLst/>
                <a:latin typeface="Calibri" panose="020F0502020204030204" pitchFamily="34" charset="0"/>
                <a:ea typeface="Calibri" panose="020F0502020204030204" pitchFamily="34" charset="0"/>
                <a:cs typeface="Times New Roman" panose="02020603050405020304" pitchFamily="18" charset="0"/>
              </a:rPr>
              <a:t>Salz bzw. eine bestimmte Salzschmelze wird aufgrund ganz besonderer Eigenschaften eine Schlüsselrolle in der Akkutechnologie spielen!</a:t>
            </a:r>
            <a:endParaRPr lang="de-CH" b="0" strike="noStrike" spc="-1" dirty="0">
              <a:solidFill>
                <a:srgbClr val="000000"/>
              </a:solidFill>
              <a:latin typeface="Microsoft Sans Serif"/>
            </a:endParaRPr>
          </a:p>
          <a:p>
            <a:pPr marL="457560" lvl="1">
              <a:spcBef>
                <a:spcPts val="360"/>
              </a:spcBef>
              <a:buClr>
                <a:srgbClr val="000000"/>
              </a:buClr>
            </a:pPr>
            <a:r>
              <a:rPr lang="de-CH" dirty="0">
                <a:latin typeface="Calibri" panose="020F0502020204030204" pitchFamily="34" charset="0"/>
                <a:cs typeface="Times New Roman" panose="02020603050405020304" pitchFamily="18" charset="0"/>
              </a:rPr>
              <a:t> … Thermalbatterien mit Natriummetall</a:t>
            </a:r>
          </a:p>
          <a:p>
            <a:pPr marL="457560" lvl="1">
              <a:spcBef>
                <a:spcPts val="360"/>
              </a:spcBef>
              <a:buClr>
                <a:srgbClr val="000000"/>
              </a:buClr>
            </a:pPr>
            <a:r>
              <a:rPr lang="de-CH" dirty="0">
                <a:latin typeface="Calibri" panose="020F0502020204030204" pitchFamily="34" charset="0"/>
                <a:cs typeface="Times New Roman" panose="02020603050405020304" pitchFamily="18" charset="0"/>
              </a:rPr>
              <a:t> … Natrium-</a:t>
            </a:r>
            <a:r>
              <a:rPr lang="de-CH" dirty="0" err="1">
                <a:latin typeface="Calibri" panose="020F0502020204030204" pitchFamily="34" charset="0"/>
                <a:cs typeface="Times New Roman" panose="02020603050405020304" pitchFamily="18" charset="0"/>
              </a:rPr>
              <a:t>Ionnen</a:t>
            </a:r>
            <a:r>
              <a:rPr lang="de-CH" dirty="0">
                <a:latin typeface="Calibri" panose="020F0502020204030204" pitchFamily="34" charset="0"/>
                <a:cs typeface="Times New Roman" panose="02020603050405020304" pitchFamily="18" charset="0"/>
              </a:rPr>
              <a:t>  / wässerige oder organische Elektrolyten</a:t>
            </a:r>
          </a:p>
          <a:p>
            <a:pPr marL="457560" lvl="1">
              <a:spcBef>
                <a:spcPts val="360"/>
              </a:spcBef>
              <a:buClr>
                <a:srgbClr val="000000"/>
              </a:buClr>
            </a:pPr>
            <a:endParaRPr lang="de-CH" sz="500" spc="-1" dirty="0">
              <a:solidFill>
                <a:srgbClr val="000000"/>
              </a:solidFill>
              <a:latin typeface="Microsoft Sans Serif"/>
            </a:endParaRPr>
          </a:p>
          <a:p>
            <a:pPr marL="343080" lvl="1" indent="-342720">
              <a:spcBef>
                <a:spcPts val="360"/>
              </a:spcBef>
              <a:buClr>
                <a:srgbClr val="000000"/>
              </a:buClr>
              <a:buFont typeface="Symbol" charset="2"/>
              <a:buChar char=""/>
            </a:pPr>
            <a:r>
              <a:rPr lang="de-CH" spc="-1" dirty="0">
                <a:solidFill>
                  <a:srgbClr val="000000"/>
                </a:solidFill>
                <a:latin typeface="Microsoft Sans Serif"/>
              </a:rPr>
              <a:t>Wann kommt der Natrium Akku (Serientauglich</a:t>
            </a:r>
          </a:p>
          <a:p>
            <a:pPr marL="457560" lvl="1">
              <a:spcBef>
                <a:spcPts val="360"/>
              </a:spcBef>
              <a:buClr>
                <a:srgbClr val="000000"/>
              </a:buClr>
            </a:pPr>
            <a:r>
              <a:rPr lang="de-CH" dirty="0">
                <a:latin typeface="Calibri" panose="020F0502020204030204" pitchFamily="34" charset="0"/>
                <a:cs typeface="Times New Roman" panose="02020603050405020304" pitchFamily="18" charset="0"/>
              </a:rPr>
              <a:t>Prototypen gibt es schon seit </a:t>
            </a:r>
            <a:r>
              <a:rPr lang="de-CH" dirty="0" err="1">
                <a:latin typeface="Calibri" panose="020F0502020204030204" pitchFamily="34" charset="0"/>
                <a:cs typeface="Times New Roman" panose="02020603050405020304" pitchFamily="18" charset="0"/>
              </a:rPr>
              <a:t>ca</a:t>
            </a:r>
            <a:r>
              <a:rPr lang="de-CH" dirty="0">
                <a:latin typeface="Calibri" panose="020F0502020204030204" pitchFamily="34" charset="0"/>
                <a:cs typeface="Times New Roman" panose="02020603050405020304" pitchFamily="18" charset="0"/>
              </a:rPr>
              <a:t> 8 Jahre (erstes Model nach Industriestandard)</a:t>
            </a:r>
          </a:p>
          <a:p>
            <a:pPr marL="457560" lvl="1">
              <a:spcBef>
                <a:spcPts val="360"/>
              </a:spcBef>
              <a:buClr>
                <a:srgbClr val="000000"/>
              </a:buClr>
            </a:pPr>
            <a:r>
              <a:rPr lang="de-CH" dirty="0">
                <a:latin typeface="Calibri" panose="020F0502020204030204" pitchFamily="34" charset="0"/>
                <a:cs typeface="Times New Roman" panose="02020603050405020304" pitchFamily="18" charset="0"/>
              </a:rPr>
              <a:t>Die Serienfertig sollte im 2023 </a:t>
            </a:r>
            <a:r>
              <a:rPr lang="de-CH" spc="-1" dirty="0">
                <a:solidFill>
                  <a:srgbClr val="000000"/>
                </a:solidFill>
                <a:latin typeface="Microsoft Sans Serif"/>
              </a:rPr>
              <a:t>starten</a:t>
            </a: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4" name="Grafik 3">
            <a:extLst>
              <a:ext uri="{FF2B5EF4-FFF2-40B4-BE49-F238E27FC236}">
                <a16:creationId xmlns:a16="http://schemas.microsoft.com/office/drawing/2014/main" id="{79CF7F91-F1A2-3DE6-10C7-38676882707F}"/>
              </a:ext>
            </a:extLst>
          </p:cNvPr>
          <p:cNvPicPr>
            <a:picLocks noChangeAspect="1"/>
          </p:cNvPicPr>
          <p:nvPr/>
        </p:nvPicPr>
        <p:blipFill>
          <a:blip r:embed="rId3"/>
          <a:stretch>
            <a:fillRect/>
          </a:stretch>
        </p:blipFill>
        <p:spPr>
          <a:xfrm>
            <a:off x="348045" y="4285069"/>
            <a:ext cx="4155348" cy="1786372"/>
          </a:xfrm>
          <a:prstGeom prst="rect">
            <a:avLst/>
          </a:prstGeom>
        </p:spPr>
      </p:pic>
      <p:pic>
        <p:nvPicPr>
          <p:cNvPr id="5" name="Grafik 4">
            <a:extLst>
              <a:ext uri="{FF2B5EF4-FFF2-40B4-BE49-F238E27FC236}">
                <a16:creationId xmlns:a16="http://schemas.microsoft.com/office/drawing/2014/main" id="{8D0E18C6-ED83-B4B9-03BB-454509C2C7BE}"/>
              </a:ext>
            </a:extLst>
          </p:cNvPr>
          <p:cNvPicPr>
            <a:picLocks noChangeAspect="1"/>
          </p:cNvPicPr>
          <p:nvPr/>
        </p:nvPicPr>
        <p:blipFill>
          <a:blip r:embed="rId4"/>
          <a:stretch>
            <a:fillRect/>
          </a:stretch>
        </p:blipFill>
        <p:spPr>
          <a:xfrm>
            <a:off x="4640609" y="4013418"/>
            <a:ext cx="4299706" cy="2367954"/>
          </a:xfrm>
          <a:prstGeom prst="rect">
            <a:avLst/>
          </a:prstGeom>
        </p:spPr>
      </p:pic>
    </p:spTree>
    <p:extLst>
      <p:ext uri="{BB962C8B-B14F-4D97-AF65-F5344CB8AC3E}">
        <p14:creationId xmlns:p14="http://schemas.microsoft.com/office/powerpoint/2010/main" val="85980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Natrium – Ionen – Akku 		3/3</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a16="http://schemas.microsoft.com/office/drawing/2014/main" id="{18A6DA36-CACD-113B-3D14-E226E961D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658" y="1343080"/>
            <a:ext cx="2591342" cy="5094343"/>
          </a:xfrm>
          <a:prstGeom prst="rect">
            <a:avLst/>
          </a:prstGeom>
        </p:spPr>
      </p:pic>
      <p:pic>
        <p:nvPicPr>
          <p:cNvPr id="4" name="Grafik 3">
            <a:extLst>
              <a:ext uri="{FF2B5EF4-FFF2-40B4-BE49-F238E27FC236}">
                <a16:creationId xmlns:a16="http://schemas.microsoft.com/office/drawing/2014/main" id="{4E7E0857-BF14-95C4-F4D7-189901E8D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60" y="1334520"/>
            <a:ext cx="4470246" cy="4942967"/>
          </a:xfrm>
          <a:prstGeom prst="rect">
            <a:avLst/>
          </a:prstGeom>
        </p:spPr>
      </p:pic>
    </p:spTree>
    <p:extLst>
      <p:ext uri="{BB962C8B-B14F-4D97-AF65-F5344CB8AC3E}">
        <p14:creationId xmlns:p14="http://schemas.microsoft.com/office/powerpoint/2010/main" val="553172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u="sng" spc="-1" dirty="0">
                <a:solidFill>
                  <a:srgbClr val="FF6600"/>
                </a:solidFill>
                <a:latin typeface="Microsoft Sans Serif"/>
              </a:rPr>
              <a:t>Schwefel</a:t>
            </a:r>
            <a:r>
              <a:rPr lang="de-CH" sz="2800" spc="-1" dirty="0">
                <a:solidFill>
                  <a:srgbClr val="FF6600"/>
                </a:solidFill>
                <a:latin typeface="Microsoft Sans Serif"/>
              </a:rPr>
              <a:t> – </a:t>
            </a:r>
            <a:r>
              <a:rPr lang="de-CH" sz="2800" u="sng" spc="-1" dirty="0">
                <a:solidFill>
                  <a:srgbClr val="FF6600"/>
                </a:solidFill>
                <a:latin typeface="Microsoft Sans Serif"/>
              </a:rPr>
              <a:t>Kristall</a:t>
            </a:r>
            <a:r>
              <a:rPr lang="de-CH" sz="2800" spc="-1" dirty="0">
                <a:solidFill>
                  <a:srgbClr val="FF6600"/>
                </a:solidFill>
                <a:latin typeface="Microsoft Sans Serif"/>
              </a:rPr>
              <a:t> - </a:t>
            </a:r>
            <a:r>
              <a:rPr lang="de-CH" sz="2800" u="sng" spc="-1" dirty="0">
                <a:solidFill>
                  <a:srgbClr val="FF6600"/>
                </a:solidFill>
                <a:latin typeface="Microsoft Sans Serif"/>
              </a:rPr>
              <a:t>Akku</a:t>
            </a:r>
            <a:endParaRPr lang="de-DE" sz="2800" b="0" u="sng" strike="noStrike" spc="-1" dirty="0">
              <a:solidFill>
                <a:srgbClr val="000000"/>
              </a:solidFill>
              <a:latin typeface="Arial"/>
            </a:endParaRPr>
          </a:p>
        </p:txBody>
      </p:sp>
      <p:sp>
        <p:nvSpPr>
          <p:cNvPr id="45" name="TextShape 2"/>
          <p:cNvSpPr txBox="1"/>
          <p:nvPr/>
        </p:nvSpPr>
        <p:spPr>
          <a:xfrm>
            <a:off x="684360" y="127982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Energiedichte</a:t>
            </a:r>
          </a:p>
          <a:p>
            <a:pPr marL="457560" lvl="1">
              <a:spcBef>
                <a:spcPts val="360"/>
              </a:spcBef>
              <a:buClr>
                <a:srgbClr val="000000"/>
              </a:buClr>
            </a:pPr>
            <a:r>
              <a:rPr lang="de-CH" spc="-1" dirty="0">
                <a:solidFill>
                  <a:srgbClr val="000000"/>
                </a:solidFill>
                <a:latin typeface="Microsoft Sans Serif"/>
              </a:rPr>
              <a:t>Besonders hohe Energiedichte (Gravimetrisch/Volumetrisch)</a:t>
            </a:r>
            <a:endParaRPr lang="de-CH" b="0" strike="noStrike"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Egal ob man die Energiedichte mit dem verbrauchten Platz, also dem Volumen oder dem Gewicht, also der Masse in Relation setzt, schlägt dieser Akku die konventionelle Technik haushoch</a:t>
            </a:r>
          </a:p>
          <a:p>
            <a:pPr marL="457560" lvl="1">
              <a:spcBef>
                <a:spcPts val="360"/>
              </a:spcBef>
              <a:buClr>
                <a:srgbClr val="000000"/>
              </a:buClr>
            </a:pPr>
            <a:r>
              <a:rPr lang="de-CH" sz="1100" spc="-1" dirty="0">
                <a:solidFill>
                  <a:srgbClr val="000000"/>
                </a:solidFill>
                <a:latin typeface="Microsoft Sans Serif"/>
              </a:rPr>
              <a:t>Leider sind genaue Zahlen noch nicht bekannt </a:t>
            </a:r>
            <a:r>
              <a:rPr lang="de-CH" sz="1100" i="1" spc="-1" dirty="0">
                <a:solidFill>
                  <a:srgbClr val="000000"/>
                </a:solidFill>
                <a:latin typeface="Microsoft Sans Serif"/>
              </a:rPr>
              <a:t>Patentgründen</a:t>
            </a:r>
          </a:p>
          <a:p>
            <a:pPr marL="457560" lvl="1">
              <a:spcBef>
                <a:spcPts val="360"/>
              </a:spcBef>
              <a:buClr>
                <a:srgbClr val="000000"/>
              </a:buClr>
            </a:pPr>
            <a:endParaRPr lang="de-CH" sz="500" spc="-1" dirty="0">
              <a:solidFill>
                <a:srgbClr val="000000"/>
              </a:solidFill>
              <a:latin typeface="Microsoft Sans Serif"/>
            </a:endParaRPr>
          </a:p>
          <a:p>
            <a:pPr marL="343080" lvl="1" indent="-342720">
              <a:spcBef>
                <a:spcPts val="360"/>
              </a:spcBef>
              <a:buClr>
                <a:srgbClr val="000000"/>
              </a:buClr>
              <a:buFont typeface="Symbol" charset="2"/>
              <a:buChar char=""/>
            </a:pPr>
            <a:r>
              <a:rPr lang="de-CH" spc="-1" dirty="0">
                <a:solidFill>
                  <a:srgbClr val="000000"/>
                </a:solidFill>
                <a:latin typeface="Microsoft Sans Serif"/>
              </a:rPr>
              <a:t>Handling</a:t>
            </a:r>
          </a:p>
          <a:p>
            <a:pPr marL="457560" lvl="1">
              <a:spcBef>
                <a:spcPts val="360"/>
              </a:spcBef>
              <a:buClr>
                <a:srgbClr val="000000"/>
              </a:buClr>
            </a:pPr>
            <a:r>
              <a:rPr lang="de-CH" spc="-1" dirty="0">
                <a:solidFill>
                  <a:srgbClr val="000000"/>
                </a:solidFill>
                <a:latin typeface="Microsoft Sans Serif"/>
              </a:rPr>
              <a:t>Aufgrund seiner festen Elektrolyten kann er nicht brennen kann, und vor allem kein, wie bei </a:t>
            </a:r>
            <a:r>
              <a:rPr lang="de-CH" spc="-1" dirty="0" err="1">
                <a:solidFill>
                  <a:srgbClr val="000000"/>
                </a:solidFill>
                <a:latin typeface="Microsoft Sans Serif"/>
              </a:rPr>
              <a:t>Lithiumen</a:t>
            </a:r>
            <a:r>
              <a:rPr lang="de-CH" spc="-1" dirty="0">
                <a:solidFill>
                  <a:srgbClr val="000000"/>
                </a:solidFill>
                <a:latin typeface="Microsoft Sans Serif"/>
              </a:rPr>
              <a:t> </a:t>
            </a:r>
            <a:r>
              <a:rPr lang="de-CH" spc="-1" dirty="0" err="1">
                <a:solidFill>
                  <a:srgbClr val="000000"/>
                </a:solidFill>
                <a:latin typeface="Microsoft Sans Serif"/>
              </a:rPr>
              <a:t>LiPo</a:t>
            </a:r>
            <a:r>
              <a:rPr lang="de-CH" spc="-1" dirty="0">
                <a:solidFill>
                  <a:srgbClr val="000000"/>
                </a:solidFill>
                <a:latin typeface="Microsoft Sans Serif"/>
              </a:rPr>
              <a:t> Akkus üblicherweise sich selbst aufheizendes Lauffeuer entsteht das nur sehr schwer zu löschen ist</a:t>
            </a:r>
          </a:p>
          <a:p>
            <a:pPr marL="457560" lvl="1">
              <a:spcBef>
                <a:spcPts val="360"/>
              </a:spcBef>
              <a:buClr>
                <a:srgbClr val="000000"/>
              </a:buClr>
            </a:pPr>
            <a:endParaRPr lang="de-CH" sz="500" spc="-1" dirty="0">
              <a:solidFill>
                <a:srgbClr val="000000"/>
              </a:solidFill>
              <a:latin typeface="Microsoft Sans Serif"/>
            </a:endParaRPr>
          </a:p>
          <a:p>
            <a:pPr marL="343080" lvl="1" indent="-342720">
              <a:spcBef>
                <a:spcPts val="360"/>
              </a:spcBef>
              <a:buClr>
                <a:srgbClr val="000000"/>
              </a:buClr>
              <a:buFont typeface="Symbol" charset="2"/>
              <a:buChar char=""/>
            </a:pPr>
            <a:r>
              <a:rPr lang="de-CH" spc="-1" dirty="0">
                <a:solidFill>
                  <a:srgbClr val="000000"/>
                </a:solidFill>
                <a:latin typeface="Microsoft Sans Serif"/>
              </a:rPr>
              <a:t>Ressourcen</a:t>
            </a:r>
          </a:p>
          <a:p>
            <a:pPr marL="360" lvl="1">
              <a:spcBef>
                <a:spcPts val="360"/>
              </a:spcBef>
              <a:buClr>
                <a:srgbClr val="000000"/>
              </a:buClr>
            </a:pPr>
            <a:r>
              <a:rPr lang="de-DE" spc="-1" dirty="0">
                <a:solidFill>
                  <a:srgbClr val="000000"/>
                </a:solidFill>
                <a:latin typeface="Microsoft Sans Serif"/>
              </a:rPr>
              <a:t>	Sehr leicht recyclebar, Ressourcen-Kreislauf </a:t>
            </a:r>
            <a:r>
              <a:rPr lang="de-DE" sz="1800" b="0" strike="noStrike" spc="-1" dirty="0">
                <a:solidFill>
                  <a:srgbClr val="000000"/>
                </a:solidFill>
                <a:latin typeface="Microsoft Sans Serif" pitchFamily="34" charset="0"/>
                <a:cs typeface="Microsoft Sans Serif" pitchFamily="34" charset="0"/>
              </a:rPr>
              <a:t>ist problem</a:t>
            </a:r>
            <a:r>
              <a:rPr lang="de-DE" spc="-1" dirty="0">
                <a:solidFill>
                  <a:srgbClr val="000000"/>
                </a:solidFill>
                <a:latin typeface="Microsoft Sans Serif" pitchFamily="34" charset="0"/>
                <a:cs typeface="Microsoft Sans Serif" pitchFamily="34" charset="0"/>
              </a:rPr>
              <a:t>los möglich</a:t>
            </a:r>
          </a:p>
          <a:p>
            <a:pPr marL="360" lvl="1">
              <a:spcBef>
                <a:spcPts val="360"/>
              </a:spcBef>
              <a:buClr>
                <a:srgbClr val="000000"/>
              </a:buClr>
            </a:pPr>
            <a:r>
              <a:rPr lang="de-DE" spc="-1" dirty="0">
                <a:solidFill>
                  <a:srgbClr val="000000"/>
                </a:solidFill>
                <a:latin typeface="Microsoft Sans Serif" pitchFamily="34" charset="0"/>
                <a:cs typeface="Microsoft Sans Serif" pitchFamily="34" charset="0"/>
              </a:rPr>
              <a:t>	Schwefel ist billig, ca.20Cent/Kg</a:t>
            </a:r>
            <a:r>
              <a:rPr lang="de-DE" i="1" spc="-1" dirty="0">
                <a:solidFill>
                  <a:srgbClr val="000000"/>
                </a:solidFill>
                <a:latin typeface="Microsoft Sans Serif" pitchFamily="34" charset="0"/>
                <a:cs typeface="Microsoft Sans Serif" pitchFamily="34" charset="0"/>
              </a:rPr>
              <a:t> (andere ca. 20E/Kg)</a:t>
            </a:r>
          </a:p>
          <a:p>
            <a:pPr marL="360" lvl="1">
              <a:spcBef>
                <a:spcPts val="360"/>
              </a:spcBef>
              <a:buClr>
                <a:srgbClr val="000000"/>
              </a:buClr>
            </a:pPr>
            <a:r>
              <a:rPr lang="de-DE" i="1" spc="-1" dirty="0">
                <a:solidFill>
                  <a:srgbClr val="000000"/>
                </a:solidFill>
                <a:latin typeface="Microsoft Sans Serif" pitchFamily="34" charset="0"/>
                <a:cs typeface="Microsoft Sans Serif" pitchFamily="34" charset="0"/>
              </a:rPr>
              <a:t>	</a:t>
            </a:r>
            <a:r>
              <a:rPr lang="de-DE" spc="-1" dirty="0">
                <a:solidFill>
                  <a:srgbClr val="000000"/>
                </a:solidFill>
                <a:latin typeface="Microsoft Sans Serif" pitchFamily="34" charset="0"/>
                <a:cs typeface="Microsoft Sans Serif" pitchFamily="34" charset="0"/>
              </a:rPr>
              <a:t>Herstellung ein 1/10tel der üblichen Kosten</a:t>
            </a:r>
          </a:p>
          <a:p>
            <a:pPr marL="360">
              <a:lnSpc>
                <a:spcPct val="100000"/>
              </a:lnSpc>
              <a:spcBef>
                <a:spcPts val="360"/>
              </a:spcBef>
              <a:buClr>
                <a:srgbClr val="000000"/>
              </a:buClr>
            </a:pPr>
            <a:endParaRPr lang="de-DE" sz="500" b="0" strike="noStrike" spc="-1" dirty="0">
              <a:solidFill>
                <a:srgbClr val="000000"/>
              </a:solidFill>
              <a:latin typeface="Microsoft Sans Serif" pitchFamily="34" charset="0"/>
              <a:cs typeface="Microsoft Sans Serif" pitchFamily="34" charset="0"/>
            </a:endParaRPr>
          </a:p>
          <a:p>
            <a:pPr marL="343080" lvl="1" indent="-342720">
              <a:spcBef>
                <a:spcPts val="360"/>
              </a:spcBef>
              <a:buClr>
                <a:srgbClr val="000000"/>
              </a:buClr>
              <a:buFont typeface="Symbol" charset="2"/>
              <a:buChar char=""/>
            </a:pPr>
            <a:r>
              <a:rPr lang="de-CH" spc="-1" dirty="0">
                <a:solidFill>
                  <a:srgbClr val="000000"/>
                </a:solidFill>
                <a:latin typeface="Microsoft Sans Serif"/>
              </a:rPr>
              <a:t>Handel</a:t>
            </a:r>
          </a:p>
          <a:p>
            <a:pPr marL="360" lvl="1">
              <a:spcBef>
                <a:spcPts val="360"/>
              </a:spcBef>
              <a:buClr>
                <a:srgbClr val="000000"/>
              </a:buClr>
            </a:pPr>
            <a:r>
              <a:rPr lang="de-CH" sz="1800" b="0" strike="noStrike" spc="-1" dirty="0">
                <a:solidFill>
                  <a:srgbClr val="000000"/>
                </a:solidFill>
                <a:latin typeface="Microsoft Sans Serif"/>
                <a:cs typeface="Microsoft Sans Serif" pitchFamily="34" charset="0"/>
              </a:rPr>
              <a:t>	ab 2025 sol</a:t>
            </a:r>
            <a:r>
              <a:rPr lang="de-CH" spc="-1" dirty="0">
                <a:solidFill>
                  <a:srgbClr val="000000"/>
                </a:solidFill>
                <a:latin typeface="Microsoft Sans Serif"/>
                <a:cs typeface="Microsoft Sans Serif" pitchFamily="34" charset="0"/>
              </a:rPr>
              <a:t>lte der </a:t>
            </a:r>
            <a:r>
              <a:rPr lang="de-CH" spc="-1" dirty="0" err="1">
                <a:solidFill>
                  <a:srgbClr val="000000"/>
                </a:solidFill>
                <a:latin typeface="Microsoft Sans Serif"/>
                <a:cs typeface="Microsoft Sans Serif" pitchFamily="34" charset="0"/>
              </a:rPr>
              <a:t>akku</a:t>
            </a:r>
            <a:r>
              <a:rPr lang="de-CH" spc="-1" dirty="0">
                <a:solidFill>
                  <a:srgbClr val="000000"/>
                </a:solidFill>
                <a:latin typeface="Microsoft Sans Serif"/>
                <a:cs typeface="Microsoft Sans Serif" pitchFamily="34" charset="0"/>
              </a:rPr>
              <a:t> auf dem Markt verfügbar sein</a:t>
            </a: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053011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u="sng" spc="-1" dirty="0">
                <a:solidFill>
                  <a:srgbClr val="FF6600"/>
                </a:solidFill>
                <a:latin typeface="Microsoft Sans Serif"/>
              </a:rPr>
              <a:t>Schwefel</a:t>
            </a:r>
            <a:r>
              <a:rPr lang="de-CH" sz="2800" spc="-1" dirty="0">
                <a:solidFill>
                  <a:srgbClr val="FF6600"/>
                </a:solidFill>
                <a:latin typeface="Microsoft Sans Serif"/>
              </a:rPr>
              <a:t> – </a:t>
            </a:r>
            <a:r>
              <a:rPr lang="de-CH" sz="2800" u="sng" spc="-1" dirty="0">
                <a:solidFill>
                  <a:srgbClr val="FF6600"/>
                </a:solidFill>
                <a:latin typeface="Microsoft Sans Serif"/>
              </a:rPr>
              <a:t>Kristall</a:t>
            </a:r>
            <a:r>
              <a:rPr lang="de-CH" sz="2800" spc="-1" dirty="0">
                <a:solidFill>
                  <a:srgbClr val="FF6600"/>
                </a:solidFill>
                <a:latin typeface="Microsoft Sans Serif"/>
              </a:rPr>
              <a:t> - </a:t>
            </a:r>
            <a:r>
              <a:rPr lang="de-CH" sz="2800" u="sng" spc="-1" dirty="0">
                <a:solidFill>
                  <a:srgbClr val="FF6600"/>
                </a:solidFill>
                <a:latin typeface="Microsoft Sans Serif"/>
              </a:rPr>
              <a:t>Akku</a:t>
            </a:r>
            <a:endParaRPr lang="de-DE" sz="2800" b="0" u="sng"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endParaRPr lang="de-CH" spc="-1" dirty="0">
              <a:solidFill>
                <a:srgbClr val="000000"/>
              </a:solidFill>
              <a:latin typeface="Microsoft Sans Serif"/>
            </a:endParaRP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4" name="Grafik 3">
            <a:extLst>
              <a:ext uri="{FF2B5EF4-FFF2-40B4-BE49-F238E27FC236}">
                <a16:creationId xmlns:a16="http://schemas.microsoft.com/office/drawing/2014/main" id="{CF3F8AF1-E367-6C64-5C8C-64628432E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1" y="1270471"/>
            <a:ext cx="4307893" cy="2590199"/>
          </a:xfrm>
          <a:prstGeom prst="rect">
            <a:avLst/>
          </a:prstGeom>
        </p:spPr>
      </p:pic>
      <p:pic>
        <p:nvPicPr>
          <p:cNvPr id="11" name="Grafik 10">
            <a:extLst>
              <a:ext uri="{FF2B5EF4-FFF2-40B4-BE49-F238E27FC236}">
                <a16:creationId xmlns:a16="http://schemas.microsoft.com/office/drawing/2014/main" id="{A666181B-57AD-D2EB-9D9B-F010C134B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137" y="1270471"/>
            <a:ext cx="4221695" cy="2954396"/>
          </a:xfrm>
          <a:prstGeom prst="rect">
            <a:avLst/>
          </a:prstGeom>
        </p:spPr>
      </p:pic>
      <p:pic>
        <p:nvPicPr>
          <p:cNvPr id="14" name="Grafik 13">
            <a:extLst>
              <a:ext uri="{FF2B5EF4-FFF2-40B4-BE49-F238E27FC236}">
                <a16:creationId xmlns:a16="http://schemas.microsoft.com/office/drawing/2014/main" id="{FB2FF605-9383-6970-796B-C942285AB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68" y="3909320"/>
            <a:ext cx="4325897" cy="2396781"/>
          </a:xfrm>
          <a:prstGeom prst="rect">
            <a:avLst/>
          </a:prstGeom>
        </p:spPr>
      </p:pic>
      <p:pic>
        <p:nvPicPr>
          <p:cNvPr id="16" name="Grafik 15">
            <a:extLst>
              <a:ext uri="{FF2B5EF4-FFF2-40B4-BE49-F238E27FC236}">
                <a16:creationId xmlns:a16="http://schemas.microsoft.com/office/drawing/2014/main" id="{2E50A491-A3A2-7462-766E-07DA0F9C72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0276" y="4047067"/>
            <a:ext cx="4286552" cy="2259034"/>
          </a:xfrm>
          <a:prstGeom prst="rect">
            <a:avLst/>
          </a:prstGeom>
        </p:spPr>
      </p:pic>
    </p:spTree>
    <p:extLst>
      <p:ext uri="{BB962C8B-B14F-4D97-AF65-F5344CB8AC3E}">
        <p14:creationId xmlns:p14="http://schemas.microsoft.com/office/powerpoint/2010/main" val="1928514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u="sng" spc="-1" dirty="0">
                <a:solidFill>
                  <a:srgbClr val="FF6600"/>
                </a:solidFill>
                <a:latin typeface="Microsoft Sans Serif"/>
              </a:rPr>
              <a:t>Schwefel</a:t>
            </a:r>
            <a:r>
              <a:rPr lang="de-CH" sz="2800" spc="-1" dirty="0">
                <a:solidFill>
                  <a:srgbClr val="FF6600"/>
                </a:solidFill>
                <a:latin typeface="Microsoft Sans Serif"/>
              </a:rPr>
              <a:t> – </a:t>
            </a:r>
            <a:r>
              <a:rPr lang="de-CH" sz="2800" u="sng" spc="-1" dirty="0">
                <a:solidFill>
                  <a:srgbClr val="FF6600"/>
                </a:solidFill>
                <a:latin typeface="Microsoft Sans Serif"/>
              </a:rPr>
              <a:t>Kristall</a:t>
            </a:r>
            <a:r>
              <a:rPr lang="de-CH" sz="2800" spc="-1" dirty="0">
                <a:solidFill>
                  <a:srgbClr val="FF6600"/>
                </a:solidFill>
                <a:latin typeface="Microsoft Sans Serif"/>
              </a:rPr>
              <a:t> - </a:t>
            </a:r>
            <a:r>
              <a:rPr lang="de-CH" sz="2800" u="sng" spc="-1" dirty="0">
                <a:solidFill>
                  <a:srgbClr val="FF6600"/>
                </a:solidFill>
                <a:latin typeface="Microsoft Sans Serif"/>
              </a:rPr>
              <a:t>Akku</a:t>
            </a:r>
            <a:endParaRPr lang="de-DE" sz="2800" b="0" u="sng"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endParaRPr lang="de-CH" spc="-1" dirty="0">
              <a:solidFill>
                <a:srgbClr val="000000"/>
              </a:solidFill>
              <a:latin typeface="Microsoft Sans Serif"/>
            </a:endParaRP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7" name="Grafik 6">
            <a:extLst>
              <a:ext uri="{FF2B5EF4-FFF2-40B4-BE49-F238E27FC236}">
                <a16:creationId xmlns:a16="http://schemas.microsoft.com/office/drawing/2014/main" id="{BAFF604A-C57F-47D2-81D6-1E99D8971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529" y="3649133"/>
            <a:ext cx="3279137" cy="2635375"/>
          </a:xfrm>
          <a:prstGeom prst="rect">
            <a:avLst/>
          </a:prstGeom>
        </p:spPr>
      </p:pic>
      <p:pic>
        <p:nvPicPr>
          <p:cNvPr id="12" name="Grafik 11">
            <a:extLst>
              <a:ext uri="{FF2B5EF4-FFF2-40B4-BE49-F238E27FC236}">
                <a16:creationId xmlns:a16="http://schemas.microsoft.com/office/drawing/2014/main" id="{5C5017CD-7F42-6839-58D5-A5D74BEB0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719" y="1299599"/>
            <a:ext cx="3574673" cy="4866121"/>
          </a:xfrm>
          <a:prstGeom prst="rect">
            <a:avLst/>
          </a:prstGeom>
        </p:spPr>
      </p:pic>
      <p:pic>
        <p:nvPicPr>
          <p:cNvPr id="3" name="Grafik 2">
            <a:extLst>
              <a:ext uri="{FF2B5EF4-FFF2-40B4-BE49-F238E27FC236}">
                <a16:creationId xmlns:a16="http://schemas.microsoft.com/office/drawing/2014/main" id="{2AB87DC7-4FB4-81EF-E08D-A6E591381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500" y="1291133"/>
            <a:ext cx="2942756" cy="2476820"/>
          </a:xfrm>
          <a:prstGeom prst="rect">
            <a:avLst/>
          </a:prstGeom>
        </p:spPr>
      </p:pic>
    </p:spTree>
    <p:extLst>
      <p:ext uri="{BB962C8B-B14F-4D97-AF65-F5344CB8AC3E}">
        <p14:creationId xmlns:p14="http://schemas.microsoft.com/office/powerpoint/2010/main" val="3026231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Lithium Titanat (</a:t>
            </a:r>
            <a:r>
              <a:rPr lang="de-CH" sz="2800" spc="-1" dirty="0" err="1">
                <a:solidFill>
                  <a:srgbClr val="FF6600"/>
                </a:solidFill>
                <a:latin typeface="Microsoft Sans Serif"/>
              </a:rPr>
              <a:t>LiTi</a:t>
            </a:r>
            <a:r>
              <a:rPr lang="de-CH" sz="2800" spc="-1" dirty="0">
                <a:solidFill>
                  <a:srgbClr val="FF6600"/>
                </a:solidFill>
                <a:latin typeface="Microsoft Sans Serif"/>
              </a:rPr>
              <a:t>)	1/4</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Lithium Titanat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LiTi</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p>
          <a:p>
            <a:r>
              <a:rPr lang="de-CH" sz="1800" dirty="0">
                <a:effectLst/>
                <a:latin typeface="Calibri" panose="020F0502020204030204" pitchFamily="34" charset="0"/>
                <a:ea typeface="Calibri" panose="020F0502020204030204" pitchFamily="34" charset="0"/>
                <a:cs typeface="Times New Roman" panose="02020603050405020304" pitchFamily="18" charset="0"/>
              </a:rPr>
              <a:t>Die Bezeichnung Titanat bedeutet: </a:t>
            </a:r>
          </a:p>
          <a:p>
            <a:r>
              <a:rPr lang="de-CH" dirty="0">
                <a:latin typeface="Calibri" panose="020F0502020204030204" pitchFamily="34" charset="0"/>
                <a:ea typeface="Calibri" panose="020F0502020204030204" pitchFamily="34" charset="0"/>
                <a:cs typeface="Times New Roman" panose="02020603050405020304" pitchFamily="18" charset="0"/>
              </a:rPr>
              <a:t>….e</a:t>
            </a:r>
            <a:r>
              <a:rPr lang="de-CH" sz="1800" dirty="0">
                <a:effectLst/>
                <a:latin typeface="Calibri" panose="020F0502020204030204" pitchFamily="34" charset="0"/>
                <a:ea typeface="Calibri" panose="020F0502020204030204" pitchFamily="34" charset="0"/>
                <a:cs typeface="Times New Roman" panose="02020603050405020304" pitchFamily="18" charset="0"/>
              </a:rPr>
              <a:t>s ist ein Mischoxid aus Lithium &amp; Titan aus der Gruppe Titanat.</a:t>
            </a:r>
          </a:p>
          <a:p>
            <a:endParaRPr lang="de-CH" sz="5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Ein sogenanntes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Lithiumtitanatspinell</a:t>
            </a:r>
            <a:r>
              <a:rPr lang="de-CH" sz="1800" dirty="0">
                <a:effectLst/>
                <a:latin typeface="Calibri" panose="020F0502020204030204" pitchFamily="34" charset="0"/>
                <a:ea typeface="Calibri" panose="020F0502020204030204" pitchFamily="34" charset="0"/>
                <a:cs typeface="Times New Roman" panose="02020603050405020304" pitchFamily="18" charset="0"/>
              </a:rPr>
              <a:t>  Es hat eine spezielle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Spinellstruktur</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Daher der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Übernamae“Titanat</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Es ist ein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Pulfer</a:t>
            </a:r>
            <a:r>
              <a:rPr lang="de-CH" sz="1800" dirty="0">
                <a:effectLst/>
                <a:latin typeface="Calibri" panose="020F0502020204030204" pitchFamily="34" charset="0"/>
                <a:ea typeface="Calibri" panose="020F0502020204030204" pitchFamily="34" charset="0"/>
                <a:cs typeface="Times New Roman" panose="02020603050405020304" pitchFamily="18" charset="0"/>
              </a:rPr>
              <a:t>» mit einer unfassbaren Oberfläche!! </a:t>
            </a:r>
          </a:p>
          <a:p>
            <a:r>
              <a:rPr lang="de-CH" dirty="0">
                <a:latin typeface="Calibri" panose="020F0502020204030204" pitchFamily="34" charset="0"/>
                <a:ea typeface="Calibri" panose="020F0502020204030204" pitchFamily="34" charset="0"/>
                <a:cs typeface="Times New Roman" panose="02020603050405020304" pitchFamily="18" charset="0"/>
              </a:rPr>
              <a:t>…ein Vergleich..</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LiFePo4 oder Zellen die im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negatien</a:t>
            </a:r>
            <a:r>
              <a:rPr lang="de-CH" sz="1800" dirty="0">
                <a:effectLst/>
                <a:latin typeface="Calibri" panose="020F0502020204030204" pitchFamily="34" charset="0"/>
                <a:ea typeface="Calibri" panose="020F0502020204030204" pitchFamily="34" charset="0"/>
                <a:cs typeface="Times New Roman" panose="02020603050405020304" pitchFamily="18" charset="0"/>
              </a:rPr>
              <a:t>» Konstrukt (Minuspol) den grössenteil Graphit als «Feststoff» beinhalten, und dieses Graphit eine «</a:t>
            </a:r>
            <a:r>
              <a:rPr lang="de-CH" dirty="0">
                <a:latin typeface="Calibri" panose="020F0502020204030204" pitchFamily="34" charset="0"/>
                <a:ea typeface="Calibri" panose="020F0502020204030204" pitchFamily="34" charset="0"/>
                <a:cs typeface="Times New Roman" panose="02020603050405020304" pitchFamily="18" charset="0"/>
              </a:rPr>
              <a:t>Oberfläche von 3m2 pro Gramm aufweist, </a:t>
            </a:r>
          </a:p>
          <a:p>
            <a:endParaRPr lang="de-CH" dirty="0">
              <a:latin typeface="Calibri" panose="020F0502020204030204" pitchFamily="34" charset="0"/>
              <a:ea typeface="Calibri" panose="020F0502020204030204" pitchFamily="34" charset="0"/>
              <a:cs typeface="Times New Roman" panose="02020603050405020304" pitchFamily="18" charset="0"/>
            </a:endParaRPr>
          </a:p>
          <a:p>
            <a:r>
              <a:rPr lang="de-CH" dirty="0">
                <a:latin typeface="Calibri" panose="020F0502020204030204" pitchFamily="34" charset="0"/>
                <a:ea typeface="Calibri" panose="020F0502020204030204" pitchFamily="34" charset="0"/>
                <a:cs typeface="Times New Roman" panose="02020603050405020304" pitchFamily="18" charset="0"/>
              </a:rPr>
              <a:t>UND das Titanat mit mehr als</a:t>
            </a:r>
            <a:r>
              <a:rPr lang="de-CH" sz="1800" dirty="0">
                <a:effectLst/>
                <a:latin typeface="Calibri" panose="020F0502020204030204" pitchFamily="34" charset="0"/>
                <a:ea typeface="Calibri" panose="020F0502020204030204" pitchFamily="34" charset="0"/>
                <a:cs typeface="Times New Roman" panose="02020603050405020304" pitchFamily="18" charset="0"/>
              </a:rPr>
              <a:t> 100m2 pro Gramm !!!</a:t>
            </a: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Durch diese grosse Fläche können die Elektroden viel besser ein und austreten.</a:t>
            </a: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 erreicht der Akku eine so enorme Leistungsfähigkeit</a:t>
            </a:r>
          </a:p>
          <a:p>
            <a:endParaRPr lang="de-CH" dirty="0">
              <a:latin typeface="Calibri" panose="020F0502020204030204" pitchFamily="34" charset="0"/>
              <a:ea typeface="Calibri" panose="020F0502020204030204" pitchFamily="34" charset="0"/>
              <a:cs typeface="Times New Roman" panose="02020603050405020304" pitchFamily="18" charset="0"/>
            </a:endParaRP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762261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Lithium Titanat (</a:t>
            </a:r>
            <a:r>
              <a:rPr lang="de-CH" sz="2800" spc="-1" dirty="0" err="1">
                <a:solidFill>
                  <a:srgbClr val="FF6600"/>
                </a:solidFill>
                <a:latin typeface="Microsoft Sans Serif"/>
              </a:rPr>
              <a:t>LiTi</a:t>
            </a:r>
            <a:r>
              <a:rPr lang="de-CH" sz="2800" spc="-1" dirty="0">
                <a:solidFill>
                  <a:srgbClr val="FF6600"/>
                </a:solidFill>
                <a:latin typeface="Microsoft Sans Serif"/>
              </a:rPr>
              <a:t>)	2/4</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r>
              <a:rPr lang="de-CH" dirty="0">
                <a:latin typeface="Calibri" panose="020F0502020204030204" pitchFamily="34" charset="0"/>
                <a:ea typeface="Calibri" panose="020F0502020204030204" pitchFamily="34" charset="0"/>
                <a:cs typeface="Times New Roman" panose="02020603050405020304" pitchFamily="18" charset="0"/>
              </a:rPr>
              <a:t>Feststoff Graphit</a:t>
            </a:r>
            <a:endParaRPr lang="de-CH" spc="-1" dirty="0">
              <a:solidFill>
                <a:srgbClr val="000000"/>
              </a:solidFill>
              <a:latin typeface="Microsoft Sans Serif"/>
            </a:endParaRP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a16="http://schemas.microsoft.com/office/drawing/2014/main" id="{0A99302F-1ED4-5705-CCF8-3DBB503C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740" y="2165839"/>
            <a:ext cx="7110900" cy="3999881"/>
          </a:xfrm>
          <a:prstGeom prst="rect">
            <a:avLst/>
          </a:prstGeom>
        </p:spPr>
      </p:pic>
      <p:pic>
        <p:nvPicPr>
          <p:cNvPr id="5" name="Grafik 4">
            <a:extLst>
              <a:ext uri="{FF2B5EF4-FFF2-40B4-BE49-F238E27FC236}">
                <a16:creationId xmlns:a16="http://schemas.microsoft.com/office/drawing/2014/main" id="{9E174F6A-17ED-CB9F-EA30-F21F3804B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22" y="2161519"/>
            <a:ext cx="3460888" cy="2599690"/>
          </a:xfrm>
          <a:prstGeom prst="rect">
            <a:avLst/>
          </a:prstGeom>
        </p:spPr>
      </p:pic>
    </p:spTree>
    <p:extLst>
      <p:ext uri="{BB962C8B-B14F-4D97-AF65-F5344CB8AC3E}">
        <p14:creationId xmlns:p14="http://schemas.microsoft.com/office/powerpoint/2010/main" val="3112849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Lithium Titanat (</a:t>
            </a:r>
            <a:r>
              <a:rPr lang="de-CH" sz="2800" spc="-1" dirty="0" err="1">
                <a:solidFill>
                  <a:srgbClr val="FF6600"/>
                </a:solidFill>
                <a:latin typeface="Microsoft Sans Serif"/>
              </a:rPr>
              <a:t>LiTi</a:t>
            </a:r>
            <a:r>
              <a:rPr lang="de-CH" sz="2800" spc="-1" dirty="0">
                <a:solidFill>
                  <a:srgbClr val="FF6600"/>
                </a:solidFill>
                <a:latin typeface="Microsoft Sans Serif"/>
              </a:rPr>
              <a:t>)	3/4</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r>
              <a:rPr lang="de-CH" b="1" u="sng" dirty="0">
                <a:latin typeface="Calibri" panose="020F0502020204030204" pitchFamily="34" charset="0"/>
                <a:ea typeface="Calibri" panose="020F0502020204030204" pitchFamily="34" charset="0"/>
                <a:cs typeface="Times New Roman" panose="02020603050405020304" pitchFamily="18" charset="0"/>
              </a:rPr>
              <a:t>Speziell_1 = Atomare Struktur</a:t>
            </a:r>
            <a:endParaRPr lang="de-CH" sz="1800" b="1" u="sng"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Da Lithium Titanat von Natur aus nicht mit anderen Oxiden reagiert kann, weisst er sehr grosse Sicherheit auf da  kein „durchgehen“ erfolgt.</a:t>
            </a: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b="1" u="sng" dirty="0">
                <a:effectLst/>
                <a:latin typeface="Calibri" panose="020F0502020204030204" pitchFamily="34" charset="0"/>
                <a:ea typeface="Calibri" panose="020F0502020204030204" pitchFamily="34" charset="0"/>
                <a:cs typeface="Times New Roman" panose="02020603050405020304" pitchFamily="18" charset="0"/>
              </a:rPr>
              <a:t>Speziell_2:</a:t>
            </a:r>
          </a:p>
          <a:p>
            <a:r>
              <a:rPr lang="de-CH" sz="1800" dirty="0">
                <a:effectLst/>
                <a:latin typeface="Calibri" panose="020F0502020204030204" pitchFamily="34" charset="0"/>
                <a:ea typeface="Calibri" panose="020F0502020204030204" pitchFamily="34" charset="0"/>
                <a:cs typeface="Times New Roman" panose="02020603050405020304" pitchFamily="18" charset="0"/>
              </a:rPr>
              <a:t>Bei diesem Akku wurde gezielt die Negative Elektrode verändert nicht die Positive wie üblich</a:t>
            </a: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Anode		Negative Elektrode	(besteht fast immer aus Graphit)</a:t>
            </a: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Separator:	Kunststofffolie (leicht durchlässig ist)</a:t>
            </a: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Calibri" panose="020F0502020204030204" pitchFamily="34" charset="0"/>
                <a:ea typeface="Calibri" panose="020F0502020204030204" pitchFamily="34" charset="0"/>
                <a:cs typeface="Times New Roman" panose="02020603050405020304" pitchFamily="18" charset="0"/>
              </a:rPr>
              <a:t>Kathode:		Positive Elektrode</a:t>
            </a:r>
          </a:p>
          <a:p>
            <a:endParaRPr lang="de-CH" dirty="0"/>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381253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Lithium Titanat (</a:t>
            </a:r>
            <a:r>
              <a:rPr lang="de-CH" sz="2800" spc="-1" dirty="0" err="1">
                <a:solidFill>
                  <a:srgbClr val="FF6600"/>
                </a:solidFill>
                <a:latin typeface="Microsoft Sans Serif"/>
              </a:rPr>
              <a:t>LiTi</a:t>
            </a:r>
            <a:r>
              <a:rPr lang="de-CH" sz="2800" spc="-1" dirty="0">
                <a:solidFill>
                  <a:srgbClr val="FF6600"/>
                </a:solidFill>
                <a:latin typeface="Microsoft Sans Serif"/>
              </a:rPr>
              <a:t>)	4/4</a:t>
            </a:r>
            <a:endParaRPr lang="de-DE" sz="2800" b="0" strike="noStrike" spc="-1" dirty="0">
              <a:solidFill>
                <a:srgbClr val="000000"/>
              </a:solidFill>
              <a:latin typeface="Arial"/>
            </a:endParaRPr>
          </a:p>
        </p:txBody>
      </p:sp>
      <p:sp>
        <p:nvSpPr>
          <p:cNvPr id="45" name="TextShape 2"/>
          <p:cNvSpPr txBox="1"/>
          <p:nvPr/>
        </p:nvSpPr>
        <p:spPr>
          <a:xfrm>
            <a:off x="304800" y="1260360"/>
            <a:ext cx="8595360" cy="5336640"/>
          </a:xfrm>
          <a:prstGeom prst="rect">
            <a:avLst/>
          </a:prstGeom>
          <a:noFill/>
          <a:ln>
            <a:noFill/>
          </a:ln>
        </p:spPr>
        <p:txBody>
          <a:bodyPr>
            <a:noAutofit/>
          </a:bodyPr>
          <a:lstStyle/>
          <a:p>
            <a:r>
              <a:rPr lang="de-CH" b="1" u="sng" dirty="0">
                <a:latin typeface="Calibri" panose="020F0502020204030204" pitchFamily="34" charset="0"/>
                <a:ea typeface="Calibri" panose="020F0502020204030204" pitchFamily="34" charset="0"/>
                <a:cs typeface="Times New Roman" panose="02020603050405020304" pitchFamily="18" charset="0"/>
              </a:rPr>
              <a:t>Speziell_3</a:t>
            </a:r>
          </a:p>
          <a:p>
            <a:r>
              <a:rPr lang="de-CH" dirty="0">
                <a:latin typeface="Calibri" panose="020F0502020204030204" pitchFamily="34" charset="0"/>
                <a:cs typeface="Times New Roman" panose="02020603050405020304" pitchFamily="18" charset="0"/>
              </a:rPr>
              <a:t>Elementares Fachwissen …. </a:t>
            </a:r>
            <a:r>
              <a:rPr lang="de-DE" dirty="0">
                <a:latin typeface="Calibri" panose="020F0502020204030204" pitchFamily="34" charset="0"/>
                <a:cs typeface="Times New Roman" panose="02020603050405020304" pitchFamily="18" charset="0"/>
              </a:rPr>
              <a:t>“ Vorkommen“</a:t>
            </a:r>
          </a:p>
          <a:p>
            <a:r>
              <a:rPr lang="de-DE" dirty="0">
                <a:latin typeface="Calibri" panose="020F0502020204030204" pitchFamily="34" charset="0"/>
                <a:cs typeface="Times New Roman" panose="02020603050405020304" pitchFamily="18" charset="0"/>
              </a:rPr>
              <a:t>Spinelle sind geologisch außerordentlich wichtig.</a:t>
            </a:r>
          </a:p>
          <a:p>
            <a:r>
              <a:rPr lang="de-DE" dirty="0">
                <a:latin typeface="Calibri" panose="020F0502020204030204" pitchFamily="34" charset="0"/>
                <a:cs typeface="Times New Roman" panose="02020603050405020304" pitchFamily="18" charset="0"/>
              </a:rPr>
              <a:t>Viele Minerale kristallisieren in der </a:t>
            </a:r>
            <a:r>
              <a:rPr lang="de-DE" dirty="0" err="1">
                <a:latin typeface="Calibri" panose="020F0502020204030204" pitchFamily="34" charset="0"/>
                <a:cs typeface="Times New Roman" panose="02020603050405020304" pitchFamily="18" charset="0"/>
              </a:rPr>
              <a:t>Spinellstruktur</a:t>
            </a:r>
            <a:r>
              <a:rPr lang="de-DE" dirty="0">
                <a:latin typeface="Calibri" panose="020F0502020204030204" pitchFamily="34" charset="0"/>
                <a:cs typeface="Times New Roman" panose="02020603050405020304" pitchFamily="18" charset="0"/>
              </a:rPr>
              <a:t>, darunter sind </a:t>
            </a:r>
          </a:p>
          <a:p>
            <a:r>
              <a:rPr lang="de-DE" dirty="0">
                <a:latin typeface="Calibri" panose="020F0502020204030204" pitchFamily="34" charset="0"/>
                <a:cs typeface="Times New Roman" panose="02020603050405020304" pitchFamily="18" charset="0"/>
              </a:rPr>
              <a:t>neben den Oxiden auch Sulfide, Selenide und Silikate. </a:t>
            </a:r>
          </a:p>
          <a:p>
            <a:endParaRPr lang="de-DE" sz="500" dirty="0">
              <a:latin typeface="Calibri" panose="020F0502020204030204" pitchFamily="34" charset="0"/>
              <a:cs typeface="Times New Roman" panose="02020603050405020304" pitchFamily="18" charset="0"/>
            </a:endParaRPr>
          </a:p>
          <a:p>
            <a:r>
              <a:rPr lang="de-DE" dirty="0">
                <a:latin typeface="Calibri" panose="020F0502020204030204" pitchFamily="34" charset="0"/>
                <a:cs typeface="Times New Roman" panose="02020603050405020304" pitchFamily="18" charset="0"/>
              </a:rPr>
              <a:t>Die aktuelle und von der IMA/CNMNC neu definierte Spinell-Supergruppe führt derzeit 56 Minerale (Stand 2018).</a:t>
            </a:r>
          </a:p>
          <a:p>
            <a:endParaRPr lang="de-DE" sz="500" dirty="0">
              <a:latin typeface="Calibri" panose="020F0502020204030204" pitchFamily="34" charset="0"/>
              <a:cs typeface="Times New Roman" panose="02020603050405020304" pitchFamily="18" charset="0"/>
            </a:endParaRPr>
          </a:p>
          <a:p>
            <a:r>
              <a:rPr lang="de-DE" dirty="0">
                <a:latin typeface="Calibri" panose="020F0502020204030204" pitchFamily="34" charset="0"/>
                <a:cs typeface="Times New Roman" panose="02020603050405020304" pitchFamily="18" charset="0"/>
              </a:rPr>
              <a:t>Es wird vermutet, dass der Spinell </a:t>
            </a:r>
            <a:r>
              <a:rPr lang="de-DE" dirty="0" err="1">
                <a:latin typeface="Calibri" panose="020F0502020204030204" pitchFamily="34" charset="0"/>
                <a:cs typeface="Times New Roman" panose="02020603050405020304" pitchFamily="18" charset="0"/>
              </a:rPr>
              <a:t>Ringwoodit</a:t>
            </a:r>
            <a:r>
              <a:rPr lang="de-DE" dirty="0">
                <a:latin typeface="Calibri" panose="020F0502020204030204" pitchFamily="34" charset="0"/>
                <a:cs typeface="Times New Roman" panose="02020603050405020304" pitchFamily="18" charset="0"/>
              </a:rPr>
              <a:t> einen größeren Anteil des Erdmantels bildet.</a:t>
            </a: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dirty="0">
                <a:hlinkClick r:id="rId2"/>
              </a:rPr>
              <a:t>Franklinit</a:t>
            </a:r>
            <a:r>
              <a:rPr lang="de-CH" dirty="0"/>
              <a:t> ZnFe</a:t>
            </a:r>
            <a:r>
              <a:rPr lang="de-CH" baseline="30000" dirty="0"/>
              <a:t>3+</a:t>
            </a:r>
            <a:r>
              <a:rPr lang="de-CH" baseline="-25000" dirty="0"/>
              <a:t>2</a:t>
            </a:r>
            <a:r>
              <a:rPr lang="de-CH" dirty="0"/>
              <a:t>O</a:t>
            </a:r>
            <a:r>
              <a:rPr lang="de-CH" baseline="-25000" dirty="0"/>
              <a:t>4</a:t>
            </a:r>
            <a:r>
              <a:rPr lang="de-CH" dirty="0"/>
              <a:t> (</a:t>
            </a:r>
            <a:r>
              <a:rPr lang="de-CH" i="1" dirty="0" err="1"/>
              <a:t>Zinkoferrit</a:t>
            </a:r>
            <a:r>
              <a:rPr lang="de-CH" dirty="0"/>
              <a:t>)</a:t>
            </a:r>
          </a:p>
          <a:p>
            <a:endParaRPr lang="de-CH" dirty="0">
              <a:hlinkClick r:id="rId3"/>
            </a:endParaRPr>
          </a:p>
          <a:p>
            <a:r>
              <a:rPr lang="de-CH" dirty="0" err="1">
                <a:hlinkClick r:id="rId3"/>
              </a:rPr>
              <a:t>Hercynit</a:t>
            </a:r>
            <a:r>
              <a:rPr lang="de-CH" dirty="0"/>
              <a:t> FeAl</a:t>
            </a:r>
            <a:r>
              <a:rPr lang="de-CH" baseline="-25000" dirty="0"/>
              <a:t>2</a:t>
            </a:r>
            <a:r>
              <a:rPr lang="de-CH" dirty="0"/>
              <a:t>O</a:t>
            </a:r>
            <a:r>
              <a:rPr lang="de-CH" baseline="-25000" dirty="0"/>
              <a:t>4</a:t>
            </a:r>
            <a:r>
              <a:rPr lang="de-CH" dirty="0"/>
              <a:t> (</a:t>
            </a:r>
            <a:r>
              <a:rPr lang="de-CH" i="1" dirty="0"/>
              <a:t>Ferrospinell</a:t>
            </a:r>
            <a:r>
              <a:rPr lang="de-CH" dirty="0"/>
              <a:t>) </a:t>
            </a: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Lade-Zeiten</a:t>
            </a:r>
          </a:p>
          <a:p>
            <a:pPr marL="457560" lvl="1">
              <a:spcBef>
                <a:spcPts val="360"/>
              </a:spcBef>
              <a:buClr>
                <a:srgbClr val="000000"/>
              </a:buClr>
            </a:pPr>
            <a:r>
              <a:rPr lang="de-CH" b="0" strike="noStrike" spc="-1" dirty="0">
                <a:solidFill>
                  <a:srgbClr val="000000"/>
                </a:solidFill>
                <a:latin typeface="Microsoft Sans Serif"/>
              </a:rPr>
              <a:t>	bei normalen Li-Zellen … 2-4 «C» (in Ampere)</a:t>
            </a:r>
          </a:p>
          <a:p>
            <a:pPr marL="457560" lvl="1">
              <a:spcBef>
                <a:spcPts val="360"/>
              </a:spcBef>
              <a:buClr>
                <a:srgbClr val="000000"/>
              </a:buClr>
            </a:pPr>
            <a:r>
              <a:rPr lang="de-CH" spc="-1" dirty="0">
                <a:solidFill>
                  <a:srgbClr val="000000"/>
                </a:solidFill>
                <a:latin typeface="Microsoft Sans Serif"/>
              </a:rPr>
              <a:t>	bei Titanat-Zellen (40Ah) kann man locker mit 40A Laden</a:t>
            </a:r>
          </a:p>
          <a:p>
            <a:pPr marL="457560" lvl="1">
              <a:spcBef>
                <a:spcPts val="360"/>
              </a:spcBef>
              <a:buClr>
                <a:srgbClr val="000000"/>
              </a:buClr>
            </a:pPr>
            <a:r>
              <a:rPr lang="de-CH" spc="-1" dirty="0">
                <a:solidFill>
                  <a:srgbClr val="000000"/>
                </a:solidFill>
                <a:latin typeface="Microsoft Sans Serif"/>
              </a:rPr>
              <a:t>	</a:t>
            </a: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4"/>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a16="http://schemas.microsoft.com/office/drawing/2014/main" id="{0856CAB7-22D6-3B65-BD43-D78F3A86F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564" y="3769792"/>
            <a:ext cx="2062856" cy="1569996"/>
          </a:xfrm>
          <a:prstGeom prst="rect">
            <a:avLst/>
          </a:prstGeom>
        </p:spPr>
      </p:pic>
      <p:pic>
        <p:nvPicPr>
          <p:cNvPr id="5" name="Grafik 4">
            <a:extLst>
              <a:ext uri="{FF2B5EF4-FFF2-40B4-BE49-F238E27FC236}">
                <a16:creationId xmlns:a16="http://schemas.microsoft.com/office/drawing/2014/main" id="{CBB8EB05-2799-EAE9-6F5C-4C380B7EF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4173018"/>
            <a:ext cx="1791721" cy="1992702"/>
          </a:xfrm>
          <a:prstGeom prst="rect">
            <a:avLst/>
          </a:prstGeom>
        </p:spPr>
      </p:pic>
      <p:pic>
        <p:nvPicPr>
          <p:cNvPr id="7" name="Grafik 6">
            <a:extLst>
              <a:ext uri="{FF2B5EF4-FFF2-40B4-BE49-F238E27FC236}">
                <a16:creationId xmlns:a16="http://schemas.microsoft.com/office/drawing/2014/main" id="{CD55C093-FFFC-98A1-5737-BE53C304D2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9962" y="534840"/>
            <a:ext cx="2346189" cy="2063580"/>
          </a:xfrm>
          <a:prstGeom prst="rect">
            <a:avLst/>
          </a:prstGeom>
        </p:spPr>
      </p:pic>
    </p:spTree>
    <p:extLst>
      <p:ext uri="{BB962C8B-B14F-4D97-AF65-F5344CB8AC3E}">
        <p14:creationId xmlns:p14="http://schemas.microsoft.com/office/powerpoint/2010/main" val="320125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a:t>
            </a:r>
            <a:r>
              <a:rPr lang="de-CH" sz="2800" b="0" strike="noStrike" spc="-1" dirty="0">
                <a:solidFill>
                  <a:srgbClr val="FF6600"/>
                </a:solidFill>
                <a:latin typeface="Microsoft Sans Serif"/>
              </a:rPr>
              <a:t>ithium-Eisenphosphat</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0" strike="noStrike" spc="-1" dirty="0">
                <a:solidFill>
                  <a:srgbClr val="000000"/>
                </a:solidFill>
                <a:latin typeface="Microsoft Sans Serif"/>
              </a:rPr>
              <a:t>Definition</a:t>
            </a:r>
          </a:p>
          <a:p>
            <a:pPr marL="457560" lvl="1">
              <a:spcBef>
                <a:spcPts val="360"/>
              </a:spcBef>
              <a:buClr>
                <a:srgbClr val="000000"/>
              </a:buClr>
            </a:pPr>
            <a:r>
              <a:rPr lang="de-CH" b="0" strike="noStrike" spc="-1" dirty="0">
                <a:solidFill>
                  <a:srgbClr val="000000"/>
                </a:solidFill>
                <a:latin typeface="Microsoft Sans Serif"/>
              </a:rPr>
              <a:t>Der Lithium-Eisenphosphat-</a:t>
            </a:r>
            <a:r>
              <a:rPr lang="de-CH" spc="-1" dirty="0">
                <a:solidFill>
                  <a:srgbClr val="000000"/>
                </a:solidFill>
                <a:latin typeface="Microsoft Sans Serif"/>
              </a:rPr>
              <a:t>Akku </a:t>
            </a:r>
            <a:r>
              <a:rPr lang="de-CH" sz="1600" i="1" spc="-1" dirty="0">
                <a:solidFill>
                  <a:srgbClr val="000000"/>
                </a:solidFill>
                <a:latin typeface="Microsoft Sans Serif"/>
              </a:rPr>
              <a:t>(Lithium-Ferrophosphat)</a:t>
            </a:r>
            <a:r>
              <a:rPr lang="de-CH" spc="-1" dirty="0">
                <a:solidFill>
                  <a:srgbClr val="000000"/>
                </a:solidFill>
                <a:latin typeface="Microsoft Sans Serif"/>
              </a:rPr>
              <a:t> ist eine Ausführung eines «Lithium-Ionen-System»</a:t>
            </a:r>
            <a:endParaRPr lang="de-CH" b="0" strike="noStrike" spc="-1" dirty="0">
              <a:solidFill>
                <a:srgbClr val="000000"/>
              </a:solidFill>
              <a:latin typeface="Microsoft Sans Serif"/>
            </a:endParaRPr>
          </a:p>
          <a:p>
            <a:pPr marL="457560" lvl="1">
              <a:spcBef>
                <a:spcPts val="360"/>
              </a:spcBef>
              <a:buClr>
                <a:srgbClr val="000000"/>
              </a:buClr>
            </a:pPr>
            <a:endParaRPr lang="de-CH" sz="500"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Es gibt noch viele weitere Zellentypen LiFeYPO4 (mit Yttrium) usw.</a:t>
            </a:r>
          </a:p>
          <a:p>
            <a:pPr marL="360">
              <a:lnSpc>
                <a:spcPct val="100000"/>
              </a:lnSpc>
              <a:spcBef>
                <a:spcPts val="360"/>
              </a:spcBef>
              <a:buClr>
                <a:srgbClr val="000000"/>
              </a:buClr>
            </a:pPr>
            <a:endParaRPr lang="de-DE" sz="1800" b="0" strike="noStrike" spc="-1" dirty="0">
              <a:solidFill>
                <a:srgbClr val="000000"/>
              </a:solidFill>
              <a:latin typeface="Arial"/>
            </a:endParaRPr>
          </a:p>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Technisches</a:t>
            </a:r>
          </a:p>
          <a:p>
            <a:pPr marL="457560" lvl="1">
              <a:spcBef>
                <a:spcPts val="360"/>
              </a:spcBef>
              <a:buClr>
                <a:srgbClr val="000000"/>
              </a:buClr>
            </a:pPr>
            <a:r>
              <a:rPr lang="de-CH" spc="-1" dirty="0">
                <a:solidFill>
                  <a:srgbClr val="000000"/>
                </a:solidFill>
                <a:latin typeface="Microsoft Sans Serif"/>
              </a:rPr>
              <a:t>Die </a:t>
            </a:r>
            <a:r>
              <a:rPr lang="de-CH" spc="-1" dirty="0">
                <a:solidFill>
                  <a:srgbClr val="FF0000"/>
                </a:solidFill>
                <a:latin typeface="Microsoft Sans Serif"/>
              </a:rPr>
              <a:t>positive</a:t>
            </a:r>
            <a:r>
              <a:rPr lang="de-CH" spc="-1" dirty="0">
                <a:solidFill>
                  <a:srgbClr val="000000"/>
                </a:solidFill>
                <a:latin typeface="Microsoft Sans Serif"/>
              </a:rPr>
              <a:t> Elektrode besteht aus Lithium-Eisenphosphat (LiFePo4) anstelle von herkömmlichen Lithium-Cobalt(III)-oxid (LiCoO2)</a:t>
            </a:r>
          </a:p>
          <a:p>
            <a:pPr marL="457560" lvl="1">
              <a:spcBef>
                <a:spcPts val="360"/>
              </a:spcBef>
              <a:buClr>
                <a:srgbClr val="000000"/>
              </a:buClr>
            </a:pPr>
            <a:r>
              <a:rPr lang="de-CH" spc="-1" dirty="0">
                <a:solidFill>
                  <a:srgbClr val="000000"/>
                </a:solidFill>
                <a:latin typeface="Microsoft Sans Serif"/>
              </a:rPr>
              <a:t>Die </a:t>
            </a:r>
            <a:r>
              <a:rPr lang="de-CH" spc="-1" dirty="0">
                <a:solidFill>
                  <a:schemeClr val="accent6"/>
                </a:solidFill>
                <a:latin typeface="Microsoft Sans Serif"/>
              </a:rPr>
              <a:t>negative</a:t>
            </a:r>
            <a:r>
              <a:rPr lang="de-CH" spc="-1" dirty="0">
                <a:latin typeface="Microsoft Sans Serif"/>
              </a:rPr>
              <a:t> Elektrode besteht aus Graphit (hartem Kohlenstoff) mit eingelagertem Lithium</a:t>
            </a:r>
          </a:p>
          <a:p>
            <a:pPr marL="457560" lvl="1">
              <a:spcBef>
                <a:spcPts val="360"/>
              </a:spcBef>
              <a:buClr>
                <a:srgbClr val="000000"/>
              </a:buClr>
            </a:pPr>
            <a:endParaRPr lang="de-DE"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Ein solcher Akku hat gegenüber dem herkömmlichen eine geringere Energiedichte, neigt aber auch bei mechanischer Beschädigung – nicht(gleich) zum thermischen Durchgehen</a:t>
            </a:r>
          </a:p>
          <a:p>
            <a:pPr marL="360">
              <a:lnSpc>
                <a:spcPct val="100000"/>
              </a:lnSpc>
              <a:spcBef>
                <a:spcPts val="360"/>
              </a:spcBef>
              <a:buClr>
                <a:srgbClr val="000000"/>
              </a:buClr>
            </a:pPr>
            <a:endParaRPr lang="de-CH"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200516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Lithium Titanat (</a:t>
            </a:r>
            <a:r>
              <a:rPr lang="de-CH" sz="2800" spc="-1" dirty="0" err="1">
                <a:solidFill>
                  <a:srgbClr val="FF6600"/>
                </a:solidFill>
                <a:latin typeface="Microsoft Sans Serif"/>
              </a:rPr>
              <a:t>LiTi</a:t>
            </a:r>
            <a:r>
              <a:rPr lang="de-CH" sz="2800" spc="-1" dirty="0">
                <a:solidFill>
                  <a:srgbClr val="FF6600"/>
                </a:solidFill>
                <a:latin typeface="Microsoft Sans Serif"/>
              </a:rPr>
              <a:t>)	Zerstörungs-Versuch</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r>
              <a:rPr lang="de-CH" spc="-1" dirty="0">
                <a:solidFill>
                  <a:srgbClr val="000000"/>
                </a:solidFill>
                <a:latin typeface="Calibri" panose="020F0502020204030204" pitchFamily="34" charset="0"/>
                <a:cs typeface="Times New Roman" panose="02020603050405020304" pitchFamily="18" charset="0"/>
              </a:rPr>
              <a:t>Versuch den Akku zu zerstören mit Bohrungen</a:t>
            </a:r>
            <a:endParaRPr lang="de-CH" spc="-1" dirty="0">
              <a:solidFill>
                <a:srgbClr val="000000"/>
              </a:solidFill>
              <a:latin typeface="Microsoft Sans Serif"/>
            </a:endParaRP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11" name="Grafik 10">
            <a:extLst>
              <a:ext uri="{FF2B5EF4-FFF2-40B4-BE49-F238E27FC236}">
                <a16:creationId xmlns:a16="http://schemas.microsoft.com/office/drawing/2014/main" id="{3C0E79A6-2746-2FE9-B07B-C32B8DB84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00" y="1806495"/>
            <a:ext cx="7919640" cy="4572558"/>
          </a:xfrm>
          <a:prstGeom prst="rect">
            <a:avLst/>
          </a:prstGeom>
        </p:spPr>
      </p:pic>
    </p:spTree>
    <p:extLst>
      <p:ext uri="{BB962C8B-B14F-4D97-AF65-F5344CB8AC3E}">
        <p14:creationId xmlns:p14="http://schemas.microsoft.com/office/powerpoint/2010/main" val="904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Thematik </a:t>
            </a:r>
            <a:r>
              <a:rPr lang="de-CH" sz="2800" spc="-1" dirty="0" err="1">
                <a:solidFill>
                  <a:srgbClr val="FF6600"/>
                </a:solidFill>
                <a:latin typeface="Microsoft Sans Serif"/>
              </a:rPr>
              <a:t>Dentrit</a:t>
            </a:r>
            <a:r>
              <a:rPr lang="de-CH" sz="2800" spc="-1" dirty="0">
                <a:solidFill>
                  <a:srgbClr val="FF6600"/>
                </a:solidFill>
                <a:latin typeface="Microsoft Sans Serif"/>
              </a:rPr>
              <a:t> Akku</a:t>
            </a:r>
            <a:endParaRPr lang="de-DE" sz="2800" b="0" strike="noStrike" spc="-1" dirty="0">
              <a:solidFill>
                <a:srgbClr val="000000"/>
              </a:solidFill>
              <a:latin typeface="Arial"/>
            </a:endParaRPr>
          </a:p>
        </p:txBody>
      </p:sp>
      <p:sp>
        <p:nvSpPr>
          <p:cNvPr id="45" name="TextShape 2"/>
          <p:cNvSpPr txBox="1"/>
          <p:nvPr/>
        </p:nvSpPr>
        <p:spPr>
          <a:xfrm>
            <a:off x="320040" y="1203960"/>
            <a:ext cx="8283960" cy="539304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Theorie / Was sind </a:t>
            </a:r>
            <a:r>
              <a:rPr lang="de-CH" spc="-1" dirty="0" err="1">
                <a:solidFill>
                  <a:srgbClr val="000000"/>
                </a:solidFill>
                <a:latin typeface="Microsoft Sans Serif"/>
              </a:rPr>
              <a:t>Dentriten</a:t>
            </a:r>
            <a:r>
              <a:rPr lang="de-CH" spc="-1" dirty="0">
                <a:solidFill>
                  <a:srgbClr val="000000"/>
                </a:solidFill>
                <a:latin typeface="Microsoft Sans Serif"/>
              </a:rPr>
              <a:t>?</a:t>
            </a:r>
          </a:p>
          <a:p>
            <a:pPr marL="457560" lvl="1">
              <a:spcBef>
                <a:spcPts val="360"/>
              </a:spcBef>
              <a:buClr>
                <a:srgbClr val="000000"/>
              </a:buClr>
            </a:pPr>
            <a:r>
              <a:rPr lang="de-DE" dirty="0"/>
              <a:t>In der Kristallographie der Batteriewelt sind Dendriten kleine, nadelartige Strukturen, die beispielsweise an einer Lithium-Metall-Anode wachsen, wenn die Lithium-Ionen-Batterien aufgeladen wird. </a:t>
            </a:r>
          </a:p>
          <a:p>
            <a:pPr marL="457560" lvl="1">
              <a:spcBef>
                <a:spcPts val="360"/>
              </a:spcBef>
              <a:buClr>
                <a:srgbClr val="000000"/>
              </a:buClr>
            </a:pPr>
            <a:r>
              <a:rPr lang="de-DE" dirty="0"/>
              <a:t>Diese Dendriten breiten sich oft so weit aus, bis sie die </a:t>
            </a:r>
            <a:r>
              <a:rPr lang="de-DE" dirty="0" err="1"/>
              <a:t>Separatormembran</a:t>
            </a:r>
            <a:r>
              <a:rPr lang="de-DE" dirty="0"/>
              <a:t>, die die Elektroden voneinander trennt, durchstoßen, was zu einem Kurzschluss und schließlich zur Zerstörung der Batterie führt.</a:t>
            </a:r>
            <a:endParaRPr lang="de-CH" spc="-1" dirty="0">
              <a:solidFill>
                <a:srgbClr val="000000"/>
              </a:solidFill>
              <a:latin typeface="Microsoft Sans Serif"/>
            </a:endParaRPr>
          </a:p>
          <a:p>
            <a:pPr marL="457560" lvl="1">
              <a:spcBef>
                <a:spcPts val="360"/>
              </a:spcBef>
              <a:buClr>
                <a:srgbClr val="000000"/>
              </a:buClr>
            </a:pPr>
            <a:endParaRPr lang="de-CH" sz="500"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de-CH" spc="-1" dirty="0" err="1">
                <a:solidFill>
                  <a:srgbClr val="000000"/>
                </a:solidFill>
                <a:latin typeface="Microsoft Sans Serif"/>
              </a:rPr>
              <a:t>Dentritenbildung</a:t>
            </a:r>
            <a:endParaRPr lang="de-CH"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B</a:t>
            </a:r>
            <a:r>
              <a:rPr lang="de-DE" dirty="0" err="1"/>
              <a:t>islang</a:t>
            </a:r>
            <a:r>
              <a:rPr lang="de-DE" dirty="0"/>
              <a:t> war nicht bekannt, warum Metalle wie Lithium beim Aufladen an der Anode Dendriten bilden, Silber oder Kupfer hingegen nicht.</a:t>
            </a:r>
            <a:endParaRPr lang="de-CH" b="0" strike="noStrike" spc="-1" dirty="0">
              <a:solidFill>
                <a:srgbClr val="000000"/>
              </a:solidFill>
              <a:latin typeface="Microsoft Sans Serif"/>
            </a:endParaRPr>
          </a:p>
          <a:p>
            <a:pPr marL="457560" lvl="1">
              <a:spcBef>
                <a:spcPts val="360"/>
              </a:spcBef>
              <a:buClr>
                <a:srgbClr val="000000"/>
              </a:buClr>
            </a:pPr>
            <a:r>
              <a:rPr lang="de-DE" spc="-1" dirty="0">
                <a:solidFill>
                  <a:srgbClr val="000000"/>
                </a:solidFill>
                <a:latin typeface="Microsoft Sans Serif"/>
              </a:rPr>
              <a:t>Grund für </a:t>
            </a:r>
            <a:r>
              <a:rPr lang="de-DE" spc="-1" dirty="0" err="1">
                <a:solidFill>
                  <a:srgbClr val="000000"/>
                </a:solidFill>
                <a:latin typeface="Microsoft Sans Serif"/>
              </a:rPr>
              <a:t>Dendritenbildung</a:t>
            </a:r>
            <a:r>
              <a:rPr lang="de-DE" spc="-1" dirty="0">
                <a:solidFill>
                  <a:srgbClr val="000000"/>
                </a:solidFill>
                <a:latin typeface="Microsoft Sans Serif"/>
              </a:rPr>
              <a:t>: Potentiale unterhalb des Ladungsnullpunkt</a:t>
            </a: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p>
          <a:p>
            <a:endParaRPr lang="de-DE" sz="1000" b="0" strike="noStrike" spc="-1" dirty="0">
              <a:solidFill>
                <a:srgbClr val="000000"/>
              </a:solidFill>
              <a:latin typeface="Microsoft Sans Serif" pitchFamily="34" charset="0"/>
              <a:cs typeface="Microsoft Sans Serif" pitchFamily="34" charset="0"/>
            </a:endParaRPr>
          </a:p>
          <a:p>
            <a:r>
              <a:rPr lang="de-DE" sz="1000" b="0" strike="noStrike" spc="-1" dirty="0">
                <a:solidFill>
                  <a:srgbClr val="000000"/>
                </a:solidFill>
                <a:latin typeface="Microsoft Sans Serif" pitchFamily="34" charset="0"/>
                <a:cs typeface="Microsoft Sans Serif" pitchFamily="34" charset="0"/>
              </a:rPr>
              <a:t>Quellen:  </a:t>
            </a:r>
            <a:r>
              <a:rPr lang="de-DE" sz="1000" b="0" strike="noStrike" spc="-1" dirty="0" err="1">
                <a:solidFill>
                  <a:srgbClr val="000000"/>
                </a:solidFill>
                <a:latin typeface="Microsoft Sans Serif" pitchFamily="34" charset="0"/>
                <a:cs typeface="Microsoft Sans Serif" pitchFamily="34" charset="0"/>
              </a:rPr>
              <a:t>Frauenhofer</a:t>
            </a:r>
            <a:r>
              <a:rPr lang="de-DE" sz="1000" b="0" strike="noStrike" spc="-1" dirty="0">
                <a:solidFill>
                  <a:srgbClr val="000000"/>
                </a:solidFill>
                <a:latin typeface="Microsoft Sans Serif" pitchFamily="34" charset="0"/>
                <a:cs typeface="Microsoft Sans Serif" pitchFamily="34" charset="0"/>
              </a:rPr>
              <a:t> Institut / Universität Ulm</a:t>
            </a:r>
          </a:p>
          <a:p>
            <a:r>
              <a:rPr lang="de-DE" spc="-1" dirty="0">
                <a:solidFill>
                  <a:srgbClr val="000000"/>
                </a:solidFill>
                <a:latin typeface="Microsoft Sans Serif" pitchFamily="34" charset="0"/>
                <a:cs typeface="Microsoft Sans Serif" pitchFamily="34" charset="0"/>
              </a:rPr>
              <a:t>	</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3" name="Grafik 2">
            <a:extLst>
              <a:ext uri="{FF2B5EF4-FFF2-40B4-BE49-F238E27FC236}">
                <a16:creationId xmlns:a16="http://schemas.microsoft.com/office/drawing/2014/main" id="{A2254DEB-3A7B-F74E-5613-7C9B142E0208}"/>
              </a:ext>
            </a:extLst>
          </p:cNvPr>
          <p:cNvPicPr>
            <a:picLocks noChangeAspect="1"/>
          </p:cNvPicPr>
          <p:nvPr/>
        </p:nvPicPr>
        <p:blipFill>
          <a:blip r:embed="rId3"/>
          <a:stretch>
            <a:fillRect/>
          </a:stretch>
        </p:blipFill>
        <p:spPr>
          <a:xfrm>
            <a:off x="3981326" y="4691417"/>
            <a:ext cx="4172074" cy="1871683"/>
          </a:xfrm>
          <a:prstGeom prst="rect">
            <a:avLst/>
          </a:prstGeom>
        </p:spPr>
      </p:pic>
      <p:pic>
        <p:nvPicPr>
          <p:cNvPr id="5" name="Grafik 4">
            <a:extLst>
              <a:ext uri="{FF2B5EF4-FFF2-40B4-BE49-F238E27FC236}">
                <a16:creationId xmlns:a16="http://schemas.microsoft.com/office/drawing/2014/main" id="{87E11865-E2C0-5C33-926E-45DDC323D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0" y="4691417"/>
            <a:ext cx="2802596" cy="1574726"/>
          </a:xfrm>
          <a:prstGeom prst="rect">
            <a:avLst/>
          </a:prstGeom>
        </p:spPr>
      </p:pic>
    </p:spTree>
    <p:extLst>
      <p:ext uri="{BB962C8B-B14F-4D97-AF65-F5344CB8AC3E}">
        <p14:creationId xmlns:p14="http://schemas.microsoft.com/office/powerpoint/2010/main" val="4201055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p:cNvSpPr txBox="1"/>
          <p:nvPr/>
        </p:nvSpPr>
        <p:spPr>
          <a:xfrm>
            <a:off x="320040" y="1203960"/>
            <a:ext cx="8283960" cy="539304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Theorie / Was sind Blade Akku?</a:t>
            </a:r>
          </a:p>
          <a:p>
            <a:pPr marL="457560" lvl="1">
              <a:spcBef>
                <a:spcPts val="360"/>
              </a:spcBef>
              <a:buClr>
                <a:srgbClr val="000000"/>
              </a:buClr>
            </a:pPr>
            <a:r>
              <a:rPr lang="de-DE" dirty="0"/>
              <a:t>Blade = Zellen haben eine Form einer Klinge, daher dieser Name</a:t>
            </a:r>
          </a:p>
          <a:p>
            <a:pPr marL="457560" lvl="1">
              <a:spcBef>
                <a:spcPts val="360"/>
              </a:spcBef>
              <a:buClr>
                <a:srgbClr val="000000"/>
              </a:buClr>
            </a:pPr>
            <a:r>
              <a:rPr lang="de-DE" dirty="0"/>
              <a:t>Weniger „seltenen Erden“ nötig  als gegenüber anderer System</a:t>
            </a:r>
          </a:p>
          <a:p>
            <a:pPr marL="457560" lvl="1">
              <a:spcBef>
                <a:spcPts val="360"/>
              </a:spcBef>
              <a:buClr>
                <a:srgbClr val="000000"/>
              </a:buClr>
            </a:pPr>
            <a:r>
              <a:rPr lang="de-DE" spc="-1" dirty="0">
                <a:solidFill>
                  <a:srgbClr val="000000"/>
                </a:solidFill>
                <a:latin typeface="Microsoft Sans Serif"/>
              </a:rPr>
              <a:t>Zellen können </a:t>
            </a:r>
            <a:r>
              <a:rPr lang="de-DE" spc="-1" dirty="0" err="1">
                <a:solidFill>
                  <a:srgbClr val="000000"/>
                </a:solidFill>
                <a:latin typeface="Microsoft Sans Serif"/>
              </a:rPr>
              <a:t>inner</a:t>
            </a:r>
            <a:r>
              <a:rPr lang="de-DE" spc="-1" dirty="0">
                <a:solidFill>
                  <a:srgbClr val="000000"/>
                </a:solidFill>
                <a:latin typeface="Microsoft Sans Serif"/>
              </a:rPr>
              <a:t> 20Min auf 70% geladen werden (ohne </a:t>
            </a:r>
            <a:r>
              <a:rPr lang="de-DE" spc="-1" dirty="0" err="1">
                <a:solidFill>
                  <a:srgbClr val="000000"/>
                </a:solidFill>
                <a:latin typeface="Microsoft Sans Serif"/>
              </a:rPr>
              <a:t>Kap.Verl</a:t>
            </a:r>
            <a:r>
              <a:rPr lang="de-DE" spc="-1" dirty="0">
                <a:solidFill>
                  <a:srgbClr val="000000"/>
                </a:solidFill>
                <a:latin typeface="Microsoft Sans Serif"/>
              </a:rPr>
              <a:t>.)</a:t>
            </a:r>
          </a:p>
          <a:p>
            <a:pPr marL="457560" lvl="1">
              <a:spcBef>
                <a:spcPts val="360"/>
              </a:spcBef>
              <a:buClr>
                <a:srgbClr val="000000"/>
              </a:buClr>
            </a:pPr>
            <a:r>
              <a:rPr lang="de-DE" spc="-1" dirty="0">
                <a:solidFill>
                  <a:srgbClr val="000000"/>
                </a:solidFill>
                <a:latin typeface="Microsoft Sans Serif"/>
              </a:rPr>
              <a:t>Extreme hohe Stabilität und Sicherheit</a:t>
            </a:r>
          </a:p>
          <a:p>
            <a:pPr marL="457560" lvl="1">
              <a:spcBef>
                <a:spcPts val="360"/>
              </a:spcBef>
              <a:buClr>
                <a:srgbClr val="000000"/>
              </a:buClr>
            </a:pPr>
            <a:r>
              <a:rPr lang="de-DE" spc="-1" dirty="0">
                <a:solidFill>
                  <a:srgbClr val="000000"/>
                </a:solidFill>
                <a:latin typeface="Microsoft Sans Serif"/>
              </a:rPr>
              <a:t>Zellen überstehen den Nageltest (Nagel quer zur Zelle eintreiben)</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p>
          <a:p>
            <a:r>
              <a:rPr lang="de-DE" spc="-1" dirty="0">
                <a:solidFill>
                  <a:srgbClr val="000000"/>
                </a:solidFill>
                <a:latin typeface="Microsoft Sans Serif" pitchFamily="34" charset="0"/>
                <a:cs typeface="Microsoft Sans Serif" pitchFamily="34" charset="0"/>
              </a:rPr>
              <a:t>	</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
        <p:nvSpPr>
          <p:cNvPr id="2" name="TextShape 1">
            <a:extLst>
              <a:ext uri="{FF2B5EF4-FFF2-40B4-BE49-F238E27FC236}">
                <a16:creationId xmlns:a16="http://schemas.microsoft.com/office/drawing/2014/main" id="{D3E66670-1D67-6F8E-BAC3-5A9A9CD1BB14}"/>
              </a:ext>
            </a:extLst>
          </p:cNvPr>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Thematik Blade Akku				1/4</a:t>
            </a:r>
            <a:endParaRPr lang="de-DE" sz="2800" b="0" strike="noStrike" spc="-1" dirty="0">
              <a:solidFill>
                <a:srgbClr val="000000"/>
              </a:solidFill>
              <a:latin typeface="Arial"/>
            </a:endParaRPr>
          </a:p>
        </p:txBody>
      </p:sp>
      <p:pic>
        <p:nvPicPr>
          <p:cNvPr id="3" name="Grafik 2">
            <a:extLst>
              <a:ext uri="{FF2B5EF4-FFF2-40B4-BE49-F238E27FC236}">
                <a16:creationId xmlns:a16="http://schemas.microsoft.com/office/drawing/2014/main" id="{5B859247-A819-9256-CD9C-8415A42506F7}"/>
              </a:ext>
            </a:extLst>
          </p:cNvPr>
          <p:cNvPicPr>
            <a:picLocks noChangeAspect="1"/>
          </p:cNvPicPr>
          <p:nvPr/>
        </p:nvPicPr>
        <p:blipFill>
          <a:blip r:embed="rId3"/>
          <a:stretch>
            <a:fillRect/>
          </a:stretch>
        </p:blipFill>
        <p:spPr>
          <a:xfrm>
            <a:off x="260729" y="3286356"/>
            <a:ext cx="4200116" cy="3120485"/>
          </a:xfrm>
          <a:prstGeom prst="rect">
            <a:avLst/>
          </a:prstGeom>
        </p:spPr>
      </p:pic>
      <p:pic>
        <p:nvPicPr>
          <p:cNvPr id="4" name="Grafik 3">
            <a:extLst>
              <a:ext uri="{FF2B5EF4-FFF2-40B4-BE49-F238E27FC236}">
                <a16:creationId xmlns:a16="http://schemas.microsoft.com/office/drawing/2014/main" id="{21685D78-4711-B3EE-CCB5-298969D82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283296"/>
            <a:ext cx="4385821" cy="3174759"/>
          </a:xfrm>
          <a:prstGeom prst="rect">
            <a:avLst/>
          </a:prstGeom>
        </p:spPr>
      </p:pic>
    </p:spTree>
    <p:extLst>
      <p:ext uri="{BB962C8B-B14F-4D97-AF65-F5344CB8AC3E}">
        <p14:creationId xmlns:p14="http://schemas.microsoft.com/office/powerpoint/2010/main" val="2764521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p:cNvSpPr txBox="1"/>
          <p:nvPr/>
        </p:nvSpPr>
        <p:spPr>
          <a:xfrm>
            <a:off x="259080" y="1203960"/>
            <a:ext cx="8641080" cy="539304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fr-FR" spc="-1" dirty="0" err="1">
                <a:solidFill>
                  <a:srgbClr val="000000"/>
                </a:solidFill>
                <a:latin typeface="Microsoft Sans Serif"/>
              </a:rPr>
              <a:t>Bilder</a:t>
            </a:r>
            <a:r>
              <a:rPr lang="fr-FR" spc="-1" dirty="0">
                <a:solidFill>
                  <a:srgbClr val="000000"/>
                </a:solidFill>
                <a:latin typeface="Microsoft Sans Serif"/>
              </a:rPr>
              <a:t> von einer </a:t>
            </a:r>
            <a:r>
              <a:rPr lang="fr-FR" spc="-1" dirty="0" err="1">
                <a:solidFill>
                  <a:srgbClr val="000000"/>
                </a:solidFill>
                <a:latin typeface="Microsoft Sans Serif"/>
              </a:rPr>
              <a:t>Produktion</a:t>
            </a:r>
            <a:endParaRPr lang="fr-FR" spc="-1" dirty="0">
              <a:solidFill>
                <a:srgbClr val="000000"/>
              </a:solidFill>
              <a:latin typeface="Microsoft Sans Serif"/>
            </a:endParaRPr>
          </a:p>
          <a:p>
            <a:pPr marL="360">
              <a:lnSpc>
                <a:spcPct val="100000"/>
              </a:lnSpc>
              <a:spcBef>
                <a:spcPts val="360"/>
              </a:spcBef>
              <a:buClr>
                <a:srgbClr val="000000"/>
              </a:buClr>
            </a:pPr>
            <a:r>
              <a:rPr lang="de-DE" sz="1800" spc="-1" dirty="0">
                <a:solidFill>
                  <a:srgbClr val="000000"/>
                </a:solidFill>
                <a:latin typeface="Microsoft Sans Serif"/>
              </a:rPr>
              <a:t>hier eine Variante, bei der die Verbindungslaschen der 4 Zellen noch offen sind</a:t>
            </a:r>
            <a:endParaRPr lang="fr-FR" spc="-1" dirty="0">
              <a:solidFill>
                <a:srgbClr val="000000"/>
              </a:solidFill>
              <a:latin typeface="Microsoft Sans Serif"/>
            </a:endParaRPr>
          </a:p>
          <a:p>
            <a:pPr marL="360">
              <a:lnSpc>
                <a:spcPct val="100000"/>
              </a:lnSpc>
              <a:spcBef>
                <a:spcPts val="360"/>
              </a:spcBef>
              <a:buClr>
                <a:srgbClr val="000000"/>
              </a:buClr>
            </a:pPr>
            <a:endParaRPr lang="fr-FR" sz="1800" spc="-1" dirty="0">
              <a:solidFill>
                <a:srgbClr val="000000"/>
              </a:solidFill>
              <a:latin typeface="Microsoft Sans Serif"/>
            </a:endParaRPr>
          </a:p>
          <a:p>
            <a:pPr marL="360">
              <a:lnSpc>
                <a:spcPct val="100000"/>
              </a:lnSpc>
              <a:spcBef>
                <a:spcPts val="360"/>
              </a:spcBef>
              <a:buClr>
                <a:srgbClr val="000000"/>
              </a:buClr>
            </a:pPr>
            <a:endParaRPr lang="fr-FR" spc="-1" dirty="0">
              <a:solidFill>
                <a:srgbClr val="000000"/>
              </a:solidFill>
              <a:latin typeface="Microsoft Sans Serif"/>
            </a:endParaRPr>
          </a:p>
          <a:p>
            <a:pPr marL="360">
              <a:lnSpc>
                <a:spcPct val="100000"/>
              </a:lnSpc>
              <a:spcBef>
                <a:spcPts val="360"/>
              </a:spcBef>
              <a:buClr>
                <a:srgbClr val="000000"/>
              </a:buClr>
            </a:pPr>
            <a:endParaRPr lang="fr-FR" sz="1800" spc="-1" dirty="0">
              <a:solidFill>
                <a:srgbClr val="000000"/>
              </a:solidFill>
              <a:latin typeface="Microsoft Sans Serif"/>
            </a:endParaRPr>
          </a:p>
          <a:p>
            <a:pPr marL="360">
              <a:lnSpc>
                <a:spcPct val="100000"/>
              </a:lnSpc>
              <a:spcBef>
                <a:spcPts val="360"/>
              </a:spcBef>
              <a:buClr>
                <a:srgbClr val="000000"/>
              </a:buClr>
            </a:pPr>
            <a:endParaRPr lang="fr-FR" spc="-1" dirty="0">
              <a:solidFill>
                <a:srgbClr val="000000"/>
              </a:solidFill>
              <a:latin typeface="Microsoft Sans Serif"/>
            </a:endParaRPr>
          </a:p>
          <a:p>
            <a:pPr marL="360">
              <a:lnSpc>
                <a:spcPct val="100000"/>
              </a:lnSpc>
              <a:spcBef>
                <a:spcPts val="360"/>
              </a:spcBef>
              <a:buClr>
                <a:srgbClr val="000000"/>
              </a:buClr>
            </a:pPr>
            <a:endParaRPr lang="fr-FR" sz="1800" spc="-1" dirty="0">
              <a:solidFill>
                <a:srgbClr val="000000"/>
              </a:solidFill>
              <a:latin typeface="Microsoft Sans Serif"/>
            </a:endParaRPr>
          </a:p>
          <a:p>
            <a:pPr marL="360">
              <a:lnSpc>
                <a:spcPct val="100000"/>
              </a:lnSpc>
              <a:spcBef>
                <a:spcPts val="360"/>
              </a:spcBef>
              <a:buClr>
                <a:srgbClr val="000000"/>
              </a:buClr>
            </a:pPr>
            <a:endParaRPr lang="fr-FR" spc="-1" dirty="0">
              <a:solidFill>
                <a:srgbClr val="000000"/>
              </a:solidFill>
              <a:latin typeface="Microsoft Sans Serif"/>
            </a:endParaRPr>
          </a:p>
          <a:p>
            <a:pPr marL="360">
              <a:lnSpc>
                <a:spcPct val="100000"/>
              </a:lnSpc>
              <a:spcBef>
                <a:spcPts val="360"/>
              </a:spcBef>
              <a:buClr>
                <a:srgbClr val="000000"/>
              </a:buClr>
            </a:pPr>
            <a:endParaRPr lang="fr-FR" spc="-1" dirty="0">
              <a:solidFill>
                <a:srgbClr val="000000"/>
              </a:solidFill>
              <a:latin typeface="Microsoft Sans Serif"/>
            </a:endParaRPr>
          </a:p>
          <a:p>
            <a:pPr marL="360">
              <a:lnSpc>
                <a:spcPct val="100000"/>
              </a:lnSpc>
              <a:spcBef>
                <a:spcPts val="360"/>
              </a:spcBef>
              <a:buClr>
                <a:srgbClr val="000000"/>
              </a:buClr>
            </a:pPr>
            <a:endParaRPr lang="fr-FR" spc="-1" dirty="0">
              <a:solidFill>
                <a:srgbClr val="000000"/>
              </a:solidFill>
              <a:latin typeface="Microsoft Sans Serif"/>
            </a:endParaRPr>
          </a:p>
          <a:p>
            <a:pPr marL="360">
              <a:lnSpc>
                <a:spcPct val="100000"/>
              </a:lnSpc>
              <a:spcBef>
                <a:spcPts val="360"/>
              </a:spcBef>
              <a:buClr>
                <a:srgbClr val="000000"/>
              </a:buClr>
            </a:pPr>
            <a:endParaRPr lang="de-DE" sz="1800" spc="-1" dirty="0">
              <a:solidFill>
                <a:srgbClr val="000000"/>
              </a:solidFill>
              <a:latin typeface="Microsoft Sans Serif"/>
            </a:endParaRPr>
          </a:p>
          <a:p>
            <a:pPr marL="360">
              <a:lnSpc>
                <a:spcPct val="100000"/>
              </a:lnSpc>
              <a:spcBef>
                <a:spcPts val="360"/>
              </a:spcBef>
              <a:buClr>
                <a:srgbClr val="000000"/>
              </a:buClr>
            </a:pPr>
            <a:r>
              <a:rPr lang="de-DE" sz="1800" spc="-1" dirty="0">
                <a:solidFill>
                  <a:srgbClr val="000000"/>
                </a:solidFill>
                <a:latin typeface="Microsoft Sans Serif"/>
              </a:rPr>
              <a:t>... rechts eine extrem schmale eines</a:t>
            </a:r>
          </a:p>
          <a:p>
            <a:pPr marL="360">
              <a:lnSpc>
                <a:spcPct val="100000"/>
              </a:lnSpc>
              <a:spcBef>
                <a:spcPts val="360"/>
              </a:spcBef>
              <a:buClr>
                <a:srgbClr val="000000"/>
              </a:buClr>
            </a:pPr>
            <a:r>
              <a:rPr lang="de-DE" sz="1800" spc="-1" dirty="0">
                <a:solidFill>
                  <a:srgbClr val="000000"/>
                </a:solidFill>
                <a:latin typeface="Microsoft Sans Serif"/>
              </a:rPr>
              <a:t>kompletten Satzes von Zellen</a:t>
            </a:r>
            <a:endParaRPr lang="de-CH" sz="1800"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p>
          <a:p>
            <a:r>
              <a:rPr lang="de-DE" spc="-1" dirty="0">
                <a:solidFill>
                  <a:srgbClr val="000000"/>
                </a:solidFill>
                <a:latin typeface="Microsoft Sans Serif" pitchFamily="34" charset="0"/>
                <a:cs typeface="Microsoft Sans Serif" pitchFamily="34" charset="0"/>
              </a:rPr>
              <a:t>	</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
        <p:nvSpPr>
          <p:cNvPr id="2" name="TextShape 1">
            <a:extLst>
              <a:ext uri="{FF2B5EF4-FFF2-40B4-BE49-F238E27FC236}">
                <a16:creationId xmlns:a16="http://schemas.microsoft.com/office/drawing/2014/main" id="{D2453115-D09A-71DA-8A11-78A82D54AE29}"/>
              </a:ext>
            </a:extLst>
          </p:cNvPr>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Thematik Blade Akku				2/4</a:t>
            </a:r>
            <a:endParaRPr lang="de-DE" sz="2800" b="0" strike="noStrike" spc="-1" dirty="0">
              <a:solidFill>
                <a:srgbClr val="000000"/>
              </a:solidFill>
              <a:latin typeface="Arial"/>
            </a:endParaRPr>
          </a:p>
        </p:txBody>
      </p:sp>
      <p:pic>
        <p:nvPicPr>
          <p:cNvPr id="3" name="Grafik 2">
            <a:extLst>
              <a:ext uri="{FF2B5EF4-FFF2-40B4-BE49-F238E27FC236}">
                <a16:creationId xmlns:a16="http://schemas.microsoft.com/office/drawing/2014/main" id="{FEF58BC6-6645-D868-3A6D-ACC0C5D2C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07" y="1959960"/>
            <a:ext cx="4123440" cy="2602054"/>
          </a:xfrm>
          <a:prstGeom prst="rect">
            <a:avLst/>
          </a:prstGeom>
        </p:spPr>
      </p:pic>
      <p:pic>
        <p:nvPicPr>
          <p:cNvPr id="4" name="Grafik 3">
            <a:extLst>
              <a:ext uri="{FF2B5EF4-FFF2-40B4-BE49-F238E27FC236}">
                <a16:creationId xmlns:a16="http://schemas.microsoft.com/office/drawing/2014/main" id="{3875C6CF-0AA6-4788-DFC6-F4EBB11CE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214" y="4084321"/>
            <a:ext cx="4368842" cy="2403548"/>
          </a:xfrm>
          <a:prstGeom prst="rect">
            <a:avLst/>
          </a:prstGeom>
        </p:spPr>
      </p:pic>
    </p:spTree>
    <p:extLst>
      <p:ext uri="{BB962C8B-B14F-4D97-AF65-F5344CB8AC3E}">
        <p14:creationId xmlns:p14="http://schemas.microsoft.com/office/powerpoint/2010/main" val="3506785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p:cNvSpPr txBox="1"/>
          <p:nvPr/>
        </p:nvSpPr>
        <p:spPr>
          <a:xfrm>
            <a:off x="243840" y="1203960"/>
            <a:ext cx="8671560" cy="539304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Struktur / Aufbau</a:t>
            </a:r>
          </a:p>
          <a:p>
            <a:pPr marL="360">
              <a:lnSpc>
                <a:spcPct val="100000"/>
              </a:lnSpc>
              <a:spcBef>
                <a:spcPts val="360"/>
              </a:spcBef>
              <a:buClr>
                <a:srgbClr val="000000"/>
              </a:buClr>
            </a:pPr>
            <a:r>
              <a:rPr lang="de-CH" b="0" strike="noStrike" spc="-1" dirty="0">
                <a:solidFill>
                  <a:srgbClr val="000000"/>
                </a:solidFill>
                <a:latin typeface="Microsoft Sans Serif"/>
              </a:rPr>
              <a:t>172 </a:t>
            </a:r>
            <a:r>
              <a:rPr lang="de-CH" b="0" strike="noStrike" spc="-1" dirty="0" err="1">
                <a:solidFill>
                  <a:srgbClr val="000000"/>
                </a:solidFill>
                <a:latin typeface="Microsoft Sans Serif"/>
              </a:rPr>
              <a:t>Zellem</a:t>
            </a:r>
            <a:r>
              <a:rPr lang="de-CH" b="0" strike="noStrike" spc="-1" dirty="0">
                <a:solidFill>
                  <a:srgbClr val="000000"/>
                </a:solidFill>
                <a:latin typeface="Microsoft Sans Serif"/>
              </a:rPr>
              <a:t> = 82.5kWh / 560Kg</a:t>
            </a:r>
          </a:p>
          <a:p>
            <a:pPr marL="360">
              <a:lnSpc>
                <a:spcPct val="100000"/>
              </a:lnSpc>
              <a:spcBef>
                <a:spcPts val="360"/>
              </a:spcBef>
              <a:buClr>
                <a:srgbClr val="000000"/>
              </a:buClr>
            </a:pPr>
            <a:r>
              <a:rPr lang="de-DE" dirty="0"/>
              <a:t>Jede Zelle hat 155 Schichten: 39 Anoden-, 38 Kathoden- und 78 Isolierfolien.</a:t>
            </a:r>
          </a:p>
          <a:p>
            <a:pPr marL="360">
              <a:lnSpc>
                <a:spcPct val="100000"/>
              </a:lnSpc>
              <a:spcBef>
                <a:spcPts val="360"/>
              </a:spcBef>
              <a:buClr>
                <a:srgbClr val="000000"/>
              </a:buClr>
            </a:pPr>
            <a:r>
              <a:rPr lang="de-DE" dirty="0"/>
              <a:t>Das Kathodenblech muss zweimal gewalzt werden, das Anodenblech nur einmal.</a:t>
            </a:r>
          </a:p>
          <a:p>
            <a:pPr marL="360">
              <a:lnSpc>
                <a:spcPct val="100000"/>
              </a:lnSpc>
              <a:spcBef>
                <a:spcPts val="360"/>
              </a:spcBef>
              <a:buClr>
                <a:srgbClr val="000000"/>
              </a:buClr>
            </a:pPr>
            <a:r>
              <a:rPr lang="de-DE" dirty="0"/>
              <a:t>Nach der Beschichtung kommen die Packs in einen 70 Meter langen Ofen, wo man sie mit 140 bis 150 Grad Celsius trocknet und zum Schluss die Energieträger mit Vakuum von Staub säubert.</a:t>
            </a:r>
          </a:p>
          <a:p>
            <a:pPr marL="360">
              <a:lnSpc>
                <a:spcPct val="100000"/>
              </a:lnSpc>
              <a:spcBef>
                <a:spcPts val="360"/>
              </a:spcBef>
              <a:buClr>
                <a:srgbClr val="000000"/>
              </a:buClr>
            </a:pPr>
            <a:endParaRPr lang="de-DE" sz="500" dirty="0"/>
          </a:p>
          <a:p>
            <a:pPr marL="360">
              <a:lnSpc>
                <a:spcPct val="100000"/>
              </a:lnSpc>
              <a:spcBef>
                <a:spcPts val="360"/>
              </a:spcBef>
              <a:buClr>
                <a:srgbClr val="000000"/>
              </a:buClr>
            </a:pPr>
            <a:r>
              <a:rPr lang="de-DE" dirty="0"/>
              <a:t>Dieser Prozess dauert 14 Tage, wobei die eigentliche Produktion </a:t>
            </a:r>
            <a:r>
              <a:rPr lang="de-DE" dirty="0" err="1"/>
              <a:t>bloss</a:t>
            </a:r>
            <a:r>
              <a:rPr lang="de-DE" dirty="0"/>
              <a:t> zwei Tage in Anspruch nimmt.</a:t>
            </a: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DE" dirty="0"/>
              <a:t>Die Produktion läuft in acht Schritten ab: </a:t>
            </a:r>
          </a:p>
          <a:p>
            <a:pPr marL="360">
              <a:lnSpc>
                <a:spcPct val="100000"/>
              </a:lnSpc>
              <a:spcBef>
                <a:spcPts val="360"/>
              </a:spcBef>
              <a:buClr>
                <a:srgbClr val="000000"/>
              </a:buClr>
            </a:pPr>
            <a:r>
              <a:rPr lang="de-DE" dirty="0"/>
              <a:t>mischen, beschichten, pressen, </a:t>
            </a:r>
          </a:p>
          <a:p>
            <a:pPr marL="360">
              <a:lnSpc>
                <a:spcPct val="100000"/>
              </a:lnSpc>
              <a:spcBef>
                <a:spcPts val="360"/>
              </a:spcBef>
              <a:buClr>
                <a:srgbClr val="000000"/>
              </a:buClr>
            </a:pPr>
            <a:r>
              <a:rPr lang="de-DE" dirty="0"/>
              <a:t>laminieren, montieren, trocknen, </a:t>
            </a:r>
          </a:p>
          <a:p>
            <a:pPr marL="360">
              <a:lnSpc>
                <a:spcPct val="100000"/>
              </a:lnSpc>
              <a:spcBef>
                <a:spcPts val="360"/>
              </a:spcBef>
              <a:buClr>
                <a:srgbClr val="000000"/>
              </a:buClr>
            </a:pPr>
            <a:r>
              <a:rPr lang="de-DE" dirty="0"/>
              <a:t>präzises Einspritzen des </a:t>
            </a:r>
            <a:r>
              <a:rPr lang="de-DE" dirty="0" err="1"/>
              <a:t>Elektrolyts</a:t>
            </a:r>
            <a:r>
              <a:rPr lang="de-DE" dirty="0"/>
              <a:t> </a:t>
            </a:r>
          </a:p>
          <a:p>
            <a:pPr marL="360">
              <a:lnSpc>
                <a:spcPct val="100000"/>
              </a:lnSpc>
              <a:spcBef>
                <a:spcPts val="360"/>
              </a:spcBef>
              <a:buClr>
                <a:srgbClr val="000000"/>
              </a:buClr>
            </a:pPr>
            <a:r>
              <a:rPr lang="de-DE" dirty="0"/>
              <a:t>und den Funktionstests der Zelle.</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p>
          <a:p>
            <a:r>
              <a:rPr lang="de-DE" spc="-1" dirty="0">
                <a:solidFill>
                  <a:srgbClr val="000000"/>
                </a:solidFill>
                <a:latin typeface="Microsoft Sans Serif" pitchFamily="34" charset="0"/>
                <a:cs typeface="Microsoft Sans Serif" pitchFamily="34" charset="0"/>
              </a:rPr>
              <a:t>	</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
        <p:nvSpPr>
          <p:cNvPr id="3" name="TextShape 1">
            <a:extLst>
              <a:ext uri="{FF2B5EF4-FFF2-40B4-BE49-F238E27FC236}">
                <a16:creationId xmlns:a16="http://schemas.microsoft.com/office/drawing/2014/main" id="{66509EB6-E724-DC01-8C81-093E181B39A6}"/>
              </a:ext>
            </a:extLst>
          </p:cNvPr>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Thematik Blade Akku				3/4</a:t>
            </a:r>
            <a:endParaRPr lang="de-DE" sz="2800" b="0" strike="noStrike" spc="-1" dirty="0">
              <a:solidFill>
                <a:srgbClr val="000000"/>
              </a:solidFill>
              <a:latin typeface="Arial"/>
            </a:endParaRPr>
          </a:p>
        </p:txBody>
      </p:sp>
      <p:pic>
        <p:nvPicPr>
          <p:cNvPr id="4" name="Grafik 3">
            <a:extLst>
              <a:ext uri="{FF2B5EF4-FFF2-40B4-BE49-F238E27FC236}">
                <a16:creationId xmlns:a16="http://schemas.microsoft.com/office/drawing/2014/main" id="{C9511C07-CE01-152F-0187-C39178EF2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295" y="3970020"/>
            <a:ext cx="4141865" cy="2539200"/>
          </a:xfrm>
          <a:prstGeom prst="rect">
            <a:avLst/>
          </a:prstGeom>
        </p:spPr>
      </p:pic>
    </p:spTree>
    <p:extLst>
      <p:ext uri="{BB962C8B-B14F-4D97-AF65-F5344CB8AC3E}">
        <p14:creationId xmlns:p14="http://schemas.microsoft.com/office/powerpoint/2010/main" val="350054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Thematik Blade Akku				4/4</a:t>
            </a:r>
            <a:endParaRPr lang="de-DE" sz="2800" b="0" strike="noStrike" spc="-1" dirty="0">
              <a:solidFill>
                <a:srgbClr val="000000"/>
              </a:solidFill>
              <a:latin typeface="Arial"/>
            </a:endParaRPr>
          </a:p>
        </p:txBody>
      </p:sp>
      <p:sp>
        <p:nvSpPr>
          <p:cNvPr id="45" name="TextShape 2"/>
          <p:cNvSpPr txBox="1"/>
          <p:nvPr/>
        </p:nvSpPr>
        <p:spPr>
          <a:xfrm>
            <a:off x="320040" y="1203960"/>
            <a:ext cx="8283960" cy="539304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fr-FR" spc="-1" dirty="0" err="1">
                <a:solidFill>
                  <a:srgbClr val="000000"/>
                </a:solidFill>
                <a:latin typeface="Microsoft Sans Serif"/>
              </a:rPr>
              <a:t>Hauptkriterien</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Blau:</a:t>
            </a:r>
          </a:p>
          <a:p>
            <a:pPr marL="360">
              <a:lnSpc>
                <a:spcPct val="100000"/>
              </a:lnSpc>
              <a:spcBef>
                <a:spcPts val="360"/>
              </a:spcBef>
              <a:buClr>
                <a:srgbClr val="000000"/>
              </a:buClr>
            </a:pPr>
            <a:r>
              <a:rPr lang="de-CH" spc="-1" dirty="0">
                <a:solidFill>
                  <a:srgbClr val="000000"/>
                </a:solidFill>
                <a:latin typeface="Microsoft Sans Serif"/>
              </a:rPr>
              <a:t>Normale </a:t>
            </a:r>
            <a:r>
              <a:rPr lang="de-CH" spc="-1" dirty="0" err="1">
                <a:solidFill>
                  <a:srgbClr val="000000"/>
                </a:solidFill>
                <a:latin typeface="Microsoft Sans Serif"/>
              </a:rPr>
              <a:t>LiFePo</a:t>
            </a: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Rot:</a:t>
            </a:r>
          </a:p>
          <a:p>
            <a:pPr marL="360">
              <a:lnSpc>
                <a:spcPct val="100000"/>
              </a:lnSpc>
              <a:spcBef>
                <a:spcPts val="360"/>
              </a:spcBef>
              <a:buClr>
                <a:srgbClr val="000000"/>
              </a:buClr>
            </a:pPr>
            <a:r>
              <a:rPr lang="de-CH" spc="-1" dirty="0">
                <a:solidFill>
                  <a:srgbClr val="000000"/>
                </a:solidFill>
                <a:latin typeface="Microsoft Sans Serif"/>
              </a:rPr>
              <a:t>Blade </a:t>
            </a:r>
            <a:r>
              <a:rPr lang="de-CH" spc="-1" dirty="0" err="1">
                <a:solidFill>
                  <a:srgbClr val="000000"/>
                </a:solidFill>
                <a:latin typeface="Microsoft Sans Serif"/>
              </a:rPr>
              <a:t>LiFePo</a:t>
            </a:r>
            <a:r>
              <a:rPr lang="de-CH" spc="-1" dirty="0">
                <a:solidFill>
                  <a:srgbClr val="000000"/>
                </a:solidFill>
                <a:latin typeface="Microsoft Sans Serif"/>
              </a:rPr>
              <a:t> </a:t>
            </a:r>
            <a:r>
              <a:rPr lang="de-CH" spc="-1" dirty="0" err="1">
                <a:solidFill>
                  <a:srgbClr val="000000"/>
                </a:solidFill>
                <a:latin typeface="Microsoft Sans Serif"/>
              </a:rPr>
              <a:t>Batt</a:t>
            </a: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endParaRPr lang="de-CH" spc="-1" dirty="0">
              <a:solidFill>
                <a:srgbClr val="000000"/>
              </a:solidFill>
              <a:latin typeface="Microsoft Sans Serif"/>
            </a:endParaRPr>
          </a:p>
          <a:p>
            <a:pPr marL="360">
              <a:lnSpc>
                <a:spcPct val="100000"/>
              </a:lnSpc>
              <a:spcBef>
                <a:spcPts val="360"/>
              </a:spcBef>
              <a:buClr>
                <a:srgbClr val="000000"/>
              </a:buClr>
            </a:pPr>
            <a:r>
              <a:rPr lang="de-CH" spc="-1" dirty="0">
                <a:solidFill>
                  <a:srgbClr val="000000"/>
                </a:solidFill>
                <a:latin typeface="Microsoft Sans Serif"/>
              </a:rPr>
              <a:t>Grau:</a:t>
            </a:r>
          </a:p>
          <a:p>
            <a:pPr marL="360">
              <a:lnSpc>
                <a:spcPct val="100000"/>
              </a:lnSpc>
              <a:spcBef>
                <a:spcPts val="360"/>
              </a:spcBef>
              <a:buClr>
                <a:srgbClr val="000000"/>
              </a:buClr>
            </a:pPr>
            <a:r>
              <a:rPr lang="de-CH" sz="1600" i="1" spc="-1" dirty="0">
                <a:solidFill>
                  <a:srgbClr val="000000"/>
                </a:solidFill>
                <a:latin typeface="Microsoft Sans Serif"/>
              </a:rPr>
              <a:t>plus si </a:t>
            </a:r>
            <a:r>
              <a:rPr lang="de-CH" sz="1600" i="1" spc="-1" dirty="0" err="1">
                <a:solidFill>
                  <a:srgbClr val="000000"/>
                </a:solidFill>
                <a:latin typeface="Microsoft Sans Serif"/>
              </a:rPr>
              <a:t>important</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a:t>
            </a:r>
          </a:p>
          <a:p>
            <a:r>
              <a:rPr lang="de-DE" spc="-1" dirty="0">
                <a:solidFill>
                  <a:srgbClr val="000000"/>
                </a:solidFill>
                <a:latin typeface="Microsoft Sans Serif" pitchFamily="34" charset="0"/>
                <a:cs typeface="Microsoft Sans Serif" pitchFamily="34" charset="0"/>
              </a:rPr>
              <a:t>	</a:t>
            </a:r>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pic>
        <p:nvPicPr>
          <p:cNvPr id="2" name="Grafik 1">
            <a:extLst>
              <a:ext uri="{FF2B5EF4-FFF2-40B4-BE49-F238E27FC236}">
                <a16:creationId xmlns:a16="http://schemas.microsoft.com/office/drawing/2014/main" id="{BCE9F60B-82E0-83DB-8810-53F37FEAD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437" y="1557907"/>
            <a:ext cx="6051523" cy="4741545"/>
          </a:xfrm>
          <a:prstGeom prst="rect">
            <a:avLst/>
          </a:prstGeom>
        </p:spPr>
      </p:pic>
    </p:spTree>
    <p:extLst>
      <p:ext uri="{BB962C8B-B14F-4D97-AF65-F5344CB8AC3E}">
        <p14:creationId xmlns:p14="http://schemas.microsoft.com/office/powerpoint/2010/main" val="2471350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b="0" strike="noStrike" spc="-1" dirty="0">
                <a:solidFill>
                  <a:srgbClr val="FF6600"/>
                </a:solidFill>
                <a:latin typeface="Microsoft Sans Serif"/>
              </a:rPr>
              <a:t>NOT-Rufsäule </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0" strike="noStrike" spc="-1" dirty="0">
                <a:solidFill>
                  <a:srgbClr val="000000"/>
                </a:solidFill>
                <a:latin typeface="Microsoft Sans Serif"/>
              </a:rPr>
              <a:t>Autarke Funksäule</a:t>
            </a:r>
          </a:p>
          <a:p>
            <a:pPr marL="457560" lvl="1">
              <a:spcBef>
                <a:spcPts val="360"/>
              </a:spcBef>
              <a:buClr>
                <a:srgbClr val="000000"/>
              </a:buClr>
            </a:pPr>
            <a:r>
              <a:rPr lang="de-CH" spc="-1" dirty="0">
                <a:solidFill>
                  <a:srgbClr val="000000"/>
                </a:solidFill>
                <a:latin typeface="Microsoft Sans Serif"/>
              </a:rPr>
              <a:t>Realisiert von HB9NF</a:t>
            </a:r>
          </a:p>
          <a:p>
            <a:pPr marL="457560" lvl="1">
              <a:spcBef>
                <a:spcPts val="360"/>
              </a:spcBef>
              <a:buClr>
                <a:srgbClr val="000000"/>
              </a:buClr>
            </a:pPr>
            <a:endParaRPr lang="de-CH" b="0" strike="noStrike"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	Oben:   70cm </a:t>
            </a:r>
            <a:r>
              <a:rPr lang="de-CH" spc="-1" dirty="0" err="1">
                <a:solidFill>
                  <a:srgbClr val="000000"/>
                </a:solidFill>
                <a:latin typeface="Microsoft Sans Serif"/>
              </a:rPr>
              <a:t>Hytera</a:t>
            </a: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	</a:t>
            </a:r>
            <a:r>
              <a:rPr lang="de-CH" spc="-1" dirty="0">
                <a:solidFill>
                  <a:srgbClr val="000000"/>
                </a:solidFill>
                <a:latin typeface="Microsoft Sans Serif"/>
              </a:rPr>
              <a:t>M</a:t>
            </a:r>
            <a:r>
              <a:rPr lang="de-CH" b="0" strike="noStrike" spc="-1" dirty="0">
                <a:solidFill>
                  <a:srgbClr val="000000"/>
                </a:solidFill>
                <a:latin typeface="Microsoft Sans Serif"/>
              </a:rPr>
              <a:t>itte:  	Taster (TX)</a:t>
            </a:r>
          </a:p>
          <a:p>
            <a:pPr marL="457560" lvl="1">
              <a:spcBef>
                <a:spcPts val="360"/>
              </a:spcBef>
              <a:buClr>
                <a:srgbClr val="000000"/>
              </a:buClr>
            </a:pPr>
            <a:r>
              <a:rPr lang="de-CH" spc="-1" dirty="0">
                <a:solidFill>
                  <a:srgbClr val="000000"/>
                </a:solidFill>
                <a:latin typeface="Microsoft Sans Serif"/>
              </a:rPr>
              <a:t>		</a:t>
            </a:r>
            <a:r>
              <a:rPr lang="de-CH" spc="-1" dirty="0" err="1">
                <a:solidFill>
                  <a:srgbClr val="000000"/>
                </a:solidFill>
                <a:latin typeface="Microsoft Sans Serif"/>
              </a:rPr>
              <a:t>Mic</a:t>
            </a:r>
            <a:endParaRPr lang="de-CH"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		SPS (</a:t>
            </a:r>
            <a:r>
              <a:rPr lang="de-CH" b="0" strike="noStrike" spc="-1" dirty="0" err="1">
                <a:solidFill>
                  <a:srgbClr val="000000"/>
                </a:solidFill>
                <a:latin typeface="Microsoft Sans Serif"/>
              </a:rPr>
              <a:t>Simens</a:t>
            </a:r>
            <a:r>
              <a:rPr lang="de-CH" b="0" strike="noStrike" spc="-1" dirty="0">
                <a:solidFill>
                  <a:srgbClr val="000000"/>
                </a:solidFill>
                <a:latin typeface="Microsoft Sans Serif"/>
              </a:rPr>
              <a:t> Logo)</a:t>
            </a:r>
          </a:p>
          <a:p>
            <a:pPr marL="457560" lvl="1">
              <a:spcBef>
                <a:spcPts val="360"/>
              </a:spcBef>
              <a:buClr>
                <a:srgbClr val="000000"/>
              </a:buClr>
            </a:pPr>
            <a:endParaRPr lang="de-CH" spc="-1" dirty="0">
              <a:solidFill>
                <a:srgbClr val="000000"/>
              </a:solidFill>
              <a:latin typeface="Microsoft Sans Serif"/>
            </a:endParaRPr>
          </a:p>
          <a:p>
            <a:pPr marL="457560" lvl="1">
              <a:spcBef>
                <a:spcPts val="360"/>
              </a:spcBef>
              <a:buClr>
                <a:srgbClr val="000000"/>
              </a:buClr>
            </a:pPr>
            <a:r>
              <a:rPr lang="de-CH" b="0" strike="noStrike" spc="-1" dirty="0">
                <a:solidFill>
                  <a:srgbClr val="000000"/>
                </a:solidFill>
                <a:latin typeface="Microsoft Sans Serif"/>
              </a:rPr>
              <a:t>	Unten:	Akkublock</a:t>
            </a:r>
          </a:p>
          <a:p>
            <a:pPr marL="457560" lvl="1">
              <a:spcBef>
                <a:spcPts val="360"/>
              </a:spcBef>
              <a:buClr>
                <a:srgbClr val="000000"/>
              </a:buClr>
            </a:pPr>
            <a:r>
              <a:rPr lang="de-CH" spc="-1" dirty="0">
                <a:solidFill>
                  <a:srgbClr val="000000"/>
                </a:solidFill>
                <a:latin typeface="Microsoft Sans Serif"/>
              </a:rPr>
              <a:t>		..mit Ladekabel</a:t>
            </a:r>
            <a:endParaRPr lang="de-CH"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8" name="Grafik 6">
            <a:extLst>
              <a:ext uri="{FF2B5EF4-FFF2-40B4-BE49-F238E27FC236}">
                <a16:creationId xmlns:a16="http://schemas.microsoft.com/office/drawing/2014/main" id="{CC90E5C1-C060-3EE7-E126-D50F12F530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458" y="1402380"/>
            <a:ext cx="3772325" cy="502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
          <p:cNvGrpSpPr/>
          <p:nvPr/>
        </p:nvGrpSpPr>
        <p:grpSpPr>
          <a:xfrm>
            <a:off x="-1440" y="6597360"/>
            <a:ext cx="9145441" cy="264600"/>
            <a:chOff x="-1440" y="6597360"/>
            <a:chExt cx="9089209" cy="264600"/>
          </a:xfrm>
        </p:grpSpPr>
        <p:sp>
          <p:nvSpPr>
            <p:cNvPr id="10"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1"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528821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tabLst>
                <a:tab pos="0" algn="l"/>
              </a:tabLst>
            </a:pPr>
            <a:r>
              <a:rPr lang="de-CH" sz="2800" spc="-1" dirty="0">
                <a:solidFill>
                  <a:srgbClr val="FF6600"/>
                </a:solidFill>
                <a:latin typeface="Microsoft Sans Serif"/>
              </a:rPr>
              <a:t>LiFePo4 Ladegerät  / CQ-DL(06/23) / HB9NMT</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r>
              <a:rPr lang="de-CH" spc="-1" dirty="0">
                <a:solidFill>
                  <a:srgbClr val="000000"/>
                </a:solidFill>
                <a:latin typeface="Calibri" panose="020F0502020204030204" pitchFamily="34" charset="0"/>
                <a:cs typeface="Times New Roman" panose="02020603050405020304" pitchFamily="18" charset="0"/>
              </a:rPr>
              <a:t>Mein Kollege </a:t>
            </a:r>
            <a:r>
              <a:rPr lang="de-CH" spc="-1" dirty="0" err="1">
                <a:solidFill>
                  <a:srgbClr val="000000"/>
                </a:solidFill>
                <a:latin typeface="Calibri" panose="020F0502020204030204" pitchFamily="34" charset="0"/>
                <a:cs typeface="Times New Roman" panose="02020603050405020304" pitchFamily="18" charset="0"/>
              </a:rPr>
              <a:t>Mathhias</a:t>
            </a:r>
            <a:r>
              <a:rPr lang="de-CH" spc="-1" dirty="0">
                <a:solidFill>
                  <a:srgbClr val="000000"/>
                </a:solidFill>
                <a:latin typeface="Calibri" panose="020F0502020204030204" pitchFamily="34" charset="0"/>
                <a:cs typeface="Times New Roman" panose="02020603050405020304" pitchFamily="18" charset="0"/>
              </a:rPr>
              <a:t> hat sich sehr Intensiv mit der ganzen Thematik </a:t>
            </a:r>
            <a:r>
              <a:rPr lang="de-CH" spc="-1" dirty="0" err="1">
                <a:solidFill>
                  <a:srgbClr val="000000"/>
                </a:solidFill>
                <a:latin typeface="Calibri" panose="020F0502020204030204" pitchFamily="34" charset="0"/>
                <a:cs typeface="Times New Roman" panose="02020603050405020304" pitchFamily="18" charset="0"/>
              </a:rPr>
              <a:t>auseiander</a:t>
            </a:r>
            <a:r>
              <a:rPr lang="de-CH" spc="-1" dirty="0">
                <a:solidFill>
                  <a:srgbClr val="000000"/>
                </a:solidFill>
                <a:latin typeface="Calibri" panose="020F0502020204030204" pitchFamily="34" charset="0"/>
                <a:cs typeface="Times New Roman" panose="02020603050405020304" pitchFamily="18" charset="0"/>
              </a:rPr>
              <a:t> gesetzt</a:t>
            </a:r>
          </a:p>
          <a:p>
            <a:r>
              <a:rPr lang="de-CH" spc="-1" dirty="0">
                <a:solidFill>
                  <a:srgbClr val="000000"/>
                </a:solidFill>
                <a:latin typeface="Calibri" panose="020F0502020204030204" pitchFamily="34" charset="0"/>
                <a:cs typeface="Times New Roman" panose="02020603050405020304" pitchFamily="18" charset="0"/>
              </a:rPr>
              <a:t>Wir sind im Austausch untereinander und so bewähren wir Wissen für die nächsten auf</a:t>
            </a:r>
          </a:p>
          <a:p>
            <a:r>
              <a:rPr lang="de-CH" spc="-1" dirty="0">
                <a:solidFill>
                  <a:srgbClr val="000000"/>
                </a:solidFill>
                <a:latin typeface="Calibri" panose="020F0502020204030204" pitchFamily="34" charset="0"/>
                <a:cs typeface="Times New Roman" panose="02020603050405020304" pitchFamily="18" charset="0"/>
              </a:rPr>
              <a:t>Er hat sich dann Richtung Ladesystem ausgerichtet und die Systeme die «kommerziell» sind ausgelassen und sich den einfachsten und simpelsten Technik zugewandt</a:t>
            </a:r>
          </a:p>
          <a:p>
            <a:r>
              <a:rPr lang="de-CH" spc="-1" dirty="0">
                <a:solidFill>
                  <a:srgbClr val="000000"/>
                </a:solidFill>
                <a:latin typeface="Calibri" panose="020F0502020204030204" pitchFamily="34" charset="0"/>
                <a:cs typeface="Times New Roman" panose="02020603050405020304" pitchFamily="18" charset="0"/>
              </a:rPr>
              <a:t>Er hat auch im CQ-DL eine Ladegerät wo man selber mit einfachsten El-Teile sich bauen kann. Es ist einfach aufgebaut und sollte mehr oder </a:t>
            </a:r>
            <a:r>
              <a:rPr lang="de-CH" spc="-1" dirty="0" err="1">
                <a:solidFill>
                  <a:srgbClr val="000000"/>
                </a:solidFill>
                <a:latin typeface="Calibri" panose="020F0502020204030204" pitchFamily="34" charset="0"/>
                <a:cs typeface="Times New Roman" panose="02020603050405020304" pitchFamily="18" charset="0"/>
              </a:rPr>
              <a:t>weinger</a:t>
            </a:r>
            <a:r>
              <a:rPr lang="de-CH" spc="-1" dirty="0">
                <a:solidFill>
                  <a:srgbClr val="000000"/>
                </a:solidFill>
                <a:latin typeface="Calibri" panose="020F0502020204030204" pitchFamily="34" charset="0"/>
                <a:cs typeface="Times New Roman" panose="02020603050405020304" pitchFamily="18" charset="0"/>
              </a:rPr>
              <a:t> machbar sein</a:t>
            </a:r>
          </a:p>
          <a:p>
            <a:r>
              <a:rPr lang="de-CH" spc="-1" dirty="0">
                <a:solidFill>
                  <a:srgbClr val="000000"/>
                </a:solidFill>
                <a:latin typeface="Calibri" panose="020F0502020204030204" pitchFamily="34" charset="0"/>
                <a:cs typeface="Times New Roman" panose="02020603050405020304" pitchFamily="18" charset="0"/>
              </a:rPr>
              <a:t>Er gibt keine Bausätze oder Printplatten raus, sondern er denkt das wir OM uns das ohne weiteres zutrauen können</a:t>
            </a:r>
            <a:endParaRPr lang="de-CH" spc="-1" dirty="0">
              <a:solidFill>
                <a:srgbClr val="000000"/>
              </a:solidFill>
              <a:latin typeface="Microsoft Sans Serif"/>
            </a:endParaRPr>
          </a:p>
          <a:p>
            <a:endParaRPr lang="de-DE" sz="1800" b="0" strike="noStrike" spc="-1" dirty="0">
              <a:solidFill>
                <a:srgbClr val="000000"/>
              </a:solidFill>
              <a:latin typeface="Microsoft Sans Serif" pitchFamily="34" charset="0"/>
              <a:cs typeface="Microsoft Sans Serif" pitchFamily="34" charset="0"/>
            </a:endParaRPr>
          </a:p>
          <a:p>
            <a:pPr marL="457560" lvl="1">
              <a:spcBef>
                <a:spcPts val="360"/>
              </a:spcBef>
              <a:buClr>
                <a:srgbClr val="000000"/>
              </a:buClr>
            </a:pPr>
            <a:endParaRPr lang="de-DE"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4204130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360" y="1439741"/>
            <a:ext cx="9143640" cy="4769083"/>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de-CH" sz="1800" b="0" strike="noStrike" spc="-1" dirty="0">
              <a:latin typeface="Arial"/>
            </a:endParaRPr>
          </a:p>
          <a:p>
            <a:pPr algn="ctr">
              <a:defRPr/>
            </a:pPr>
            <a:r>
              <a:rPr lang="de-CH" sz="2000" dirty="0">
                <a:latin typeface="Microsoft Sans Serif" pitchFamily="34" charset="0"/>
                <a:ea typeface="Calibri" panose="020F0502020204030204" pitchFamily="34" charset="0"/>
                <a:cs typeface="Microsoft Sans Serif" pitchFamily="34" charset="0"/>
              </a:rPr>
              <a:t>Ich hoffe das diese Materie für Euch nicht all zu «trocken» war, </a:t>
            </a:r>
          </a:p>
          <a:p>
            <a:pPr algn="ctr">
              <a:defRPr/>
            </a:pPr>
            <a:r>
              <a:rPr lang="de-CH" sz="2000" dirty="0">
                <a:latin typeface="Microsoft Sans Serif" pitchFamily="34" charset="0"/>
                <a:ea typeface="Calibri" panose="020F0502020204030204" pitchFamily="34" charset="0"/>
                <a:cs typeface="Microsoft Sans Serif" pitchFamily="34" charset="0"/>
              </a:rPr>
              <a:t>und das Ihr spannende und interessante Einblicke in die Welt «Stromversorgung» hattet.</a:t>
            </a:r>
          </a:p>
          <a:p>
            <a:pPr>
              <a:defRPr/>
            </a:pPr>
            <a:endParaRPr lang="de-CH" sz="2000" dirty="0">
              <a:latin typeface="Microsoft Sans Serif" pitchFamily="34" charset="0"/>
              <a:ea typeface="Calibri" panose="020F0502020204030204" pitchFamily="34" charset="0"/>
              <a:cs typeface="Microsoft Sans Serif" pitchFamily="34" charset="0"/>
            </a:endParaRPr>
          </a:p>
          <a:p>
            <a:pPr algn="ctr">
              <a:defRPr/>
            </a:pPr>
            <a:r>
              <a:rPr lang="de-CH" sz="2000" dirty="0">
                <a:latin typeface="Microsoft Sans Serif" pitchFamily="34" charset="0"/>
                <a:ea typeface="Calibri" panose="020F0502020204030204" pitchFamily="34" charset="0"/>
                <a:cs typeface="Microsoft Sans Serif" pitchFamily="34" charset="0"/>
              </a:rPr>
              <a:t>Amstad Michael  / HB9OOA</a:t>
            </a:r>
          </a:p>
          <a:p>
            <a:pPr algn="ctr">
              <a:defRPr/>
            </a:pPr>
            <a:endParaRPr lang="de-CH" sz="500" dirty="0">
              <a:latin typeface="Microsoft Sans Serif" pitchFamily="34" charset="0"/>
              <a:ea typeface="Calibri" panose="020F0502020204030204" pitchFamily="34" charset="0"/>
              <a:cs typeface="Microsoft Sans Serif" pitchFamily="34" charset="0"/>
            </a:endParaRPr>
          </a:p>
          <a:p>
            <a:pPr algn="ctr">
              <a:defRPr/>
            </a:pPr>
            <a:r>
              <a:rPr lang="de-CH" dirty="0">
                <a:latin typeface="Microsoft Sans Serif" pitchFamily="34" charset="0"/>
                <a:ea typeface="Calibri" panose="020F0502020204030204" pitchFamily="34" charset="0"/>
                <a:cs typeface="Microsoft Sans Serif" pitchFamily="34" charset="0"/>
              </a:rPr>
              <a:t>Präsident &amp; Technischer Leiter / HB9NL – Nollen (TG)</a:t>
            </a:r>
          </a:p>
          <a:p>
            <a:pPr algn="ctr">
              <a:defRPr/>
            </a:pPr>
            <a:r>
              <a:rPr lang="de-CH" dirty="0">
                <a:latin typeface="Microsoft Sans Serif" pitchFamily="34" charset="0"/>
                <a:ea typeface="Calibri" panose="020F0502020204030204" pitchFamily="34" charset="0"/>
                <a:cs typeface="Microsoft Sans Serif" pitchFamily="34" charset="0"/>
              </a:rPr>
              <a:t>Technischer Leiter / HB9ID – Iddaburg (TG)</a:t>
            </a:r>
          </a:p>
          <a:p>
            <a:pPr algn="ctr">
              <a:defRPr/>
            </a:pPr>
            <a:endParaRPr lang="de-CH" sz="2500" dirty="0">
              <a:latin typeface="Segoe UI Light" panose="020B0502040204020203" pitchFamily="34" charset="0"/>
              <a:ea typeface="Calibri" panose="020F0502020204030204" pitchFamily="34" charset="0"/>
              <a:cs typeface="Times New Roman" panose="02020603050405020304" pitchFamily="18" charset="0"/>
            </a:endParaRPr>
          </a:p>
          <a:p>
            <a:pPr algn="ctr">
              <a:defRPr/>
            </a:pPr>
            <a:r>
              <a:rPr lang="de-CH" sz="4000" b="0" strike="noStrike" spc="-1" dirty="0">
                <a:solidFill>
                  <a:srgbClr val="000000"/>
                </a:solidFill>
                <a:latin typeface="Microsoft Sans Serif"/>
              </a:rPr>
              <a:t>…merci </a:t>
            </a:r>
            <a:r>
              <a:rPr lang="de-CH" sz="4000" b="0" strike="noStrike" spc="-1" dirty="0" err="1">
                <a:solidFill>
                  <a:srgbClr val="000000"/>
                </a:solidFill>
                <a:latin typeface="Microsoft Sans Serif"/>
              </a:rPr>
              <a:t>viu</a:t>
            </a:r>
            <a:r>
              <a:rPr lang="de-CH" sz="4000" b="0" strike="noStrike" spc="-1" dirty="0">
                <a:solidFill>
                  <a:srgbClr val="000000"/>
                </a:solidFill>
                <a:latin typeface="Microsoft Sans Serif"/>
              </a:rPr>
              <a:t> mau…</a:t>
            </a:r>
          </a:p>
          <a:p>
            <a:pPr algn="ctr">
              <a:defRPr/>
            </a:pPr>
            <a:endParaRPr lang="de-CH" sz="4000" b="0" strike="noStrike" spc="-1" dirty="0">
              <a:solidFill>
                <a:srgbClr val="000000"/>
              </a:solidFill>
              <a:latin typeface="Microsoft Sans Serif"/>
            </a:endParaRPr>
          </a:p>
          <a:p>
            <a:pPr algn="ctr">
              <a:lnSpc>
                <a:spcPct val="100000"/>
              </a:lnSpc>
            </a:pPr>
            <a:r>
              <a:rPr lang="de-CH" sz="4000" b="0" strike="noStrike" spc="-1" dirty="0">
                <a:solidFill>
                  <a:srgbClr val="000000"/>
                </a:solidFill>
                <a:latin typeface="Microsoft Sans Serif"/>
              </a:rPr>
              <a:t>FÜR EURE AUFMERKSAMKEIT</a:t>
            </a:r>
            <a:endParaRPr lang="de-CH" sz="4000" b="0" strike="noStrike" spc="-1" dirty="0">
              <a:latin typeface="Arial"/>
            </a:endParaRPr>
          </a:p>
        </p:txBody>
      </p:sp>
      <p:pic>
        <p:nvPicPr>
          <p:cNvPr id="52" name="Picture 2_0" descr="http://hb9sota.ch/wp-content/uploads/2014/02/cropped-chliaubrig2.png"/>
          <p:cNvPicPr/>
          <p:nvPr/>
        </p:nvPicPr>
        <p:blipFill>
          <a:blip r:embed="rId2"/>
          <a:stretch/>
        </p:blipFill>
        <p:spPr>
          <a:xfrm>
            <a:off x="0" y="0"/>
            <a:ext cx="9143640" cy="1428480"/>
          </a:xfrm>
          <a:prstGeom prst="rect">
            <a:avLst/>
          </a:prstGeom>
          <a:ln>
            <a:noFill/>
          </a:ln>
        </p:spPr>
      </p:pic>
      <p:grpSp>
        <p:nvGrpSpPr>
          <p:cNvPr id="5" name="Group 3"/>
          <p:cNvGrpSpPr/>
          <p:nvPr/>
        </p:nvGrpSpPr>
        <p:grpSpPr>
          <a:xfrm>
            <a:off x="-1440" y="6597360"/>
            <a:ext cx="9145441" cy="264600"/>
            <a:chOff x="-1440" y="6597360"/>
            <a:chExt cx="9089209" cy="264600"/>
          </a:xfrm>
        </p:grpSpPr>
        <p:sp>
          <p:nvSpPr>
            <p:cNvPr id="6"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7"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a:t>
            </a:r>
            <a:r>
              <a:rPr lang="de-CH" sz="2800" b="0" strike="noStrike" spc="-1" dirty="0">
                <a:solidFill>
                  <a:srgbClr val="FF6600"/>
                </a:solidFill>
                <a:latin typeface="Microsoft Sans Serif"/>
              </a:rPr>
              <a:t>ithium-Eisenphosphat /    </a:t>
            </a:r>
            <a:r>
              <a:rPr lang="de-CH" sz="2800" b="0" i="1" strike="noStrike" spc="-1" dirty="0">
                <a:solidFill>
                  <a:srgbClr val="FF6600"/>
                </a:solidFill>
                <a:latin typeface="Microsoft Sans Serif"/>
              </a:rPr>
              <a:t>Definitionen/Begriffe</a:t>
            </a:r>
            <a:endParaRPr lang="de-DE" sz="2800" b="0" i="1"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dirty="0"/>
              <a:t>„</a:t>
            </a:r>
            <a:r>
              <a:rPr lang="de-CH" dirty="0">
                <a:solidFill>
                  <a:srgbClr val="FF0000"/>
                </a:solidFill>
              </a:rPr>
              <a:t>18650</a:t>
            </a:r>
            <a:r>
              <a:rPr lang="de-CH" dirty="0"/>
              <a:t>“ / „26650“</a:t>
            </a:r>
            <a:r>
              <a:rPr lang="de-CH" spc="-1" dirty="0">
                <a:solidFill>
                  <a:srgbClr val="000000"/>
                </a:solidFill>
                <a:latin typeface="Microsoft Sans Serif"/>
              </a:rPr>
              <a:t> / </a:t>
            </a:r>
            <a:r>
              <a:rPr lang="de-CH" dirty="0"/>
              <a:t>„</a:t>
            </a:r>
            <a:r>
              <a:rPr lang="de-CH" dirty="0">
                <a:solidFill>
                  <a:srgbClr val="FF0000"/>
                </a:solidFill>
              </a:rPr>
              <a:t>32700</a:t>
            </a:r>
            <a:r>
              <a:rPr lang="de-CH" dirty="0"/>
              <a:t>“</a:t>
            </a:r>
            <a:r>
              <a:rPr lang="de-CH" spc="-1" dirty="0">
                <a:solidFill>
                  <a:srgbClr val="000000"/>
                </a:solidFill>
                <a:latin typeface="Microsoft Sans Serif"/>
              </a:rPr>
              <a:t>??? …deutsche Postleitzahl???</a:t>
            </a:r>
          </a:p>
          <a:p>
            <a:pPr marL="360">
              <a:lnSpc>
                <a:spcPct val="100000"/>
              </a:lnSpc>
              <a:spcBef>
                <a:spcPts val="360"/>
              </a:spcBef>
              <a:buClr>
                <a:srgbClr val="000000"/>
              </a:buClr>
            </a:pPr>
            <a:r>
              <a:rPr lang="de-CH" spc="-1" dirty="0">
                <a:solidFill>
                  <a:srgbClr val="000000"/>
                </a:solidFill>
                <a:latin typeface="Microsoft Sans Serif"/>
              </a:rPr>
              <a:t>	Zellendefinition / Format wie z.B.18650 oder 26650 bedeuteten: 	</a:t>
            </a:r>
            <a:r>
              <a:rPr lang="de-CH" i="1" spc="-1" dirty="0">
                <a:solidFill>
                  <a:srgbClr val="FF0000"/>
                </a:solidFill>
                <a:latin typeface="Microsoft Sans Serif"/>
              </a:rPr>
              <a:t>18</a:t>
            </a:r>
            <a:r>
              <a:rPr lang="de-CH" i="1" spc="-1" dirty="0">
                <a:solidFill>
                  <a:srgbClr val="0070C0"/>
                </a:solidFill>
                <a:latin typeface="Microsoft Sans Serif"/>
              </a:rPr>
              <a:t>650</a:t>
            </a:r>
            <a:r>
              <a:rPr lang="de-CH" i="1" spc="-1" dirty="0">
                <a:solidFill>
                  <a:srgbClr val="000000"/>
                </a:solidFill>
                <a:latin typeface="Microsoft Sans Serif"/>
              </a:rPr>
              <a:t> = Durchmesser </a:t>
            </a:r>
            <a:r>
              <a:rPr lang="de-CH" i="1" spc="-1" dirty="0">
                <a:solidFill>
                  <a:srgbClr val="FF0000"/>
                </a:solidFill>
                <a:latin typeface="Microsoft Sans Serif"/>
              </a:rPr>
              <a:t>18</a:t>
            </a:r>
            <a:r>
              <a:rPr lang="de-CH" i="1" spc="-1" dirty="0">
                <a:solidFill>
                  <a:srgbClr val="000000"/>
                </a:solidFill>
                <a:latin typeface="Microsoft Sans Serif"/>
              </a:rPr>
              <a:t>mm +/- / Länge </a:t>
            </a:r>
            <a:r>
              <a:rPr lang="de-CH" i="1" spc="-1" dirty="0">
                <a:solidFill>
                  <a:srgbClr val="0070C0"/>
                </a:solidFill>
                <a:latin typeface="Microsoft Sans Serif"/>
              </a:rPr>
              <a:t>65.00</a:t>
            </a:r>
            <a:r>
              <a:rPr lang="de-CH" i="1" spc="-1" dirty="0">
                <a:solidFill>
                  <a:srgbClr val="000000"/>
                </a:solidFill>
                <a:latin typeface="Microsoft Sans Serif"/>
              </a:rPr>
              <a:t>mm</a:t>
            </a:r>
          </a:p>
          <a:p>
            <a:pPr marL="360">
              <a:spcBef>
                <a:spcPts val="360"/>
              </a:spcBef>
              <a:buClr>
                <a:srgbClr val="000000"/>
              </a:buClr>
            </a:pPr>
            <a:r>
              <a:rPr lang="de-CH" spc="-1" dirty="0">
                <a:solidFill>
                  <a:srgbClr val="000000"/>
                </a:solidFill>
                <a:latin typeface="Microsoft Sans Serif"/>
              </a:rPr>
              <a:t>	</a:t>
            </a:r>
            <a:r>
              <a:rPr lang="de-CH" i="1" spc="-1" dirty="0">
                <a:solidFill>
                  <a:srgbClr val="FF0000"/>
                </a:solidFill>
                <a:latin typeface="Microsoft Sans Serif"/>
              </a:rPr>
              <a:t>32</a:t>
            </a:r>
            <a:r>
              <a:rPr lang="de-CH" i="1" spc="-1" dirty="0">
                <a:solidFill>
                  <a:srgbClr val="0070C0"/>
                </a:solidFill>
                <a:latin typeface="Microsoft Sans Serif"/>
              </a:rPr>
              <a:t>700</a:t>
            </a:r>
            <a:r>
              <a:rPr lang="de-CH" i="1" spc="-1" dirty="0">
                <a:solidFill>
                  <a:srgbClr val="000000"/>
                </a:solidFill>
                <a:latin typeface="Microsoft Sans Serif"/>
              </a:rPr>
              <a:t> = Durchmesser </a:t>
            </a:r>
            <a:r>
              <a:rPr lang="de-CH" i="1" spc="-1" dirty="0">
                <a:solidFill>
                  <a:srgbClr val="FF0000"/>
                </a:solidFill>
                <a:latin typeface="Microsoft Sans Serif"/>
              </a:rPr>
              <a:t>32</a:t>
            </a:r>
            <a:r>
              <a:rPr lang="de-CH" i="1" spc="-1" dirty="0">
                <a:solidFill>
                  <a:srgbClr val="000000"/>
                </a:solidFill>
                <a:latin typeface="Microsoft Sans Serif"/>
              </a:rPr>
              <a:t>mm +/- / Länge 70</a:t>
            </a:r>
            <a:r>
              <a:rPr lang="de-CH" i="1" spc="-1" dirty="0">
                <a:solidFill>
                  <a:srgbClr val="0070C0"/>
                </a:solidFill>
                <a:latin typeface="Microsoft Sans Serif"/>
              </a:rPr>
              <a:t>.00</a:t>
            </a:r>
            <a:r>
              <a:rPr lang="de-CH" i="1" spc="-1" dirty="0">
                <a:solidFill>
                  <a:srgbClr val="000000"/>
                </a:solidFill>
                <a:latin typeface="Microsoft Sans Serif"/>
              </a:rPr>
              <a:t>mm</a:t>
            </a:r>
          </a:p>
          <a:p>
            <a:pPr marL="360">
              <a:spcBef>
                <a:spcPts val="360"/>
              </a:spcBef>
              <a:buClr>
                <a:srgbClr val="000000"/>
              </a:buClr>
            </a:pPr>
            <a:r>
              <a:rPr lang="de-CH" sz="500" spc="-1" dirty="0">
                <a:solidFill>
                  <a:srgbClr val="000000"/>
                </a:solidFill>
                <a:latin typeface="Microsoft Sans Serif"/>
              </a:rPr>
              <a:t>	</a:t>
            </a:r>
          </a:p>
          <a:p>
            <a:pPr marL="343080" indent="-342720">
              <a:lnSpc>
                <a:spcPct val="100000"/>
              </a:lnSpc>
              <a:spcBef>
                <a:spcPts val="360"/>
              </a:spcBef>
              <a:buClr>
                <a:srgbClr val="000000"/>
              </a:buClr>
              <a:buFont typeface="Symbol" charset="2"/>
              <a:buChar char=""/>
            </a:pPr>
            <a:r>
              <a:rPr lang="de-CH" dirty="0"/>
              <a:t>Einheit „C“</a:t>
            </a:r>
          </a:p>
          <a:p>
            <a:pPr marL="360">
              <a:lnSpc>
                <a:spcPct val="100000"/>
              </a:lnSpc>
              <a:spcBef>
                <a:spcPts val="360"/>
              </a:spcBef>
              <a:buClr>
                <a:srgbClr val="000000"/>
              </a:buClr>
            </a:pPr>
            <a:r>
              <a:rPr lang="de-CH" dirty="0"/>
              <a:t>	Die Einheit „C“ gibt an, wie viel Ampere im Vergleich zur 	Akkukapazität fließen.</a:t>
            </a:r>
          </a:p>
          <a:p>
            <a:pPr marL="360">
              <a:lnSpc>
                <a:spcPct val="100000"/>
              </a:lnSpc>
              <a:spcBef>
                <a:spcPts val="360"/>
              </a:spcBef>
              <a:buClr>
                <a:srgbClr val="000000"/>
              </a:buClr>
            </a:pPr>
            <a:r>
              <a:rPr lang="de-CH" dirty="0"/>
              <a:t>	</a:t>
            </a:r>
            <a:r>
              <a:rPr lang="de-CH" i="1" dirty="0"/>
              <a:t>z. B. wäre 2 C bei einem 50-Ah-Akku ein Strom von 100A).</a:t>
            </a:r>
          </a:p>
          <a:p>
            <a:pPr marL="360">
              <a:spcBef>
                <a:spcPts val="360"/>
              </a:spcBef>
              <a:buClr>
                <a:srgbClr val="000000"/>
              </a:buClr>
            </a:pPr>
            <a:r>
              <a:rPr lang="de-CH" sz="500" spc="-1" dirty="0">
                <a:solidFill>
                  <a:srgbClr val="000000"/>
                </a:solidFill>
                <a:latin typeface="Microsoft Sans Serif"/>
              </a:rPr>
              <a:t>	</a:t>
            </a:r>
          </a:p>
          <a:p>
            <a:pPr marL="343080" indent="-342720">
              <a:lnSpc>
                <a:spcPct val="100000"/>
              </a:lnSpc>
              <a:spcBef>
                <a:spcPts val="360"/>
              </a:spcBef>
              <a:buClr>
                <a:srgbClr val="000000"/>
              </a:buClr>
              <a:buFont typeface="Symbol" charset="2"/>
              <a:buChar char=""/>
            </a:pPr>
            <a:r>
              <a:rPr lang="de-CH" dirty="0" err="1"/>
              <a:t>DoD</a:t>
            </a:r>
            <a:r>
              <a:rPr lang="de-CH" dirty="0"/>
              <a:t> = </a:t>
            </a:r>
            <a:r>
              <a:rPr lang="de-CH" dirty="0" err="1"/>
              <a:t>Depth</a:t>
            </a:r>
            <a:r>
              <a:rPr lang="de-CH" dirty="0"/>
              <a:t> </a:t>
            </a:r>
            <a:r>
              <a:rPr lang="de-CH" dirty="0" err="1"/>
              <a:t>of</a:t>
            </a:r>
            <a:r>
              <a:rPr lang="de-CH" dirty="0"/>
              <a:t> </a:t>
            </a:r>
            <a:r>
              <a:rPr lang="de-CH" dirty="0" err="1"/>
              <a:t>Discharge</a:t>
            </a:r>
            <a:r>
              <a:rPr lang="de-CH" dirty="0"/>
              <a:t> </a:t>
            </a:r>
            <a:r>
              <a:rPr lang="de-CH" i="1" dirty="0"/>
              <a:t>  </a:t>
            </a:r>
          </a:p>
          <a:p>
            <a:pPr marL="457560" lvl="1">
              <a:spcBef>
                <a:spcPts val="360"/>
              </a:spcBef>
              <a:buClr>
                <a:srgbClr val="000000"/>
              </a:buClr>
            </a:pPr>
            <a:r>
              <a:rPr lang="de-CH" dirty="0"/>
              <a:t>	Angabe des Hersteller wenn die Zelle bis zu einem bestimmten 	Wert entladen wird, und daraus die berechneten zu erwartenden 	Ladezyklen.</a:t>
            </a:r>
          </a:p>
          <a:p>
            <a:pPr marL="457560" lvl="1">
              <a:spcBef>
                <a:spcPts val="360"/>
              </a:spcBef>
              <a:buClr>
                <a:srgbClr val="000000"/>
              </a:buClr>
            </a:pPr>
            <a:r>
              <a:rPr lang="de-CH" dirty="0"/>
              <a:t>	Z.B. bei </a:t>
            </a:r>
            <a:r>
              <a:rPr lang="de-CH" dirty="0">
                <a:solidFill>
                  <a:srgbClr val="FF0000"/>
                </a:solidFill>
              </a:rPr>
              <a:t>100%</a:t>
            </a:r>
            <a:r>
              <a:rPr lang="de-CH" dirty="0"/>
              <a:t>DoD nach </a:t>
            </a:r>
            <a:r>
              <a:rPr lang="de-CH" dirty="0">
                <a:solidFill>
                  <a:srgbClr val="FF0000"/>
                </a:solidFill>
              </a:rPr>
              <a:t>10`000 Zyklen &gt;85% </a:t>
            </a:r>
            <a:r>
              <a:rPr lang="de-CH" dirty="0"/>
              <a:t>Restkapazität</a:t>
            </a:r>
          </a:p>
          <a:p>
            <a:pPr marL="457560" lvl="1">
              <a:spcBef>
                <a:spcPts val="360"/>
              </a:spcBef>
              <a:buClr>
                <a:srgbClr val="000000"/>
              </a:buClr>
            </a:pPr>
            <a:r>
              <a:rPr lang="de-CH" b="0" strike="noStrike" spc="-1" dirty="0">
                <a:solidFill>
                  <a:srgbClr val="000000"/>
                </a:solidFill>
                <a:latin typeface="Microsoft Sans Serif"/>
              </a:rPr>
              <a:t>	</a:t>
            </a: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428682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Lithium-Eisenphosphat		Vorteile-Nachteile</a:t>
            </a:r>
            <a:endParaRPr lang="de-DE" sz="2800" spc="-1" dirty="0">
              <a:solidFill>
                <a:srgbClr val="FF6600"/>
              </a:solidFill>
              <a:latin typeface="Microsoft Sans Serif"/>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Vorteile</a:t>
            </a:r>
            <a:endParaRPr lang="de-CH" sz="1800" b="0" strike="noStrike"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Hohe Sicherheit </a:t>
            </a:r>
            <a:r>
              <a:rPr lang="de-CH" sz="1600" i="1" spc="-1" dirty="0">
                <a:solidFill>
                  <a:srgbClr val="000000"/>
                </a:solidFill>
                <a:latin typeface="Microsoft Sans Serif"/>
              </a:rPr>
              <a:t>(thermisches Durchgehen … Membranschmelzung)</a:t>
            </a:r>
            <a:endParaRPr lang="de-CH" sz="1600" b="0" i="1" strike="noStrike" spc="-1" dirty="0">
              <a:solidFill>
                <a:srgbClr val="000000"/>
              </a:solidFill>
              <a:latin typeface="Microsoft Sans Serif"/>
            </a:endParaRPr>
          </a:p>
          <a:p>
            <a:pPr marL="457560" lvl="1">
              <a:spcBef>
                <a:spcPts val="360"/>
              </a:spcBef>
              <a:buClr>
                <a:srgbClr val="000000"/>
              </a:buClr>
            </a:pPr>
            <a:r>
              <a:rPr lang="de-CH" spc="-1" dirty="0">
                <a:solidFill>
                  <a:srgbClr val="000000"/>
                </a:solidFill>
                <a:latin typeface="Microsoft Sans Serif"/>
              </a:rPr>
              <a:t>Hohe Leistungsdichte &amp; hoher Wirkungsgrad</a:t>
            </a:r>
          </a:p>
          <a:p>
            <a:pPr marL="457560" lvl="1">
              <a:spcBef>
                <a:spcPts val="360"/>
              </a:spcBef>
              <a:buClr>
                <a:srgbClr val="000000"/>
              </a:buClr>
            </a:pPr>
            <a:r>
              <a:rPr lang="de-CH" spc="-1" dirty="0">
                <a:solidFill>
                  <a:srgbClr val="000000"/>
                </a:solidFill>
                <a:latin typeface="Microsoft Sans Serif"/>
              </a:rPr>
              <a:t>Dauerströme bis zu 20C / Impulsbelastbarkeit bis zu 50C</a:t>
            </a:r>
          </a:p>
          <a:p>
            <a:pPr marL="457560" lvl="1">
              <a:spcBef>
                <a:spcPts val="360"/>
              </a:spcBef>
              <a:buClr>
                <a:srgbClr val="000000"/>
              </a:buClr>
            </a:pPr>
            <a:r>
              <a:rPr lang="de-CH" sz="1800" b="0" strike="noStrike" spc="-1" dirty="0">
                <a:solidFill>
                  <a:srgbClr val="000000"/>
                </a:solidFill>
                <a:latin typeface="Microsoft Sans Serif"/>
              </a:rPr>
              <a:t>Hohe </a:t>
            </a:r>
            <a:r>
              <a:rPr lang="de-CH" sz="1800" b="0" strike="noStrike" spc="-1" dirty="0" err="1">
                <a:solidFill>
                  <a:srgbClr val="000000"/>
                </a:solidFill>
                <a:latin typeface="Microsoft Sans Serif"/>
              </a:rPr>
              <a:t>Zyklenfestigkeit</a:t>
            </a:r>
            <a:endParaRPr lang="de-CH" sz="1800" b="0" strike="noStrike" spc="-1" dirty="0">
              <a:solidFill>
                <a:srgbClr val="000000"/>
              </a:solidFill>
              <a:latin typeface="Microsoft Sans Serif"/>
            </a:endParaRPr>
          </a:p>
          <a:p>
            <a:pPr marL="457560" lvl="1">
              <a:spcBef>
                <a:spcPts val="360"/>
              </a:spcBef>
              <a:buClr>
                <a:srgbClr val="000000"/>
              </a:buClr>
            </a:pPr>
            <a:r>
              <a:rPr lang="de-CH" sz="1800" b="0" strike="noStrike" spc="-1" dirty="0">
                <a:solidFill>
                  <a:srgbClr val="000000"/>
                </a:solidFill>
                <a:latin typeface="Microsoft Sans Serif"/>
              </a:rPr>
              <a:t>Flaches Spannungsprofil</a:t>
            </a:r>
          </a:p>
          <a:p>
            <a:pPr marL="457560" lvl="1">
              <a:spcBef>
                <a:spcPts val="360"/>
              </a:spcBef>
              <a:buClr>
                <a:srgbClr val="000000"/>
              </a:buClr>
            </a:pPr>
            <a:r>
              <a:rPr lang="de-CH" spc="-1" dirty="0">
                <a:solidFill>
                  <a:srgbClr val="000000"/>
                </a:solidFill>
                <a:latin typeface="Microsoft Sans Serif"/>
              </a:rPr>
              <a:t>Geringe Empfindlichkeit </a:t>
            </a:r>
            <a:r>
              <a:rPr lang="de-CH" i="1" spc="-1" dirty="0">
                <a:solidFill>
                  <a:srgbClr val="000000"/>
                </a:solidFill>
                <a:latin typeface="Microsoft Sans Serif"/>
              </a:rPr>
              <a:t>(unsanfte Handhabung) </a:t>
            </a:r>
          </a:p>
          <a:p>
            <a:pPr marL="457560" lvl="1">
              <a:spcBef>
                <a:spcPts val="360"/>
              </a:spcBef>
              <a:buClr>
                <a:srgbClr val="000000"/>
              </a:buClr>
            </a:pPr>
            <a:r>
              <a:rPr lang="de-DE" sz="1800" b="0" strike="noStrike" spc="-1" dirty="0">
                <a:solidFill>
                  <a:srgbClr val="000000"/>
                </a:solidFill>
                <a:latin typeface="Arial"/>
              </a:rPr>
              <a:t>Weiter Temperaturbereich </a:t>
            </a:r>
            <a:r>
              <a:rPr lang="de-CH" i="1" spc="-1" dirty="0">
                <a:solidFill>
                  <a:srgbClr val="000000"/>
                </a:solidFill>
                <a:latin typeface="Microsoft Sans Serif"/>
              </a:rPr>
              <a:t>(Lagerung -45°/+85°)(Nutzung+/-0° möglich)</a:t>
            </a:r>
            <a:endParaRPr lang="de-DE" sz="1800" b="0" i="1" strike="noStrike" spc="-1" dirty="0">
              <a:solidFill>
                <a:srgbClr val="000000"/>
              </a:solidFill>
              <a:latin typeface="Arial"/>
            </a:endParaRPr>
          </a:p>
          <a:p>
            <a:pPr marL="457560" lvl="1">
              <a:spcBef>
                <a:spcPts val="360"/>
              </a:spcBef>
              <a:buClr>
                <a:srgbClr val="000000"/>
              </a:buClr>
            </a:pPr>
            <a:r>
              <a:rPr lang="de-DE" spc="-1" dirty="0">
                <a:solidFill>
                  <a:srgbClr val="000000"/>
                </a:solidFill>
                <a:latin typeface="Arial"/>
              </a:rPr>
              <a:t>Minimale Selbstentladung </a:t>
            </a:r>
            <a:r>
              <a:rPr lang="de-DE" i="1" spc="-1" dirty="0">
                <a:solidFill>
                  <a:srgbClr val="000000"/>
                </a:solidFill>
                <a:latin typeface="Arial"/>
              </a:rPr>
              <a:t>(unter 3% pro Monat, eher weniger)</a:t>
            </a:r>
          </a:p>
          <a:p>
            <a:pPr marL="457560" lvl="1">
              <a:spcBef>
                <a:spcPts val="360"/>
              </a:spcBef>
              <a:buClr>
                <a:srgbClr val="000000"/>
              </a:buClr>
            </a:pPr>
            <a:endParaRPr lang="de-DE" sz="1800" b="0" strike="noStrike" spc="-1" dirty="0">
              <a:solidFill>
                <a:srgbClr val="000000"/>
              </a:solidFill>
              <a:latin typeface="Arial"/>
            </a:endParaRPr>
          </a:p>
          <a:p>
            <a:pPr marL="343080" indent="-342720">
              <a:lnSpc>
                <a:spcPct val="100000"/>
              </a:lnSpc>
              <a:spcBef>
                <a:spcPts val="360"/>
              </a:spcBef>
              <a:buClr>
                <a:srgbClr val="000000"/>
              </a:buClr>
              <a:buFont typeface="Symbol" charset="2"/>
              <a:buChar char=""/>
            </a:pPr>
            <a:r>
              <a:rPr lang="de-CH" spc="-1" dirty="0">
                <a:solidFill>
                  <a:srgbClr val="000000"/>
                </a:solidFill>
                <a:latin typeface="Microsoft Sans Serif"/>
              </a:rPr>
              <a:t>Nachteile</a:t>
            </a:r>
          </a:p>
          <a:p>
            <a:pPr marL="457560" lvl="1">
              <a:spcBef>
                <a:spcPts val="360"/>
              </a:spcBef>
              <a:buClr>
                <a:srgbClr val="000000"/>
              </a:buClr>
            </a:pPr>
            <a:r>
              <a:rPr lang="de-CH" spc="-1" dirty="0">
                <a:solidFill>
                  <a:srgbClr val="000000"/>
                </a:solidFill>
                <a:latin typeface="Microsoft Sans Serif"/>
              </a:rPr>
              <a:t>Hoher Anschaffungspreis</a:t>
            </a:r>
          </a:p>
          <a:p>
            <a:pPr marL="457560" lvl="1">
              <a:spcBef>
                <a:spcPts val="360"/>
              </a:spcBef>
              <a:buClr>
                <a:srgbClr val="000000"/>
              </a:buClr>
            </a:pPr>
            <a:r>
              <a:rPr lang="de-CH" spc="-1" dirty="0">
                <a:solidFill>
                  <a:srgbClr val="000000"/>
                </a:solidFill>
                <a:latin typeface="Microsoft Sans Serif"/>
              </a:rPr>
              <a:t>Geringe Nennspannung von 3.2V </a:t>
            </a:r>
            <a:r>
              <a:rPr lang="de-CH" i="1" spc="-1" dirty="0">
                <a:solidFill>
                  <a:srgbClr val="000000"/>
                </a:solidFill>
                <a:latin typeface="Microsoft Sans Serif"/>
              </a:rPr>
              <a:t>(Vergleich </a:t>
            </a:r>
            <a:r>
              <a:rPr lang="de-CH" i="1" spc="-1" dirty="0" err="1">
                <a:solidFill>
                  <a:srgbClr val="000000"/>
                </a:solidFill>
                <a:latin typeface="Microsoft Sans Serif"/>
              </a:rPr>
              <a:t>LiCobalt</a:t>
            </a:r>
            <a:r>
              <a:rPr lang="de-CH" i="1" spc="-1" dirty="0">
                <a:solidFill>
                  <a:srgbClr val="000000"/>
                </a:solidFill>
                <a:latin typeface="Microsoft Sans Serif"/>
              </a:rPr>
              <a:t> 3.7V)</a:t>
            </a:r>
          </a:p>
          <a:p>
            <a:pPr marL="457560" lvl="1">
              <a:spcBef>
                <a:spcPts val="360"/>
              </a:spcBef>
              <a:buClr>
                <a:srgbClr val="000000"/>
              </a:buClr>
            </a:pPr>
            <a:r>
              <a:rPr lang="de-CH" spc="-1" dirty="0">
                <a:solidFill>
                  <a:srgbClr val="000000"/>
                </a:solidFill>
                <a:latin typeface="Microsoft Sans Serif"/>
              </a:rPr>
              <a:t>Wenig verbreitete Bauformen</a:t>
            </a:r>
          </a:p>
          <a:p>
            <a:pPr marL="457560" lvl="1">
              <a:spcBef>
                <a:spcPts val="360"/>
              </a:spcBef>
              <a:buClr>
                <a:srgbClr val="000000"/>
              </a:buClr>
            </a:pPr>
            <a:r>
              <a:rPr lang="de-CH" spc="-1" dirty="0">
                <a:solidFill>
                  <a:srgbClr val="000000"/>
                </a:solidFill>
                <a:latin typeface="Microsoft Sans Serif"/>
              </a:rPr>
              <a:t>Flacher Spannungsverlauf </a:t>
            </a:r>
            <a:r>
              <a:rPr lang="de-CH" i="1" spc="-1" dirty="0">
                <a:solidFill>
                  <a:srgbClr val="000000"/>
                </a:solidFill>
                <a:latin typeface="Microsoft Sans Serif"/>
              </a:rPr>
              <a:t>(schwierig den Ladezustand zu bestimmen)</a:t>
            </a:r>
          </a:p>
        </p:txBody>
      </p:sp>
      <p:pic>
        <p:nvPicPr>
          <p:cNvPr id="46" name="Picture 9"/>
          <p:cNvPicPr/>
          <p:nvPr/>
        </p:nvPicPr>
        <p:blipFill>
          <a:blip r:embed="rId2"/>
          <a:stretch/>
        </p:blipFill>
        <p:spPr>
          <a:xfrm>
            <a:off x="-1440" y="0"/>
            <a:ext cx="9145080" cy="504360"/>
          </a:xfrm>
          <a:prstGeom prst="rect">
            <a:avLst/>
          </a:prstGeom>
          <a:ln>
            <a:noFill/>
          </a:ln>
        </p:spPr>
      </p:pic>
      <p:grpSp>
        <p:nvGrpSpPr>
          <p:cNvPr id="8" name="Group 3"/>
          <p:cNvGrpSpPr/>
          <p:nvPr/>
        </p:nvGrpSpPr>
        <p:grpSpPr>
          <a:xfrm>
            <a:off x="-1440" y="6597360"/>
            <a:ext cx="9145441" cy="264600"/>
            <a:chOff x="-1440" y="6597360"/>
            <a:chExt cx="9089209" cy="264600"/>
          </a:xfrm>
        </p:grpSpPr>
        <p:sp>
          <p:nvSpPr>
            <p:cNvPr id="9"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0"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18855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12V Systeme	Übersicht</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43080" indent="-342720">
              <a:lnSpc>
                <a:spcPct val="100000"/>
              </a:lnSpc>
              <a:spcBef>
                <a:spcPts val="360"/>
              </a:spcBef>
              <a:buClr>
                <a:srgbClr val="000000"/>
              </a:buClr>
              <a:buFont typeface="Symbol" charset="2"/>
              <a:buChar char=""/>
            </a:pPr>
            <a:r>
              <a:rPr lang="de-CH" sz="1800" b="1" strike="noStrike" spc="-1" dirty="0">
                <a:solidFill>
                  <a:srgbClr val="000000"/>
                </a:solidFill>
                <a:latin typeface="Microsoft Sans Serif" pitchFamily="34" charset="0"/>
                <a:cs typeface="Microsoft Sans Serif" pitchFamily="34" charset="0"/>
              </a:rPr>
              <a:t>Zylindrische Z</a:t>
            </a:r>
            <a:r>
              <a:rPr lang="de-CH" b="1" spc="-1" dirty="0">
                <a:solidFill>
                  <a:srgbClr val="000000"/>
                </a:solidFill>
                <a:latin typeface="Microsoft Sans Serif" pitchFamily="34" charset="0"/>
                <a:cs typeface="Microsoft Sans Serif" pitchFamily="34" charset="0"/>
              </a:rPr>
              <a:t>ellen</a:t>
            </a:r>
            <a:endParaRPr lang="de-CH" sz="1800" b="1" strike="noStrike" spc="-1" dirty="0">
              <a:solidFill>
                <a:srgbClr val="000000"/>
              </a:solidFill>
              <a:latin typeface="Microsoft Sans Serif" pitchFamily="34" charset="0"/>
              <a:cs typeface="Microsoft Sans Serif" pitchFamily="34" charset="0"/>
            </a:endParaRPr>
          </a:p>
          <a:p>
            <a:r>
              <a:rPr lang="de-CH" sz="1800" dirty="0">
                <a:effectLst/>
                <a:latin typeface="Microsoft Sans Serif" pitchFamily="34" charset="0"/>
                <a:ea typeface="Calibri" panose="020F0502020204030204" pitchFamily="34" charset="0"/>
                <a:cs typeface="Microsoft Sans Serif" pitchFamily="34" charset="0"/>
              </a:rPr>
              <a:t>bekannt auch als Rundzellen. </a:t>
            </a:r>
          </a:p>
          <a:p>
            <a:r>
              <a:rPr lang="de-CH" sz="1800" dirty="0">
                <a:effectLst/>
                <a:latin typeface="Microsoft Sans Serif" pitchFamily="34" charset="0"/>
                <a:ea typeface="Calibri" panose="020F0502020204030204" pitchFamily="34" charset="0"/>
                <a:cs typeface="Microsoft Sans Serif" pitchFamily="34" charset="0"/>
              </a:rPr>
              <a:t>Solche Akkuzellen gibt es in verschiedenen Größen. </a:t>
            </a:r>
          </a:p>
          <a:p>
            <a:r>
              <a:rPr lang="de-CH" sz="1800" dirty="0">
                <a:effectLst/>
                <a:latin typeface="Microsoft Sans Serif" pitchFamily="34" charset="0"/>
                <a:ea typeface="Calibri" panose="020F0502020204030204" pitchFamily="34" charset="0"/>
                <a:cs typeface="Microsoft Sans Serif" pitchFamily="34" charset="0"/>
              </a:rPr>
              <a:t>Am häufigsten sind die Formate 18650 und 26650</a:t>
            </a:r>
          </a:p>
          <a:p>
            <a:r>
              <a:rPr lang="de-CH" sz="1800" dirty="0">
                <a:effectLst/>
                <a:latin typeface="Microsoft Sans Serif" pitchFamily="34" charset="0"/>
                <a:ea typeface="Calibri" panose="020F0502020204030204" pitchFamily="34" charset="0"/>
                <a:cs typeface="Microsoft Sans Serif" pitchFamily="34" charset="0"/>
              </a:rPr>
              <a:t>= (26 mm Diameter, 65 mm Länge).</a:t>
            </a:r>
            <a:br>
              <a:rPr lang="de-CH" sz="1800" dirty="0">
                <a:effectLst/>
                <a:latin typeface="Microsoft Sans Serif" pitchFamily="34" charset="0"/>
                <a:ea typeface="Calibri" panose="020F0502020204030204" pitchFamily="34" charset="0"/>
                <a:cs typeface="Microsoft Sans Serif" pitchFamily="34" charset="0"/>
              </a:rPr>
            </a:br>
            <a:endParaRPr lang="de-DE" sz="1800" b="0" strike="noStrike" spc="-1" dirty="0">
              <a:solidFill>
                <a:srgbClr val="000000"/>
              </a:solidFill>
              <a:latin typeface="Microsoft Sans Serif" pitchFamily="34" charset="0"/>
              <a:cs typeface="Microsoft Sans Serif" pitchFamily="34" charset="0"/>
            </a:endParaRPr>
          </a:p>
          <a:p>
            <a:pPr marL="343080" indent="-342720">
              <a:lnSpc>
                <a:spcPct val="100000"/>
              </a:lnSpc>
              <a:spcBef>
                <a:spcPts val="360"/>
              </a:spcBef>
              <a:buClr>
                <a:srgbClr val="000000"/>
              </a:buClr>
              <a:buFont typeface="Symbol" charset="2"/>
              <a:buChar char=""/>
            </a:pPr>
            <a:r>
              <a:rPr lang="de-CH" b="1" spc="-1" dirty="0">
                <a:solidFill>
                  <a:srgbClr val="000000"/>
                </a:solidFill>
                <a:latin typeface="Microsoft Sans Serif" pitchFamily="34" charset="0"/>
                <a:cs typeface="Microsoft Sans Serif" pitchFamily="34" charset="0"/>
              </a:rPr>
              <a:t>Pouch-Zellen</a:t>
            </a:r>
          </a:p>
          <a:p>
            <a:r>
              <a:rPr lang="de-CH" sz="1800" dirty="0">
                <a:effectLst/>
                <a:latin typeface="Microsoft Sans Serif" pitchFamily="34" charset="0"/>
                <a:ea typeface="Calibri" panose="020F0502020204030204" pitchFamily="34" charset="0"/>
                <a:cs typeface="Microsoft Sans Serif" pitchFamily="34" charset="0"/>
              </a:rPr>
              <a:t>Die Pouch-Zellen sehen wie Li-Polymer Akkuzellen aus. </a:t>
            </a:r>
          </a:p>
          <a:p>
            <a:r>
              <a:rPr lang="de-CH" sz="1800" dirty="0">
                <a:effectLst/>
                <a:latin typeface="Microsoft Sans Serif" pitchFamily="34" charset="0"/>
                <a:ea typeface="Calibri" panose="020F0502020204030204" pitchFamily="34" charset="0"/>
                <a:cs typeface="Microsoft Sans Serif" pitchFamily="34" charset="0"/>
              </a:rPr>
              <a:t>Der Vorteil bei diesen Akkuzellen ist, dass man sie in </a:t>
            </a:r>
          </a:p>
          <a:p>
            <a:r>
              <a:rPr lang="de-CH" sz="1800" dirty="0">
                <a:effectLst/>
                <a:latin typeface="Microsoft Sans Serif" pitchFamily="34" charset="0"/>
                <a:ea typeface="Calibri" panose="020F0502020204030204" pitchFamily="34" charset="0"/>
                <a:cs typeface="Microsoft Sans Serif" pitchFamily="34" charset="0"/>
              </a:rPr>
              <a:t>verschiedenen Dimensionen leicht produzieren kann.</a:t>
            </a:r>
          </a:p>
          <a:p>
            <a:r>
              <a:rPr lang="de-CH" sz="1800" dirty="0">
                <a:effectLst/>
                <a:latin typeface="Microsoft Sans Serif" pitchFamily="34" charset="0"/>
                <a:ea typeface="Calibri" panose="020F0502020204030204" pitchFamily="34" charset="0"/>
                <a:cs typeface="Microsoft Sans Serif" pitchFamily="34" charset="0"/>
              </a:rPr>
              <a:t>Ihr größter Nachteil ist in der Regel die schlechtere Qualität</a:t>
            </a:r>
          </a:p>
          <a:p>
            <a:endParaRPr lang="de-CH" sz="1800" b="0" strike="noStrike" spc="-1" dirty="0">
              <a:solidFill>
                <a:srgbClr val="000000"/>
              </a:solidFill>
              <a:latin typeface="Microsoft Sans Serif"/>
            </a:endParaRPr>
          </a:p>
          <a:p>
            <a:pPr marL="343080" indent="-342720">
              <a:lnSpc>
                <a:spcPct val="100000"/>
              </a:lnSpc>
              <a:spcBef>
                <a:spcPts val="360"/>
              </a:spcBef>
              <a:buClr>
                <a:srgbClr val="000000"/>
              </a:buClr>
              <a:buFont typeface="Symbol" charset="2"/>
              <a:buChar char=""/>
            </a:pPr>
            <a:r>
              <a:rPr lang="de-CH" b="1" spc="-1" dirty="0">
                <a:solidFill>
                  <a:srgbClr val="000000"/>
                </a:solidFill>
                <a:latin typeface="Microsoft Sans Serif" pitchFamily="34" charset="0"/>
                <a:cs typeface="Microsoft Sans Serif" pitchFamily="34" charset="0"/>
              </a:rPr>
              <a:t>Prismatische Zellen</a:t>
            </a:r>
          </a:p>
          <a:p>
            <a:pPr marL="360">
              <a:lnSpc>
                <a:spcPct val="100000"/>
              </a:lnSpc>
              <a:spcBef>
                <a:spcPts val="360"/>
              </a:spcBef>
              <a:buClr>
                <a:srgbClr val="000000"/>
              </a:buClr>
            </a:pPr>
            <a:r>
              <a:rPr lang="de-CH" sz="1800" dirty="0">
                <a:effectLst/>
                <a:latin typeface="Microsoft Sans Serif" pitchFamily="34" charset="0"/>
                <a:ea typeface="Calibri" panose="020F0502020204030204" pitchFamily="34" charset="0"/>
                <a:cs typeface="Microsoft Sans Serif" pitchFamily="34" charset="0"/>
              </a:rPr>
              <a:t>diese Art von Akkuzellen findet man in Zwei Variationen</a:t>
            </a:r>
            <a:endParaRPr lang="de-DE" spc="-1" dirty="0">
              <a:solidFill>
                <a:srgbClr val="000000"/>
              </a:solidFill>
              <a:latin typeface="Microsoft Sans Serif" pitchFamily="34" charset="0"/>
              <a:cs typeface="Microsoft Sans Serif" pitchFamily="34" charset="0"/>
            </a:endParaRPr>
          </a:p>
          <a:p>
            <a:r>
              <a:rPr lang="de-CH" sz="1800" dirty="0">
                <a:effectLst/>
                <a:latin typeface="Microsoft Sans Serif" pitchFamily="34" charset="0"/>
                <a:ea typeface="Calibri" panose="020F0502020204030204" pitchFamily="34" charset="0"/>
                <a:cs typeface="Microsoft Sans Serif" pitchFamily="34" charset="0"/>
              </a:rPr>
              <a:t>Als ein Kunststoff-Gehäuse (links), in dem mehrere </a:t>
            </a:r>
          </a:p>
          <a:p>
            <a:r>
              <a:rPr lang="de-CH" sz="1800" dirty="0">
                <a:effectLst/>
                <a:latin typeface="Microsoft Sans Serif" pitchFamily="34" charset="0"/>
                <a:ea typeface="Calibri" panose="020F0502020204030204" pitchFamily="34" charset="0"/>
                <a:cs typeface="Microsoft Sans Serif" pitchFamily="34" charset="0"/>
              </a:rPr>
              <a:t>Rundzellen (zylindrische Akkuzellen) in Parallel geschaltet </a:t>
            </a:r>
          </a:p>
          <a:p>
            <a:r>
              <a:rPr lang="de-CH" sz="1800" dirty="0">
                <a:effectLst/>
                <a:latin typeface="Microsoft Sans Serif" pitchFamily="34" charset="0"/>
                <a:ea typeface="Calibri" panose="020F0502020204030204" pitchFamily="34" charset="0"/>
                <a:cs typeface="Microsoft Sans Serif" pitchFamily="34" charset="0"/>
              </a:rPr>
              <a:t>werden, oder (rechts) als einzelne Blöcke</a:t>
            </a:r>
            <a:endParaRPr lang="de-CH" sz="1800" b="0" strike="noStrike" spc="-1" dirty="0">
              <a:solidFill>
                <a:srgbClr val="000000"/>
              </a:solidFill>
              <a:latin typeface="Microsoft Sans Serif" pitchFamily="34" charset="0"/>
              <a:cs typeface="Microsoft Sans Serif" pitchFamily="34" charset="0"/>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8" name="Grafik 7">
            <a:extLst>
              <a:ext uri="{FF2B5EF4-FFF2-40B4-BE49-F238E27FC236}">
                <a16:creationId xmlns:a16="http://schemas.microsoft.com/office/drawing/2014/main" id="{A531B677-16A7-3E9E-80EC-7B154D0C8F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897" y="1472841"/>
            <a:ext cx="1865266" cy="1626007"/>
          </a:xfrm>
          <a:prstGeom prst="rect">
            <a:avLst/>
          </a:prstGeom>
          <a:noFill/>
          <a:ln>
            <a:noFill/>
          </a:ln>
        </p:spPr>
      </p:pic>
      <p:pic>
        <p:nvPicPr>
          <p:cNvPr id="9" name="Grafik 8">
            <a:extLst>
              <a:ext uri="{FF2B5EF4-FFF2-40B4-BE49-F238E27FC236}">
                <a16:creationId xmlns:a16="http://schemas.microsoft.com/office/drawing/2014/main" id="{4F6EF377-A9B9-3FAB-A65F-70BE6C9E28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993" y="3147621"/>
            <a:ext cx="1865266" cy="1373443"/>
          </a:xfrm>
          <a:prstGeom prst="rect">
            <a:avLst/>
          </a:prstGeom>
          <a:noFill/>
          <a:ln>
            <a:noFill/>
          </a:ln>
        </p:spPr>
      </p:pic>
      <p:pic>
        <p:nvPicPr>
          <p:cNvPr id="10" name="Grafik 9">
            <a:extLst>
              <a:ext uri="{FF2B5EF4-FFF2-40B4-BE49-F238E27FC236}">
                <a16:creationId xmlns:a16="http://schemas.microsoft.com/office/drawing/2014/main" id="{976D0BA6-E4BE-01B0-AA4A-0B35965562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895" y="4895959"/>
            <a:ext cx="1273454" cy="1440425"/>
          </a:xfrm>
          <a:prstGeom prst="rect">
            <a:avLst/>
          </a:prstGeom>
          <a:noFill/>
          <a:ln>
            <a:noFill/>
          </a:ln>
        </p:spPr>
      </p:pic>
      <p:pic>
        <p:nvPicPr>
          <p:cNvPr id="11" name="Grafik 10">
            <a:extLst>
              <a:ext uri="{FF2B5EF4-FFF2-40B4-BE49-F238E27FC236}">
                <a16:creationId xmlns:a16="http://schemas.microsoft.com/office/drawing/2014/main" id="{3C284FE1-742A-B5CB-6D5E-EEEBDF2E70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567135" y="5057847"/>
            <a:ext cx="1537969" cy="1116647"/>
          </a:xfrm>
          <a:prstGeom prst="rect">
            <a:avLst/>
          </a:prstGeom>
          <a:noFill/>
          <a:ln>
            <a:noFill/>
          </a:ln>
        </p:spPr>
      </p:pic>
      <p:grpSp>
        <p:nvGrpSpPr>
          <p:cNvPr id="12" name="Group 3"/>
          <p:cNvGrpSpPr/>
          <p:nvPr/>
        </p:nvGrpSpPr>
        <p:grpSpPr>
          <a:xfrm>
            <a:off x="-1440" y="6597360"/>
            <a:ext cx="9145441" cy="264600"/>
            <a:chOff x="-1440" y="6597360"/>
            <a:chExt cx="9089209" cy="264600"/>
          </a:xfrm>
        </p:grpSpPr>
        <p:sp>
          <p:nvSpPr>
            <p:cNvPr id="13"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4"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157100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12V Systeme	6Ah / Rund</a:t>
            </a:r>
            <a:endParaRPr lang="de-DE" sz="2800" b="0" strike="noStrike" spc="-1" dirty="0">
              <a:solidFill>
                <a:srgbClr val="000000"/>
              </a:solidFill>
              <a:latin typeface="Arial"/>
            </a:endParaRPr>
          </a:p>
        </p:txBody>
      </p:sp>
      <p:sp>
        <p:nvSpPr>
          <p:cNvPr id="45" name="TextShape 2"/>
          <p:cNvSpPr txBox="1"/>
          <p:nvPr/>
        </p:nvSpPr>
        <p:spPr>
          <a:xfrm>
            <a:off x="683435" y="1342624"/>
            <a:ext cx="7919640" cy="5258160"/>
          </a:xfrm>
          <a:prstGeom prst="rect">
            <a:avLst/>
          </a:prstGeom>
          <a:noFill/>
          <a:ln>
            <a:noFill/>
          </a:ln>
        </p:spPr>
        <p:txBody>
          <a:bodyPr>
            <a:noAutofit/>
          </a:bodyPr>
          <a:lstStyle/>
          <a:p>
            <a:pPr marL="360">
              <a:spcBef>
                <a:spcPts val="360"/>
              </a:spcBef>
              <a:buClr>
                <a:srgbClr val="000000"/>
              </a:buClr>
            </a:pPr>
            <a:endParaRPr lang="de-CH"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3" name="Grafik 2">
            <a:extLst>
              <a:ext uri="{FF2B5EF4-FFF2-40B4-BE49-F238E27FC236}">
                <a16:creationId xmlns:a16="http://schemas.microsoft.com/office/drawing/2014/main" id="{A0DD36D9-5EAE-23E2-B326-26163C052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36826" y="1938829"/>
            <a:ext cx="3863485" cy="2897614"/>
          </a:xfrm>
          <a:prstGeom prst="rect">
            <a:avLst/>
          </a:prstGeom>
        </p:spPr>
      </p:pic>
      <p:pic>
        <p:nvPicPr>
          <p:cNvPr id="5" name="Grafik 4">
            <a:extLst>
              <a:ext uri="{FF2B5EF4-FFF2-40B4-BE49-F238E27FC236}">
                <a16:creationId xmlns:a16="http://schemas.microsoft.com/office/drawing/2014/main" id="{B81360EE-91DC-75A2-4CCA-E47499E92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194159" y="3672447"/>
            <a:ext cx="3209365" cy="2407024"/>
          </a:xfrm>
          <a:prstGeom prst="rect">
            <a:avLst/>
          </a:prstGeom>
        </p:spPr>
      </p:pic>
      <p:pic>
        <p:nvPicPr>
          <p:cNvPr id="7" name="Grafik 6">
            <a:extLst>
              <a:ext uri="{FF2B5EF4-FFF2-40B4-BE49-F238E27FC236}">
                <a16:creationId xmlns:a16="http://schemas.microsoft.com/office/drawing/2014/main" id="{5FEC332F-FE3D-ACD3-2175-ED5795F185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50" y="1257887"/>
            <a:ext cx="4203133" cy="4342226"/>
          </a:xfrm>
          <a:prstGeom prst="rect">
            <a:avLst/>
          </a:prstGeom>
        </p:spPr>
      </p:pic>
      <p:sp>
        <p:nvSpPr>
          <p:cNvPr id="8" name="Rechteck 7">
            <a:extLst>
              <a:ext uri="{FF2B5EF4-FFF2-40B4-BE49-F238E27FC236}">
                <a16:creationId xmlns:a16="http://schemas.microsoft.com/office/drawing/2014/main" id="{51052361-3B30-D4F5-E14C-C907682F8423}"/>
              </a:ext>
            </a:extLst>
          </p:cNvPr>
          <p:cNvSpPr/>
          <p:nvPr/>
        </p:nvSpPr>
        <p:spPr>
          <a:xfrm>
            <a:off x="351740" y="2783536"/>
            <a:ext cx="2319742" cy="210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 name="Group 3"/>
          <p:cNvGrpSpPr/>
          <p:nvPr/>
        </p:nvGrpSpPr>
        <p:grpSpPr>
          <a:xfrm>
            <a:off x="-1440" y="6597360"/>
            <a:ext cx="9145441" cy="264600"/>
            <a:chOff x="-1440" y="6597360"/>
            <a:chExt cx="9089209" cy="264600"/>
          </a:xfrm>
        </p:grpSpPr>
        <p:sp>
          <p:nvSpPr>
            <p:cNvPr id="13"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4"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248278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84360" y="692280"/>
            <a:ext cx="7919640" cy="568080"/>
          </a:xfrm>
          <a:prstGeom prst="rect">
            <a:avLst/>
          </a:prstGeom>
          <a:noFill/>
          <a:ln>
            <a:noFill/>
          </a:ln>
        </p:spPr>
        <p:txBody>
          <a:bodyPr anchor="ctr">
            <a:noAutofit/>
          </a:bodyPr>
          <a:lstStyle/>
          <a:p>
            <a:pPr>
              <a:lnSpc>
                <a:spcPct val="100000"/>
              </a:lnSpc>
              <a:tabLst>
                <a:tab pos="0" algn="l"/>
              </a:tabLst>
            </a:pPr>
            <a:r>
              <a:rPr lang="de-CH" sz="2800" spc="-1" dirty="0">
                <a:solidFill>
                  <a:srgbClr val="FF6600"/>
                </a:solidFill>
                <a:latin typeface="Microsoft Sans Serif"/>
              </a:rPr>
              <a:t>LiFePo4 – 12V Systeme	10Ah / Rund</a:t>
            </a:r>
            <a:endParaRPr lang="de-DE" sz="2800" b="0" strike="noStrike" spc="-1" dirty="0">
              <a:solidFill>
                <a:srgbClr val="000000"/>
              </a:solidFill>
              <a:latin typeface="Arial"/>
            </a:endParaRPr>
          </a:p>
        </p:txBody>
      </p:sp>
      <p:sp>
        <p:nvSpPr>
          <p:cNvPr id="45" name="TextShape 2"/>
          <p:cNvSpPr txBox="1"/>
          <p:nvPr/>
        </p:nvSpPr>
        <p:spPr>
          <a:xfrm>
            <a:off x="684360" y="1338840"/>
            <a:ext cx="7919640" cy="5258160"/>
          </a:xfrm>
          <a:prstGeom prst="rect">
            <a:avLst/>
          </a:prstGeom>
          <a:noFill/>
          <a:ln>
            <a:noFill/>
          </a:ln>
        </p:spPr>
        <p:txBody>
          <a:bodyPr>
            <a:noAutofit/>
          </a:bodyPr>
          <a:lstStyle/>
          <a:p>
            <a:pPr marL="360">
              <a:lnSpc>
                <a:spcPct val="100000"/>
              </a:lnSpc>
              <a:spcBef>
                <a:spcPts val="360"/>
              </a:spcBef>
              <a:buClr>
                <a:srgbClr val="000000"/>
              </a:buClr>
            </a:pPr>
            <a:endParaRPr lang="de-CH" sz="1800" b="0" strike="noStrike" spc="-1" dirty="0">
              <a:solidFill>
                <a:srgbClr val="000000"/>
              </a:solidFill>
              <a:latin typeface="Microsoft Sans Serif"/>
            </a:endParaRPr>
          </a:p>
        </p:txBody>
      </p:sp>
      <p:pic>
        <p:nvPicPr>
          <p:cNvPr id="46" name="Picture 9"/>
          <p:cNvPicPr/>
          <p:nvPr/>
        </p:nvPicPr>
        <p:blipFill>
          <a:blip r:embed="rId2"/>
          <a:stretch/>
        </p:blipFill>
        <p:spPr>
          <a:xfrm>
            <a:off x="-1440" y="0"/>
            <a:ext cx="9145080" cy="504360"/>
          </a:xfrm>
          <a:prstGeom prst="rect">
            <a:avLst/>
          </a:prstGeom>
          <a:ln>
            <a:noFill/>
          </a:ln>
        </p:spPr>
      </p:pic>
      <p:pic>
        <p:nvPicPr>
          <p:cNvPr id="5" name="Grafik 4">
            <a:extLst>
              <a:ext uri="{FF2B5EF4-FFF2-40B4-BE49-F238E27FC236}">
                <a16:creationId xmlns:a16="http://schemas.microsoft.com/office/drawing/2014/main" id="{E767969B-90FD-F725-628D-E6EDC8604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19" y="1282160"/>
            <a:ext cx="4134852" cy="4281826"/>
          </a:xfrm>
          <a:prstGeom prst="rect">
            <a:avLst/>
          </a:prstGeom>
        </p:spPr>
      </p:pic>
      <p:pic>
        <p:nvPicPr>
          <p:cNvPr id="7" name="Grafik 6">
            <a:extLst>
              <a:ext uri="{FF2B5EF4-FFF2-40B4-BE49-F238E27FC236}">
                <a16:creationId xmlns:a16="http://schemas.microsoft.com/office/drawing/2014/main" id="{F3312284-B5BB-2B85-F2E6-0EBDF8BAD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1260359"/>
            <a:ext cx="4368852" cy="3045347"/>
          </a:xfrm>
          <a:prstGeom prst="rect">
            <a:avLst/>
          </a:prstGeom>
        </p:spPr>
      </p:pic>
      <p:pic>
        <p:nvPicPr>
          <p:cNvPr id="11" name="Grafik 10">
            <a:extLst>
              <a:ext uri="{FF2B5EF4-FFF2-40B4-BE49-F238E27FC236}">
                <a16:creationId xmlns:a16="http://schemas.microsoft.com/office/drawing/2014/main" id="{53AB234C-1BD7-71C8-5FCF-5878A67A68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452081"/>
            <a:ext cx="4368852" cy="2054801"/>
          </a:xfrm>
          <a:prstGeom prst="rect">
            <a:avLst/>
          </a:prstGeom>
        </p:spPr>
      </p:pic>
      <p:sp>
        <p:nvSpPr>
          <p:cNvPr id="18" name="Rechteck 17">
            <a:extLst>
              <a:ext uri="{FF2B5EF4-FFF2-40B4-BE49-F238E27FC236}">
                <a16:creationId xmlns:a16="http://schemas.microsoft.com/office/drawing/2014/main" id="{D8DB06E1-E372-7F76-80A5-D07F49EC9D25}"/>
              </a:ext>
            </a:extLst>
          </p:cNvPr>
          <p:cNvSpPr/>
          <p:nvPr/>
        </p:nvSpPr>
        <p:spPr>
          <a:xfrm>
            <a:off x="351740" y="2505626"/>
            <a:ext cx="2516966" cy="210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 name="Group 3"/>
          <p:cNvGrpSpPr/>
          <p:nvPr/>
        </p:nvGrpSpPr>
        <p:grpSpPr>
          <a:xfrm>
            <a:off x="-1440" y="6597360"/>
            <a:ext cx="9145441" cy="264600"/>
            <a:chOff x="-1440" y="6597360"/>
            <a:chExt cx="9089209" cy="264600"/>
          </a:xfrm>
        </p:grpSpPr>
        <p:sp>
          <p:nvSpPr>
            <p:cNvPr id="13" name="CustomShape 4"/>
            <p:cNvSpPr/>
            <p:nvPr/>
          </p:nvSpPr>
          <p:spPr>
            <a:xfrm>
              <a:off x="-1440" y="6597360"/>
              <a:ext cx="6229440" cy="26028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nSpc>
                  <a:spcPct val="100000"/>
                </a:lnSpc>
                <a:tabLst>
                  <a:tab pos="0" algn="l"/>
                </a:tabLst>
              </a:pPr>
              <a:r>
                <a:rPr lang="de-CH" sz="1000" b="0" strike="noStrike" spc="-1" dirty="0">
                  <a:solidFill>
                    <a:srgbClr val="FFFFFF"/>
                  </a:solidFill>
                  <a:latin typeface="Arial"/>
                </a:rPr>
                <a:t>  © HB9OOA / </a:t>
              </a:r>
              <a:r>
                <a:rPr lang="de-CH" sz="1000" spc="-1" dirty="0">
                  <a:solidFill>
                    <a:srgbClr val="FFFFFF"/>
                  </a:solidFill>
                  <a:latin typeface="Arial"/>
                </a:rPr>
                <a:t>Michi Amstad</a:t>
              </a:r>
              <a:endParaRPr lang="de-CH" sz="1000" b="0" strike="noStrike" spc="-1" dirty="0">
                <a:latin typeface="Arial"/>
              </a:endParaRPr>
            </a:p>
          </p:txBody>
        </p:sp>
        <p:sp>
          <p:nvSpPr>
            <p:cNvPr id="14" name="CustomShape 5"/>
            <p:cNvSpPr/>
            <p:nvPr/>
          </p:nvSpPr>
          <p:spPr>
            <a:xfrm>
              <a:off x="6228000" y="6597360"/>
              <a:ext cx="2859769" cy="264600"/>
            </a:xfrm>
            <a:prstGeom prst="rect">
              <a:avLst/>
            </a:prstGeom>
            <a:solidFill>
              <a:srgbClr val="00B0F0">
                <a:alpha val="50000"/>
              </a:srgbClr>
            </a:solidFill>
            <a:ln w="9360">
              <a:noFill/>
            </a:ln>
          </p:spPr>
          <p:style>
            <a:lnRef idx="0">
              <a:scrgbClr r="0" g="0" b="0"/>
            </a:lnRef>
            <a:fillRef idx="0">
              <a:scrgbClr r="0" g="0" b="0"/>
            </a:fillRef>
            <a:effectRef idx="0">
              <a:scrgbClr r="0" g="0" b="0"/>
            </a:effectRef>
            <a:fontRef idx="minor"/>
          </p:style>
          <p:txBody>
            <a:bodyPr wrap="none" lIns="0" tIns="0" rIns="0" bIns="0" anchor="ctr">
              <a:noAutofit/>
            </a:bodyPr>
            <a:lstStyle/>
            <a:p>
              <a:pPr algn="ctr">
                <a:tabLst>
                  <a:tab pos="0" algn="l"/>
                </a:tabLst>
              </a:pPr>
              <a:r>
                <a:rPr lang="de-CH" sz="1000" spc="-1" dirty="0">
                  <a:solidFill>
                    <a:srgbClr val="FFFFFF"/>
                  </a:solidFill>
                  <a:latin typeface="Arial"/>
                </a:rPr>
                <a:t>Mobiler-ENERGIE-Speicher</a:t>
              </a:r>
            </a:p>
          </p:txBody>
        </p:sp>
      </p:grpSp>
    </p:spTree>
    <p:extLst>
      <p:ext uri="{BB962C8B-B14F-4D97-AF65-F5344CB8AC3E}">
        <p14:creationId xmlns:p14="http://schemas.microsoft.com/office/powerpoint/2010/main" val="3266677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2576</Words>
  <Application>Microsoft Office PowerPoint</Application>
  <PresentationFormat>Bildschirmpräsentation (4:3)</PresentationFormat>
  <Paragraphs>502</Paragraphs>
  <Slides>48</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48</vt:i4>
      </vt:variant>
    </vt:vector>
  </HeadingPairs>
  <TitlesOfParts>
    <vt:vector size="57" baseType="lpstr">
      <vt:lpstr>Arial</vt:lpstr>
      <vt:lpstr>Calibri</vt:lpstr>
      <vt:lpstr>CIDFont+F1</vt:lpstr>
      <vt:lpstr>Microsoft Sans Serif</vt:lpstr>
      <vt:lpstr>Segoe UI Light</vt:lpstr>
      <vt:lpstr>StarSymbol</vt:lpstr>
      <vt:lpstr>Symbol</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itsystems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c:creator>
  <dc:description/>
  <cp:lastModifiedBy>Michael Amstad</cp:lastModifiedBy>
  <cp:revision>493</cp:revision>
  <cp:lastPrinted>2023-06-17T08:07:50Z</cp:lastPrinted>
  <dcterms:created xsi:type="dcterms:W3CDTF">2005-06-24T13:23:33Z</dcterms:created>
  <dcterms:modified xsi:type="dcterms:W3CDTF">2023-10-09T19:38:51Z</dcterms:modified>
  <dc:language>de-CH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itsystems AG</vt:lpwstr>
  </property>
  <property fmtid="{D5CDD505-2E9C-101B-9397-08002B2CF9AE}" pid="4" name="HiddenSlides">
    <vt:i4>8</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38</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82</vt:i4>
  </property>
</Properties>
</file>