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86" r:id="rId3"/>
    <p:sldId id="282" r:id="rId4"/>
    <p:sldId id="265" r:id="rId5"/>
    <p:sldId id="283" r:id="rId6"/>
    <p:sldId id="263" r:id="rId7"/>
    <p:sldId id="294" r:id="rId8"/>
    <p:sldId id="297" r:id="rId9"/>
    <p:sldId id="298" r:id="rId10"/>
    <p:sldId id="300" r:id="rId11"/>
    <p:sldId id="299" r:id="rId12"/>
    <p:sldId id="28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41" autoAdjust="0"/>
  </p:normalViewPr>
  <p:slideViewPr>
    <p:cSldViewPr snapToGrid="0">
      <p:cViewPr varScale="1">
        <p:scale>
          <a:sx n="85" d="100"/>
          <a:sy n="85" d="100"/>
        </p:scale>
        <p:origin x="51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6C5B-7D35-4974-912C-383CD09B4826}" type="datetimeFigureOut">
              <a:rPr lang="de-CH" smtClean="0"/>
              <a:t>08.10.2023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C704E-8BAC-49EC-8E33-5018743B8E29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078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noProof="0" dirty="0"/>
              <a:t>Übung «Schweiz</a:t>
            </a:r>
            <a:r>
              <a:rPr lang="de-CH" baseline="0" noProof="0" dirty="0"/>
              <a:t> Dunkel», 2008 vom BABS, genauer der NAZ (Nationalen Alarmzentrale)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/>
              <a:t>LTE gab es dazumal noch nicht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/>
              <a:t>Mobile Netze weniger Sicht als Drahtgebundene. Achtung: All-IP (Voice over IP, VoIP benötigen die Modems und meisten TEL Strom fürs Gespräch!)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/>
              <a:t>TELEPAGE 1-4h: Basisstationen mit hoher Priorität 4h, tiefe Prio 1h. Meist ist eine Funkredundanz bei Basisstationen mit tiefer Prio vorhanden.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/>
              <a:t>Balken mit 4h unterschiedlich lange: Subjektive Einschätzung der Swissphone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/>
              <a:t>Polycom-Netz je nach Ausbaustandard im jeweiligen Kanton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baseline="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/>
              <a:t>Überlagern der Ereigniskurve: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/>
              <a:t>Die meisten Ereignisse in der normalen Lage: Alle Netze sind verfügbar. Planung muss aber die Notlage mit Berücksichtigen!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/>
              <a:t>Wenige Ereignisse mit extremen Auswirkungen </a:t>
            </a:r>
            <a:r>
              <a:rPr lang="de-CH" baseline="0" noProof="0" dirty="0">
                <a:sym typeface="Wingdings" panose="05000000000000000000" pitchFamily="2" charset="2"/>
              </a:rPr>
              <a:t> Notlage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baseline="0" noProof="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noProof="0" dirty="0">
                <a:sym typeface="Wingdings" panose="05000000000000000000" pitchFamily="2" charset="2"/>
              </a:rPr>
              <a:t>Autarkes Paging kann minimale Rückfall-Ebene zum POLYCOM-Netz sein, da mit 160 Zeichen schon gut ein einfaches Messaging betrieben werden kann!</a:t>
            </a:r>
            <a:endParaRPr lang="de-CH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E4250-49BD-4B25-B4F7-7F9CD66EF05A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234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08.10.2023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045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08.10.2023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587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08.10.2023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220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6800" y="1850400"/>
            <a:ext cx="10358400" cy="432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415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08.10.2023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099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08.10.2023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477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08.10.2023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509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08.10.2023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653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08.10.2023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657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08.10.2023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519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08.10.2023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136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3D87-966B-4CED-9C61-A69340829A58}" type="datetimeFigureOut">
              <a:rPr lang="de-CH" smtClean="0"/>
              <a:t>08.10.2023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EEC4-1CCE-4A09-8635-1511B0A87AB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047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3D87-966B-4CED-9C61-A69340829A58}" type="datetimeFigureOut">
              <a:rPr lang="de-CH" smtClean="0"/>
              <a:t>08.10.2023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1EEC4-1CCE-4A09-8635-1511B0A87AB0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259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b9nfb.ch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wmf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88323" y="5273356"/>
            <a:ext cx="10515600" cy="1325563"/>
          </a:xfrm>
        </p:spPr>
        <p:txBody>
          <a:bodyPr/>
          <a:lstStyle/>
          <a:p>
            <a:pPr algn="ctr"/>
            <a:r>
              <a:rPr lang="de-CH" dirty="0"/>
              <a:t>Willkommen zum Kurzreferat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799" y="0"/>
            <a:ext cx="5386647" cy="538664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567581" y="6488668"/>
            <a:ext cx="162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© hb9nfb 2023</a:t>
            </a:r>
          </a:p>
        </p:txBody>
      </p:sp>
    </p:spTree>
    <p:extLst>
      <p:ext uri="{BB962C8B-B14F-4D97-AF65-F5344CB8AC3E}">
        <p14:creationId xmlns:p14="http://schemas.microsoft.com/office/powerpoint/2010/main" val="4047075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B824E5D-EA3D-6346-3A46-248774300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089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4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B454CBD2-B47C-53DD-D2D1-CA7CFDF143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76"/>
            <a:ext cx="10303844" cy="6867552"/>
          </a:xfrm>
          <a:prstGeom prst="rect">
            <a:avLst/>
          </a:prstGeom>
        </p:spPr>
      </p:pic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461075" y="351807"/>
            <a:ext cx="9659033" cy="1698374"/>
          </a:xfrm>
        </p:spPr>
        <p:txBody>
          <a:bodyPr>
            <a:normAutofit fontScale="90000"/>
          </a:bodyPr>
          <a:lstStyle/>
          <a:p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Erste autarke Notrufsäule für</a:t>
            </a:r>
            <a:b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die </a:t>
            </a:r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Feuerwehr Basellandschaft</a:t>
            </a:r>
            <a:b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HB9NFB und Partnern</a:t>
            </a:r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4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799" y="0"/>
            <a:ext cx="5386647" cy="5386647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904702" y="5386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dirty="0"/>
              <a:t>Danke für Ihre Aufmerksamkeit </a:t>
            </a:r>
          </a:p>
          <a:p>
            <a:pPr algn="ctr"/>
            <a:r>
              <a:rPr lang="de-CH" dirty="0">
                <a:hlinkClick r:id="rId3"/>
              </a:rPr>
              <a:t>www.hb9nfb.ch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863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3"/>
          <p:cNvSpPr txBox="1">
            <a:spLocks noChangeArrowheads="1"/>
          </p:cNvSpPr>
          <p:nvPr/>
        </p:nvSpPr>
        <p:spPr bwMode="auto">
          <a:xfrm>
            <a:off x="687600" y="4725144"/>
            <a:ext cx="77724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sz="4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Helvetica" pitchFamily="34" charset="0"/>
              </a:rPr>
              <a:t>I.SITE PLUS </a:t>
            </a:r>
          </a:p>
          <a:p>
            <a:r>
              <a:rPr lang="de-DE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Helvetica" pitchFamily="34" charset="0"/>
              </a:rPr>
              <a:t>Die autarke TELEPAGE Ergänzung</a:t>
            </a:r>
            <a:endParaRPr lang="de-DE" sz="3200" b="1" dirty="0">
              <a:solidFill>
                <a:schemeClr val="accent1">
                  <a:lumMod val="50000"/>
                </a:schemeClr>
              </a:solidFill>
              <a:latin typeface="+mn-lt"/>
              <a:cs typeface="Helvetic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27" b="94994" l="5418" r="97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951" y="1264996"/>
            <a:ext cx="5400675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Bildergebnis für pag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99" y="3011087"/>
            <a:ext cx="1939223" cy="15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1246"/>
          </a:xfrm>
        </p:spPr>
        <p:txBody>
          <a:bodyPr>
            <a:normAutofit/>
          </a:bodyPr>
          <a:lstStyle/>
          <a:p>
            <a:r>
              <a:rPr lang="de-CH" dirty="0"/>
              <a:t>Notfunk Birs unterstützt BORS</a:t>
            </a:r>
            <a:br>
              <a:rPr lang="de-CH" dirty="0"/>
            </a:br>
            <a:r>
              <a:rPr lang="de-DE" sz="3600" b="1" i="1" dirty="0"/>
              <a:t>B</a:t>
            </a:r>
            <a:r>
              <a:rPr lang="de-DE" sz="3600" i="1" dirty="0"/>
              <a:t>ehörden und </a:t>
            </a:r>
            <a:r>
              <a:rPr lang="de-DE" sz="3600" b="1" i="1" dirty="0"/>
              <a:t>O</a:t>
            </a:r>
            <a:r>
              <a:rPr lang="de-DE" sz="3600" i="1" dirty="0"/>
              <a:t>rganisationen für </a:t>
            </a:r>
            <a:r>
              <a:rPr lang="de-DE" sz="3600" b="1" i="1" dirty="0"/>
              <a:t>R</a:t>
            </a:r>
            <a:r>
              <a:rPr lang="de-DE" sz="3600" i="1" dirty="0"/>
              <a:t>ettung und </a:t>
            </a:r>
            <a:r>
              <a:rPr lang="de-DE" sz="3600" b="1" i="1" dirty="0"/>
              <a:t>S</a:t>
            </a:r>
            <a:r>
              <a:rPr lang="de-DE" sz="3600" i="1" dirty="0"/>
              <a:t>icherheit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0567581" y="6488668"/>
            <a:ext cx="162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© hb9nfb 2020</a:t>
            </a:r>
          </a:p>
        </p:txBody>
      </p:sp>
    </p:spTree>
    <p:extLst>
      <p:ext uri="{BB962C8B-B14F-4D97-AF65-F5344CB8AC3E}">
        <p14:creationId xmlns:p14="http://schemas.microsoft.com/office/powerpoint/2010/main" val="178629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599" y="365125"/>
            <a:ext cx="10666201" cy="1325563"/>
          </a:xfrm>
        </p:spPr>
        <p:txBody>
          <a:bodyPr/>
          <a:lstStyle/>
          <a:p>
            <a:r>
              <a:rPr lang="de-CH" b="1" dirty="0"/>
              <a:t>Ziel des Referates 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10719" y="1850400"/>
            <a:ext cx="11813394" cy="4320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bg2"/>
              </a:buClr>
              <a:buNone/>
              <a:tabLst>
                <a:tab pos="7173913" algn="l"/>
              </a:tabLst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</a:rPr>
              <a:t>Die Zuhörerinnen und Zuhörer der Präsentation…</a:t>
            </a:r>
          </a:p>
          <a:p>
            <a:pPr marL="723900" lvl="1" indent="-266700">
              <a:lnSpc>
                <a:spcPct val="150000"/>
              </a:lnSpc>
              <a:buClr>
                <a:schemeClr val="bg2"/>
              </a:buClr>
              <a:buNone/>
              <a:tabLst>
                <a:tab pos="7173913" algn="l"/>
              </a:tabLst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</a:rPr>
              <a:t>… erfahren wie Notfunk </a:t>
            </a:r>
            <a:r>
              <a:rPr lang="de-DE" sz="3600" dirty="0" err="1">
                <a:solidFill>
                  <a:schemeClr val="accent1">
                    <a:lumMod val="50000"/>
                  </a:schemeClr>
                </a:solidFill>
              </a:rPr>
              <a:t>Birs</a:t>
            </a:r>
            <a:r>
              <a:rPr lang="de-DE" sz="3600" dirty="0">
                <a:solidFill>
                  <a:schemeClr val="accent1">
                    <a:lumMod val="50000"/>
                  </a:schemeClr>
                </a:solidFill>
              </a:rPr>
              <a:t> lokale Behörden unterstützt</a:t>
            </a:r>
          </a:p>
          <a:p>
            <a:pPr marL="723900" lvl="1" indent="-266700">
              <a:lnSpc>
                <a:spcPct val="150000"/>
              </a:lnSpc>
              <a:buClr>
                <a:schemeClr val="bg2"/>
              </a:buClr>
              <a:buNone/>
              <a:tabLst>
                <a:tab pos="7173913" algn="l"/>
              </a:tabLst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</a:rPr>
              <a:t>… bekommen Infos der Projektphase 3  von I.SITE PLUS </a:t>
            </a:r>
          </a:p>
          <a:p>
            <a:pPr marL="723900" lvl="1" indent="-266700">
              <a:lnSpc>
                <a:spcPct val="150000"/>
              </a:lnSpc>
              <a:buClr>
                <a:schemeClr val="bg2"/>
              </a:buClr>
              <a:buNone/>
              <a:tabLst>
                <a:tab pos="7173913" algn="l"/>
              </a:tabLst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</a:rPr>
              <a:t>… sehen unsere Umsetzung der autarken Notrufsäule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7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Ausfallsicherheit IKT-Mittel </a:t>
            </a:r>
            <a:r>
              <a:rPr lang="de-CH" sz="2000" dirty="0"/>
              <a:t>nach BABS/NAZ (2008)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03416" y="6283637"/>
            <a:ext cx="57255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800" dirty="0"/>
              <a:t>In Anlehnung an «Stromausfall in der Schweiz: Ausfallsicherheit der IKT-Mittel» aus der Präsentation «Schweiz Dunkel»</a:t>
            </a:r>
          </a:p>
          <a:p>
            <a:r>
              <a:rPr lang="de-CH" sz="800" dirty="0"/>
              <a:t>(https://www.naz.ch/de/downloads/%C3%9Cbungen_de/de_09/einzelne%20%C3%9Cbungen/%C3%9Cbung%20Schweiz%20Dunkel%20II_09.pdf), Nationale Alarmzentrale, NAZ, Bundesamt für Bevölkerungsschutz BABS, Bern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2228315" y="1770331"/>
            <a:ext cx="602936" cy="4750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LTE</a:t>
            </a:r>
          </a:p>
        </p:txBody>
      </p:sp>
      <p:sp>
        <p:nvSpPr>
          <p:cNvPr id="10" name="Rechteck 9"/>
          <p:cNvSpPr/>
          <p:nvPr/>
        </p:nvSpPr>
        <p:spPr>
          <a:xfrm>
            <a:off x="2231371" y="2354431"/>
            <a:ext cx="818047" cy="47507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GSM</a:t>
            </a:r>
          </a:p>
        </p:txBody>
      </p:sp>
      <p:sp>
        <p:nvSpPr>
          <p:cNvPr id="11" name="Rechteck 10"/>
          <p:cNvSpPr/>
          <p:nvPr/>
        </p:nvSpPr>
        <p:spPr>
          <a:xfrm>
            <a:off x="2231370" y="2938531"/>
            <a:ext cx="2371030" cy="47507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TELEPAGE</a:t>
            </a:r>
          </a:p>
        </p:txBody>
      </p:sp>
      <p:sp>
        <p:nvSpPr>
          <p:cNvPr id="12" name="Rechteck 11"/>
          <p:cNvSpPr/>
          <p:nvPr/>
        </p:nvSpPr>
        <p:spPr>
          <a:xfrm>
            <a:off x="2231370" y="3522631"/>
            <a:ext cx="3076928" cy="47507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Fixnet 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(Zusatzfunktionen und ISDN-NT fallen </a:t>
            </a:r>
            <a:r>
              <a:rPr lang="de-CH" sz="1000" i="1" dirty="0">
                <a:solidFill>
                  <a:schemeClr val="tx1"/>
                </a:solidFill>
              </a:rPr>
              <a:t>sofort </a:t>
            </a:r>
            <a:r>
              <a:rPr lang="de-CH" sz="1000" dirty="0">
                <a:solidFill>
                  <a:schemeClr val="tx1"/>
                </a:solidFill>
              </a:rPr>
              <a:t>aus)</a:t>
            </a:r>
          </a:p>
        </p:txBody>
      </p:sp>
      <p:sp>
        <p:nvSpPr>
          <p:cNvPr id="13" name="Rechteck 12"/>
          <p:cNvSpPr/>
          <p:nvPr/>
        </p:nvSpPr>
        <p:spPr>
          <a:xfrm>
            <a:off x="2231371" y="4106731"/>
            <a:ext cx="3775869" cy="47507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Backbone-Internet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(Voraussetzung: Verbindung des Provider-Browsers aktiv)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31370" y="4690831"/>
            <a:ext cx="6324073" cy="4750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Polycom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(Voraussetzung: Endgeräte und Basisstation funktionieren)</a:t>
            </a:r>
          </a:p>
        </p:txBody>
      </p:sp>
      <p:sp>
        <p:nvSpPr>
          <p:cNvPr id="18" name="Textfeld 17"/>
          <p:cNvSpPr txBox="1"/>
          <p:nvPr/>
        </p:nvSpPr>
        <p:spPr>
          <a:xfrm rot="16200000">
            <a:off x="-28466" y="3493650"/>
            <a:ext cx="4212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Ereignishäufigkeit</a:t>
            </a:r>
            <a:endParaRPr lang="de-CH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2231371" y="5796256"/>
            <a:ext cx="6988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Auswirkungen</a:t>
            </a:r>
            <a:endParaRPr lang="de-CH" sz="1200" dirty="0"/>
          </a:p>
        </p:txBody>
      </p:sp>
      <p:sp>
        <p:nvSpPr>
          <p:cNvPr id="21" name="Textfeld 20"/>
          <p:cNvSpPr txBox="1"/>
          <p:nvPr/>
        </p:nvSpPr>
        <p:spPr>
          <a:xfrm rot="16200000">
            <a:off x="1804414" y="1756931"/>
            <a:ext cx="58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/>
              <a:t>oft</a:t>
            </a: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1740974" y="5268829"/>
            <a:ext cx="699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selten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225258" y="5796257"/>
            <a:ext cx="58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tief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9376162" y="5771216"/>
            <a:ext cx="58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hoch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607491" y="3003014"/>
            <a:ext cx="124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1-4 h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813739" y="1824554"/>
            <a:ext cx="95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?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5308299" y="3591101"/>
            <a:ext cx="6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4 h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007239" y="4179189"/>
            <a:ext cx="6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4 h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8555443" y="4755978"/>
            <a:ext cx="134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 Woche +</a:t>
            </a:r>
          </a:p>
        </p:txBody>
      </p:sp>
      <p:sp>
        <p:nvSpPr>
          <p:cNvPr id="33" name="Rechteck 32"/>
          <p:cNvSpPr/>
          <p:nvPr/>
        </p:nvSpPr>
        <p:spPr>
          <a:xfrm>
            <a:off x="2231371" y="5274931"/>
            <a:ext cx="6988417" cy="4941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autarkes Paging mit lokaler Infrastruktur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(Voraussetzung: Notstrom vorhanden, Pager mit voller AA-Zelle ausgerüstet)</a:t>
            </a:r>
          </a:p>
        </p:txBody>
      </p:sp>
      <p:sp>
        <p:nvSpPr>
          <p:cNvPr id="32" name="Freihandform 31"/>
          <p:cNvSpPr/>
          <p:nvPr/>
        </p:nvSpPr>
        <p:spPr bwMode="auto">
          <a:xfrm>
            <a:off x="2241874" y="4344269"/>
            <a:ext cx="7544652" cy="1426947"/>
          </a:xfrm>
          <a:custGeom>
            <a:avLst/>
            <a:gdLst>
              <a:gd name="connsiteX0" fmla="*/ 0 w 7696200"/>
              <a:gd name="connsiteY0" fmla="*/ 1356360 h 1356360"/>
              <a:gd name="connsiteX1" fmla="*/ 3703320 w 7696200"/>
              <a:gd name="connsiteY1" fmla="*/ 0 h 1356360"/>
              <a:gd name="connsiteX2" fmla="*/ 4130040 w 7696200"/>
              <a:gd name="connsiteY2" fmla="*/ 182880 h 1356360"/>
              <a:gd name="connsiteX3" fmla="*/ 4572000 w 7696200"/>
              <a:gd name="connsiteY3" fmla="*/ 342900 h 1356360"/>
              <a:gd name="connsiteX4" fmla="*/ 4991100 w 7696200"/>
              <a:gd name="connsiteY4" fmla="*/ 472440 h 1356360"/>
              <a:gd name="connsiteX5" fmla="*/ 5433060 w 7696200"/>
              <a:gd name="connsiteY5" fmla="*/ 579120 h 1356360"/>
              <a:gd name="connsiteX6" fmla="*/ 5905500 w 7696200"/>
              <a:gd name="connsiteY6" fmla="*/ 670560 h 1356360"/>
              <a:gd name="connsiteX7" fmla="*/ 6393180 w 7696200"/>
              <a:gd name="connsiteY7" fmla="*/ 754380 h 1356360"/>
              <a:gd name="connsiteX8" fmla="*/ 6941820 w 7696200"/>
              <a:gd name="connsiteY8" fmla="*/ 815340 h 1356360"/>
              <a:gd name="connsiteX9" fmla="*/ 7444740 w 7696200"/>
              <a:gd name="connsiteY9" fmla="*/ 853440 h 1356360"/>
              <a:gd name="connsiteX10" fmla="*/ 7589520 w 7696200"/>
              <a:gd name="connsiteY10" fmla="*/ 861060 h 1356360"/>
              <a:gd name="connsiteX11" fmla="*/ 7505700 w 7696200"/>
              <a:gd name="connsiteY11" fmla="*/ 922020 h 1356360"/>
              <a:gd name="connsiteX12" fmla="*/ 7665720 w 7696200"/>
              <a:gd name="connsiteY12" fmla="*/ 967740 h 1356360"/>
              <a:gd name="connsiteX13" fmla="*/ 7482840 w 7696200"/>
              <a:gd name="connsiteY13" fmla="*/ 1021080 h 1356360"/>
              <a:gd name="connsiteX14" fmla="*/ 7650480 w 7696200"/>
              <a:gd name="connsiteY14" fmla="*/ 1036320 h 1356360"/>
              <a:gd name="connsiteX15" fmla="*/ 7475220 w 7696200"/>
              <a:gd name="connsiteY15" fmla="*/ 1120140 h 1356360"/>
              <a:gd name="connsiteX16" fmla="*/ 7673340 w 7696200"/>
              <a:gd name="connsiteY16" fmla="*/ 1158240 h 1356360"/>
              <a:gd name="connsiteX17" fmla="*/ 7467600 w 7696200"/>
              <a:gd name="connsiteY17" fmla="*/ 1219200 h 1356360"/>
              <a:gd name="connsiteX18" fmla="*/ 7696200 w 7696200"/>
              <a:gd name="connsiteY18" fmla="*/ 1264920 h 1356360"/>
              <a:gd name="connsiteX19" fmla="*/ 7490460 w 7696200"/>
              <a:gd name="connsiteY19" fmla="*/ 1303020 h 1356360"/>
              <a:gd name="connsiteX20" fmla="*/ 7642860 w 7696200"/>
              <a:gd name="connsiteY20" fmla="*/ 1356360 h 1356360"/>
              <a:gd name="connsiteX21" fmla="*/ 0 w 7696200"/>
              <a:gd name="connsiteY21" fmla="*/ 1356360 h 135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96200" h="1356360">
                <a:moveTo>
                  <a:pt x="0" y="1356360"/>
                </a:moveTo>
                <a:lnTo>
                  <a:pt x="3703320" y="0"/>
                </a:lnTo>
                <a:lnTo>
                  <a:pt x="4130040" y="182880"/>
                </a:lnTo>
                <a:lnTo>
                  <a:pt x="4572000" y="342900"/>
                </a:lnTo>
                <a:lnTo>
                  <a:pt x="4991100" y="472440"/>
                </a:lnTo>
                <a:lnTo>
                  <a:pt x="5433060" y="579120"/>
                </a:lnTo>
                <a:lnTo>
                  <a:pt x="5905500" y="670560"/>
                </a:lnTo>
                <a:lnTo>
                  <a:pt x="6393180" y="754380"/>
                </a:lnTo>
                <a:lnTo>
                  <a:pt x="6941820" y="815340"/>
                </a:lnTo>
                <a:lnTo>
                  <a:pt x="7444740" y="853440"/>
                </a:lnTo>
                <a:lnTo>
                  <a:pt x="7589520" y="861060"/>
                </a:lnTo>
                <a:lnTo>
                  <a:pt x="7505700" y="922020"/>
                </a:lnTo>
                <a:lnTo>
                  <a:pt x="7665720" y="967740"/>
                </a:lnTo>
                <a:lnTo>
                  <a:pt x="7482840" y="1021080"/>
                </a:lnTo>
                <a:lnTo>
                  <a:pt x="7650480" y="1036320"/>
                </a:lnTo>
                <a:lnTo>
                  <a:pt x="7475220" y="1120140"/>
                </a:lnTo>
                <a:lnTo>
                  <a:pt x="7673340" y="1158240"/>
                </a:lnTo>
                <a:lnTo>
                  <a:pt x="7467600" y="1219200"/>
                </a:lnTo>
                <a:lnTo>
                  <a:pt x="7696200" y="1264920"/>
                </a:lnTo>
                <a:lnTo>
                  <a:pt x="7490460" y="1303020"/>
                </a:lnTo>
                <a:lnTo>
                  <a:pt x="7642860" y="1356360"/>
                </a:lnTo>
                <a:lnTo>
                  <a:pt x="0" y="1356360"/>
                </a:lnTo>
                <a:close/>
              </a:path>
            </a:pathLst>
          </a:custGeom>
          <a:solidFill>
            <a:schemeClr val="bg2">
              <a:lumMod val="75000"/>
              <a:alpha val="2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b="1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NOTLAGE</a:t>
            </a: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V="1">
            <a:off x="2231370" y="1604246"/>
            <a:ext cx="0" cy="41648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2231371" y="5769060"/>
            <a:ext cx="774235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Textfeld 30"/>
          <p:cNvSpPr txBox="1"/>
          <p:nvPr/>
        </p:nvSpPr>
        <p:spPr>
          <a:xfrm>
            <a:off x="9219788" y="5340965"/>
            <a:ext cx="134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 Woche +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050571" y="2414926"/>
            <a:ext cx="95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15 min</a:t>
            </a:r>
          </a:p>
        </p:txBody>
      </p:sp>
      <p:sp>
        <p:nvSpPr>
          <p:cNvPr id="8" name="Bogen 7"/>
          <p:cNvSpPr/>
          <p:nvPr/>
        </p:nvSpPr>
        <p:spPr bwMode="auto">
          <a:xfrm rot="10800000">
            <a:off x="2831251" y="-4131840"/>
            <a:ext cx="14576616" cy="9390843"/>
          </a:xfrm>
          <a:prstGeom prst="arc">
            <a:avLst>
              <a:gd name="adj1" fmla="val 16615645"/>
              <a:gd name="adj2" fmla="val 21142762"/>
            </a:avLst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227736" y="6188755"/>
            <a:ext cx="545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(IKT -&gt; Informations- und Kommunikationstechnologien)</a:t>
            </a: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pieren 44"/>
          <p:cNvGrpSpPr/>
          <p:nvPr/>
        </p:nvGrpSpPr>
        <p:grpSpPr>
          <a:xfrm>
            <a:off x="468604" y="1896023"/>
            <a:ext cx="8048338" cy="4441845"/>
            <a:chOff x="3267110" y="2051645"/>
            <a:chExt cx="8764292" cy="464935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7110" y="2051645"/>
              <a:ext cx="8764292" cy="4649350"/>
            </a:xfrm>
            <a:prstGeom prst="rect">
              <a:avLst/>
            </a:prstGeom>
          </p:spPr>
        </p:pic>
        <p:grpSp>
          <p:nvGrpSpPr>
            <p:cNvPr id="7" name="Gruppieren 6"/>
            <p:cNvGrpSpPr/>
            <p:nvPr/>
          </p:nvGrpSpPr>
          <p:grpSpPr>
            <a:xfrm>
              <a:off x="5480359" y="4752083"/>
              <a:ext cx="359471" cy="517425"/>
              <a:chOff x="6705281" y="3821188"/>
              <a:chExt cx="507600" cy="723044"/>
            </a:xfrm>
          </p:grpSpPr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281" y="3821188"/>
                <a:ext cx="507600" cy="507600"/>
              </a:xfrm>
              <a:prstGeom prst="rect">
                <a:avLst/>
              </a:prstGeom>
            </p:spPr>
          </p:pic>
          <p:sp>
            <p:nvSpPr>
              <p:cNvPr id="9" name="Textfeld 8"/>
              <p:cNvSpPr txBox="1"/>
              <p:nvPr/>
            </p:nvSpPr>
            <p:spPr>
              <a:xfrm>
                <a:off x="6866715" y="4328788"/>
                <a:ext cx="1847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de-CH" sz="800" b="1" dirty="0"/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6485166" y="3509636"/>
              <a:ext cx="359471" cy="517425"/>
              <a:chOff x="6705281" y="3821188"/>
              <a:chExt cx="507600" cy="723044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281" y="3821188"/>
                <a:ext cx="507600" cy="507600"/>
              </a:xfrm>
              <a:prstGeom prst="rect">
                <a:avLst/>
              </a:prstGeom>
            </p:spPr>
          </p:pic>
          <p:sp>
            <p:nvSpPr>
              <p:cNvPr id="12" name="Textfeld 11"/>
              <p:cNvSpPr txBox="1"/>
              <p:nvPr/>
            </p:nvSpPr>
            <p:spPr>
              <a:xfrm>
                <a:off x="6866715" y="4328788"/>
                <a:ext cx="1847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de-CH" sz="800" b="1" dirty="0"/>
              </a:p>
            </p:txBody>
          </p:sp>
        </p:grpSp>
        <p:grpSp>
          <p:nvGrpSpPr>
            <p:cNvPr id="19" name="Gruppieren 18"/>
            <p:cNvGrpSpPr/>
            <p:nvPr/>
          </p:nvGrpSpPr>
          <p:grpSpPr>
            <a:xfrm>
              <a:off x="6994200" y="2073047"/>
              <a:ext cx="359471" cy="517425"/>
              <a:chOff x="6705281" y="3821188"/>
              <a:chExt cx="507600" cy="723044"/>
            </a:xfrm>
          </p:grpSpPr>
          <p:pic>
            <p:nvPicPr>
              <p:cNvPr id="20" name="Grafik 1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281" y="3821188"/>
                <a:ext cx="507600" cy="507600"/>
              </a:xfrm>
              <a:prstGeom prst="rect">
                <a:avLst/>
              </a:prstGeom>
            </p:spPr>
          </p:pic>
          <p:sp>
            <p:nvSpPr>
              <p:cNvPr id="21" name="Textfeld 20"/>
              <p:cNvSpPr txBox="1"/>
              <p:nvPr/>
            </p:nvSpPr>
            <p:spPr>
              <a:xfrm>
                <a:off x="6866715" y="4328788"/>
                <a:ext cx="1847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de-CH" sz="800" b="1" dirty="0"/>
              </a:p>
            </p:txBody>
          </p:sp>
        </p:grpSp>
        <p:grpSp>
          <p:nvGrpSpPr>
            <p:cNvPr id="22" name="Gruppieren 21"/>
            <p:cNvGrpSpPr/>
            <p:nvPr/>
          </p:nvGrpSpPr>
          <p:grpSpPr>
            <a:xfrm>
              <a:off x="8270784" y="2590472"/>
              <a:ext cx="359471" cy="517425"/>
              <a:chOff x="6705281" y="3821188"/>
              <a:chExt cx="507600" cy="723044"/>
            </a:xfrm>
          </p:grpSpPr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281" y="3821188"/>
                <a:ext cx="507600" cy="507600"/>
              </a:xfrm>
              <a:prstGeom prst="rect">
                <a:avLst/>
              </a:prstGeom>
            </p:spPr>
          </p:pic>
          <p:sp>
            <p:nvSpPr>
              <p:cNvPr id="24" name="Textfeld 23"/>
              <p:cNvSpPr txBox="1"/>
              <p:nvPr/>
            </p:nvSpPr>
            <p:spPr>
              <a:xfrm>
                <a:off x="6866715" y="4328788"/>
                <a:ext cx="1847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de-CH" sz="800" b="1" dirty="0"/>
              </a:p>
            </p:txBody>
          </p:sp>
        </p:grpSp>
        <p:grpSp>
          <p:nvGrpSpPr>
            <p:cNvPr id="25" name="Gruppieren 24"/>
            <p:cNvGrpSpPr/>
            <p:nvPr/>
          </p:nvGrpSpPr>
          <p:grpSpPr>
            <a:xfrm>
              <a:off x="8778915" y="3768348"/>
              <a:ext cx="359471" cy="517425"/>
              <a:chOff x="6705281" y="3821188"/>
              <a:chExt cx="507600" cy="723044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281" y="3821188"/>
                <a:ext cx="507600" cy="507600"/>
              </a:xfrm>
              <a:prstGeom prst="rect">
                <a:avLst/>
              </a:prstGeom>
            </p:spPr>
          </p:pic>
          <p:sp>
            <p:nvSpPr>
              <p:cNvPr id="27" name="Textfeld 26"/>
              <p:cNvSpPr txBox="1"/>
              <p:nvPr/>
            </p:nvSpPr>
            <p:spPr>
              <a:xfrm>
                <a:off x="6866715" y="4328788"/>
                <a:ext cx="1847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de-CH" sz="800" b="1" dirty="0"/>
              </a:p>
            </p:txBody>
          </p:sp>
        </p:grpSp>
        <p:grpSp>
          <p:nvGrpSpPr>
            <p:cNvPr id="28" name="Gruppieren 27"/>
            <p:cNvGrpSpPr/>
            <p:nvPr/>
          </p:nvGrpSpPr>
          <p:grpSpPr>
            <a:xfrm>
              <a:off x="10076278" y="3820150"/>
              <a:ext cx="359471" cy="517425"/>
              <a:chOff x="6705281" y="3821188"/>
              <a:chExt cx="507600" cy="723044"/>
            </a:xfrm>
          </p:grpSpPr>
          <p:pic>
            <p:nvPicPr>
              <p:cNvPr id="29" name="Grafik 2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281" y="3821188"/>
                <a:ext cx="507600" cy="507600"/>
              </a:xfrm>
              <a:prstGeom prst="rect">
                <a:avLst/>
              </a:prstGeom>
            </p:spPr>
          </p:pic>
          <p:sp>
            <p:nvSpPr>
              <p:cNvPr id="30" name="Textfeld 29"/>
              <p:cNvSpPr txBox="1"/>
              <p:nvPr/>
            </p:nvSpPr>
            <p:spPr>
              <a:xfrm>
                <a:off x="6866715" y="4328788"/>
                <a:ext cx="1847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de-CH" sz="800" b="1" dirty="0"/>
              </a:p>
            </p:txBody>
          </p:sp>
        </p:grpSp>
        <p:grpSp>
          <p:nvGrpSpPr>
            <p:cNvPr id="31" name="Gruppieren 30"/>
            <p:cNvGrpSpPr/>
            <p:nvPr/>
          </p:nvGrpSpPr>
          <p:grpSpPr>
            <a:xfrm>
              <a:off x="7622273" y="2914721"/>
              <a:ext cx="359471" cy="517425"/>
              <a:chOff x="6705281" y="3821188"/>
              <a:chExt cx="507600" cy="723044"/>
            </a:xfrm>
          </p:grpSpPr>
          <p:pic>
            <p:nvPicPr>
              <p:cNvPr id="32" name="Grafik 3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281" y="3821188"/>
                <a:ext cx="507600" cy="507600"/>
              </a:xfrm>
              <a:prstGeom prst="rect">
                <a:avLst/>
              </a:prstGeom>
            </p:spPr>
          </p:pic>
          <p:sp>
            <p:nvSpPr>
              <p:cNvPr id="33" name="Textfeld 32"/>
              <p:cNvSpPr txBox="1"/>
              <p:nvPr/>
            </p:nvSpPr>
            <p:spPr>
              <a:xfrm>
                <a:off x="6866715" y="4328788"/>
                <a:ext cx="1847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de-CH" sz="800" b="1" dirty="0"/>
              </a:p>
            </p:txBody>
          </p:sp>
        </p:grpSp>
        <p:grpSp>
          <p:nvGrpSpPr>
            <p:cNvPr id="38" name="Gruppieren 37"/>
            <p:cNvGrpSpPr/>
            <p:nvPr/>
          </p:nvGrpSpPr>
          <p:grpSpPr>
            <a:xfrm>
              <a:off x="7889367" y="2468871"/>
              <a:ext cx="359471" cy="517425"/>
              <a:chOff x="6705281" y="3821188"/>
              <a:chExt cx="507600" cy="723044"/>
            </a:xfrm>
          </p:grpSpPr>
          <p:pic>
            <p:nvPicPr>
              <p:cNvPr id="39" name="Grafik 3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5281" y="3821188"/>
                <a:ext cx="507600" cy="507600"/>
              </a:xfrm>
              <a:prstGeom prst="rect">
                <a:avLst/>
              </a:prstGeom>
            </p:spPr>
          </p:pic>
          <p:sp>
            <p:nvSpPr>
              <p:cNvPr id="40" name="Textfeld 39"/>
              <p:cNvSpPr txBox="1"/>
              <p:nvPr/>
            </p:nvSpPr>
            <p:spPr>
              <a:xfrm>
                <a:off x="6866715" y="4328788"/>
                <a:ext cx="18473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de-CH" sz="800" b="1" dirty="0"/>
              </a:p>
            </p:txBody>
          </p:sp>
        </p:grpSp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115" y="2090996"/>
            <a:ext cx="2433451" cy="1599994"/>
          </a:xfrm>
          <a:prstGeom prst="rect">
            <a:avLst/>
          </a:prstGeom>
        </p:spPr>
      </p:pic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461075" y="351807"/>
            <a:ext cx="11449372" cy="1325563"/>
          </a:xfrm>
        </p:spPr>
        <p:txBody>
          <a:bodyPr/>
          <a:lstStyle/>
          <a:p>
            <a:r>
              <a:rPr lang="de-DE" b="1" dirty="0">
                <a:cs typeface="Helvetica" pitchFamily="34" charset="0"/>
              </a:rPr>
              <a:t>I.SITE PLUS </a:t>
            </a:r>
            <a:r>
              <a:rPr lang="de-CH" dirty="0"/>
              <a:t>Einführung</a:t>
            </a:r>
            <a:br>
              <a:rPr lang="de-CH" dirty="0"/>
            </a:br>
            <a:r>
              <a:rPr lang="de-CH" dirty="0"/>
              <a:t>Feuerwehr Basellandschaft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327" b="94994" l="5418" r="97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2020" y="3829144"/>
            <a:ext cx="1600887" cy="144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703" y="1641373"/>
            <a:ext cx="502695" cy="577094"/>
          </a:xfrm>
          <a:prstGeom prst="rect">
            <a:avLst/>
          </a:prstGeom>
        </p:spPr>
      </p:pic>
      <p:grpSp>
        <p:nvGrpSpPr>
          <p:cNvPr id="41" name="Gruppieren 40"/>
          <p:cNvGrpSpPr/>
          <p:nvPr/>
        </p:nvGrpSpPr>
        <p:grpSpPr>
          <a:xfrm>
            <a:off x="8497262" y="5400645"/>
            <a:ext cx="359471" cy="517425"/>
            <a:chOff x="6705281" y="3821188"/>
            <a:chExt cx="507600" cy="723044"/>
          </a:xfrm>
        </p:grpSpPr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281" y="3821188"/>
              <a:ext cx="507600" cy="507600"/>
            </a:xfrm>
            <a:prstGeom prst="rect">
              <a:avLst/>
            </a:prstGeom>
          </p:spPr>
        </p:pic>
        <p:sp>
          <p:nvSpPr>
            <p:cNvPr id="43" name="Textfeld 42"/>
            <p:cNvSpPr txBox="1"/>
            <p:nvPr/>
          </p:nvSpPr>
          <p:spPr>
            <a:xfrm>
              <a:off x="6866715" y="4328788"/>
              <a:ext cx="18473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de-CH" sz="800" b="1" dirty="0"/>
            </a:p>
          </p:txBody>
        </p:sp>
      </p:grpSp>
      <p:sp>
        <p:nvSpPr>
          <p:cNvPr id="44" name="Textfeld 43"/>
          <p:cNvSpPr txBox="1"/>
          <p:nvPr/>
        </p:nvSpPr>
        <p:spPr>
          <a:xfrm>
            <a:off x="8965312" y="5400645"/>
            <a:ext cx="311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Lokale Aussendung  I.SITE PLUS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587661" y="6061631"/>
            <a:ext cx="515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I.SITE PLUS in Baselland als Konsequenz SVU 2014</a:t>
            </a:r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7D786DE-F5A1-9251-1D1A-0FF697B8343C}"/>
              </a:ext>
            </a:extLst>
          </p:cNvPr>
          <p:cNvGrpSpPr/>
          <p:nvPr/>
        </p:nvGrpSpPr>
        <p:grpSpPr>
          <a:xfrm>
            <a:off x="4460753" y="3647520"/>
            <a:ext cx="359471" cy="517425"/>
            <a:chOff x="6705281" y="3821188"/>
            <a:chExt cx="507600" cy="723044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24651A1-D2F7-FA2E-ED4F-7D0D2BAED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281" y="3821188"/>
              <a:ext cx="507600" cy="507600"/>
            </a:xfrm>
            <a:prstGeom prst="rect">
              <a:avLst/>
            </a:prstGeom>
            <a:ln w="63500" cmpd="sng">
              <a:solidFill>
                <a:schemeClr val="accent6"/>
              </a:solidFill>
            </a:ln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90AAB807-6F17-D7DB-D188-B2C16A7D2EA9}"/>
                </a:ext>
              </a:extLst>
            </p:cNvPr>
            <p:cNvSpPr txBox="1"/>
            <p:nvPr/>
          </p:nvSpPr>
          <p:spPr>
            <a:xfrm>
              <a:off x="6866715" y="4328788"/>
              <a:ext cx="18473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de-CH" sz="800" b="1" dirty="0"/>
            </a:p>
          </p:txBody>
        </p:sp>
      </p:grp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1557F22-6F34-6ED9-B548-7CAF546F26C6}"/>
              </a:ext>
            </a:extLst>
          </p:cNvPr>
          <p:cNvCxnSpPr>
            <a:cxnSpLocks/>
            <a:stCxn id="13" idx="1"/>
            <a:endCxn id="11" idx="3"/>
          </p:cNvCxnSpPr>
          <p:nvPr/>
        </p:nvCxnSpPr>
        <p:spPr>
          <a:xfrm flipH="1" flipV="1">
            <a:off x="3753883" y="3462461"/>
            <a:ext cx="706870" cy="366684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CE9BCDD-6648-7502-447B-EAB87EB3C0C8}"/>
              </a:ext>
            </a:extLst>
          </p:cNvPr>
          <p:cNvCxnSpPr>
            <a:cxnSpLocks/>
          </p:cNvCxnSpPr>
          <p:nvPr/>
        </p:nvCxnSpPr>
        <p:spPr>
          <a:xfrm flipH="1" flipV="1">
            <a:off x="4136464" y="2290562"/>
            <a:ext cx="356271" cy="1352561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DC90E967-2936-7438-B950-1745A19EBEFD}"/>
              </a:ext>
            </a:extLst>
          </p:cNvPr>
          <p:cNvCxnSpPr>
            <a:cxnSpLocks/>
          </p:cNvCxnSpPr>
          <p:nvPr/>
        </p:nvCxnSpPr>
        <p:spPr>
          <a:xfrm flipH="1">
            <a:off x="2827286" y="3981650"/>
            <a:ext cx="1659211" cy="707509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2CC96BEE-90DF-21BA-BDF0-51EB25797D97}"/>
              </a:ext>
            </a:extLst>
          </p:cNvPr>
          <p:cNvCxnSpPr>
            <a:cxnSpLocks/>
            <a:endCxn id="33" idx="0"/>
          </p:cNvCxnSpPr>
          <p:nvPr/>
        </p:nvCxnSpPr>
        <p:spPr>
          <a:xfrm flipH="1" flipV="1">
            <a:off x="4633047" y="3067616"/>
            <a:ext cx="7480" cy="57722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15949115-ACB8-A9B9-8583-6F50AB50AAED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4776560" y="2641665"/>
            <a:ext cx="101762" cy="100772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5489AAB0-BE95-C9ED-C66A-722B5255FE4B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4837209" y="2757839"/>
            <a:ext cx="391372" cy="100127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292DE0B6-5BAA-908B-026E-5C311AF34DCF}"/>
              </a:ext>
            </a:extLst>
          </p:cNvPr>
          <p:cNvCxnSpPr>
            <a:cxnSpLocks/>
            <a:stCxn id="13" idx="3"/>
            <a:endCxn id="26" idx="1"/>
          </p:cNvCxnSpPr>
          <p:nvPr/>
        </p:nvCxnSpPr>
        <p:spPr>
          <a:xfrm flipV="1">
            <a:off x="4820224" y="3709627"/>
            <a:ext cx="709926" cy="119518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5BDC0A01-0485-63A5-BCC1-A86D32556677}"/>
              </a:ext>
            </a:extLst>
          </p:cNvPr>
          <p:cNvCxnSpPr>
            <a:cxnSpLocks/>
          </p:cNvCxnSpPr>
          <p:nvPr/>
        </p:nvCxnSpPr>
        <p:spPr>
          <a:xfrm flipV="1">
            <a:off x="4776522" y="3890289"/>
            <a:ext cx="1944972" cy="12569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7DD55FE9-1187-DB24-4E35-41AD3401C254}"/>
              </a:ext>
            </a:extLst>
          </p:cNvPr>
          <p:cNvGrpSpPr/>
          <p:nvPr/>
        </p:nvGrpSpPr>
        <p:grpSpPr>
          <a:xfrm>
            <a:off x="8497261" y="6061631"/>
            <a:ext cx="359471" cy="517425"/>
            <a:chOff x="6705281" y="3821188"/>
            <a:chExt cx="507600" cy="723044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5D0963E5-8933-0B38-34D3-603309A20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281" y="3821188"/>
              <a:ext cx="507600" cy="507600"/>
            </a:xfrm>
            <a:prstGeom prst="rect">
              <a:avLst/>
            </a:prstGeom>
            <a:ln w="63500" cmpd="sng">
              <a:solidFill>
                <a:schemeClr val="accent6"/>
              </a:solidFill>
            </a:ln>
          </p:spPr>
        </p:pic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F3FB18BE-3467-10ED-5BE0-D71B7B6362B4}"/>
                </a:ext>
              </a:extLst>
            </p:cNvPr>
            <p:cNvSpPr txBox="1"/>
            <p:nvPr/>
          </p:nvSpPr>
          <p:spPr>
            <a:xfrm>
              <a:off x="6866715" y="4328788"/>
              <a:ext cx="18473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de-CH" sz="800" b="1" dirty="0"/>
            </a:p>
          </p:txBody>
        </p:sp>
      </p:grpSp>
      <p:sp>
        <p:nvSpPr>
          <p:cNvPr id="68" name="Textfeld 67">
            <a:extLst>
              <a:ext uri="{FF2B5EF4-FFF2-40B4-BE49-F238E27FC236}">
                <a16:creationId xmlns:a16="http://schemas.microsoft.com/office/drawing/2014/main" id="{E0F56F03-E414-9BF4-1DBD-53ADD0BFB3D1}"/>
              </a:ext>
            </a:extLst>
          </p:cNvPr>
          <p:cNvSpPr txBox="1"/>
          <p:nvPr/>
        </p:nvSpPr>
        <p:spPr>
          <a:xfrm>
            <a:off x="8965312" y="6061631"/>
            <a:ext cx="248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Fernauslösung via DMR  </a:t>
            </a:r>
          </a:p>
        </p:txBody>
      </p:sp>
    </p:spTree>
    <p:extLst>
      <p:ext uri="{BB962C8B-B14F-4D97-AF65-F5344CB8AC3E}">
        <p14:creationId xmlns:p14="http://schemas.microsoft.com/office/powerpoint/2010/main" val="308857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36" y="4013522"/>
            <a:ext cx="5511687" cy="28522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130" y="2486979"/>
            <a:ext cx="4943959" cy="1325563"/>
          </a:xfrm>
        </p:spPr>
        <p:txBody>
          <a:bodyPr>
            <a:normAutofit fontScale="90000"/>
          </a:bodyPr>
          <a:lstStyle/>
          <a:p>
            <a:r>
              <a:rPr lang="de-CH" dirty="0"/>
              <a:t>Stützpunktfeuerwehr</a:t>
            </a:r>
            <a:br>
              <a:rPr lang="de-CH" dirty="0"/>
            </a:br>
            <a:r>
              <a:rPr lang="de-CH" dirty="0"/>
              <a:t>Reinach Baselland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384" y="2286000"/>
            <a:ext cx="4166616" cy="4572000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2567504" y="4331231"/>
            <a:ext cx="642730" cy="1100354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856" y="2293749"/>
            <a:ext cx="2549528" cy="456419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49"/>
            <a:ext cx="12192000" cy="2286000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3210235" y="4658305"/>
            <a:ext cx="2663624" cy="44620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9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Unterstützung der BORS durch die</a:t>
            </a:r>
            <a:br>
              <a:rPr lang="de-CH" dirty="0"/>
            </a:br>
            <a:r>
              <a:rPr lang="de-CH" dirty="0"/>
              <a:t>Funkamateur Gruppe Notfunk Birs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838200" y="1811045"/>
            <a:ext cx="10515600" cy="4891595"/>
          </a:xfrm>
        </p:spPr>
        <p:txBody>
          <a:bodyPr>
            <a:normAutofit lnSpcReduction="10000"/>
          </a:bodyPr>
          <a:lstStyle/>
          <a:p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Beratung während der Projektphase</a:t>
            </a:r>
          </a:p>
          <a:p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Testen vom Prototyp</a:t>
            </a:r>
          </a:p>
          <a:p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Installation der ersten Anlage in der Schweiz</a:t>
            </a:r>
          </a:p>
          <a:p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Ausbreitungsdiagramme erstellen</a:t>
            </a:r>
          </a:p>
          <a:p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Beratung beim Installationsstandort</a:t>
            </a:r>
          </a:p>
          <a:p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Testalarme und Feldmessungen</a:t>
            </a:r>
          </a:p>
          <a:p>
            <a:r>
              <a:rPr lang="de-CH" dirty="0">
                <a:solidFill>
                  <a:schemeClr val="accent5">
                    <a:lumMod val="75000"/>
                  </a:schemeClr>
                </a:solidFill>
              </a:rPr>
              <a:t>Lösungsvarianten für Fernauslösung entwickeln</a:t>
            </a:r>
          </a:p>
          <a:p>
            <a:r>
              <a:rPr lang="de-CH" dirty="0">
                <a:solidFill>
                  <a:schemeClr val="accent5">
                    <a:lumMod val="75000"/>
                  </a:schemeClr>
                </a:solidFill>
              </a:rPr>
              <a:t>Testphase betreiben</a:t>
            </a:r>
          </a:p>
          <a:p>
            <a:r>
              <a:rPr lang="de-CH" dirty="0">
                <a:solidFill>
                  <a:schemeClr val="accent5">
                    <a:lumMod val="75000"/>
                  </a:schemeClr>
                </a:solidFill>
              </a:rPr>
              <a:t>Abklärungen beim BAKOM für DMR Betrieb</a:t>
            </a:r>
          </a:p>
          <a:p>
            <a:r>
              <a:rPr lang="de-CH" dirty="0">
                <a:solidFill>
                  <a:schemeClr val="accent5">
                    <a:lumMod val="75000"/>
                  </a:schemeClr>
                </a:solidFill>
              </a:rPr>
              <a:t>Ausbau auf Fernauslösung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4E39E5-1C24-48F5-84D8-DCBBDC434137}"/>
              </a:ext>
            </a:extLst>
          </p:cNvPr>
          <p:cNvSpPr/>
          <p:nvPr/>
        </p:nvSpPr>
        <p:spPr>
          <a:xfrm rot="20265020">
            <a:off x="8572479" y="5306170"/>
            <a:ext cx="2679605" cy="52322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 bis 2021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7BBBC83-B20D-4993-A998-5F275D1B4128}"/>
              </a:ext>
            </a:extLst>
          </p:cNvPr>
          <p:cNvSpPr/>
          <p:nvPr/>
        </p:nvSpPr>
        <p:spPr>
          <a:xfrm rot="20265020">
            <a:off x="8254364" y="2178517"/>
            <a:ext cx="2679605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 bis 2019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9C02EBE-03F1-4148-9BEA-3068EC6BA570}"/>
              </a:ext>
            </a:extLst>
          </p:cNvPr>
          <p:cNvSpPr/>
          <p:nvPr/>
        </p:nvSpPr>
        <p:spPr>
          <a:xfrm rot="20270677">
            <a:off x="8456578" y="3765969"/>
            <a:ext cx="2275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Folgeauftrag</a:t>
            </a:r>
          </a:p>
        </p:txBody>
      </p:sp>
    </p:spTree>
    <p:extLst>
      <p:ext uri="{BB962C8B-B14F-4D97-AF65-F5344CB8AC3E}">
        <p14:creationId xmlns:p14="http://schemas.microsoft.com/office/powerpoint/2010/main" val="314400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Unterstützung der BORS durch die</a:t>
            </a:r>
            <a:br>
              <a:rPr lang="de-CH" dirty="0"/>
            </a:br>
            <a:r>
              <a:rPr lang="de-CH" dirty="0"/>
              <a:t>Funkamateur Gruppe Notfunk Birs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838200" y="1811045"/>
            <a:ext cx="10515600" cy="4891595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Fernauslösung umgesetzt</a:t>
            </a:r>
          </a:p>
          <a:p>
            <a:r>
              <a:rPr lang="de-CH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Kantonale Polizei Alarmzentrale Baselland angebunden</a:t>
            </a:r>
          </a:p>
          <a:p>
            <a:r>
              <a:rPr lang="de-CH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Mobile Fernauslösung mit «Koffervariante» umgesetzt </a:t>
            </a:r>
          </a:p>
          <a:p>
            <a:r>
              <a:rPr lang="de-CH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Servicevertrag, Kanton mit HB9NFB (BGV, AMB, Polizei, Gemeinden)</a:t>
            </a:r>
          </a:p>
          <a:p>
            <a:r>
              <a:rPr lang="de-CH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Erste aktive Notrufsäule eingebunden</a:t>
            </a:r>
          </a:p>
          <a:p>
            <a:r>
              <a:rPr lang="de-CH" dirty="0">
                <a:highlight>
                  <a:srgbClr val="00FFFF"/>
                </a:highlight>
              </a:rPr>
              <a:t>Erste Gemeinde in BL mit 7 Notrufsäulen ausrüsten</a:t>
            </a:r>
          </a:p>
          <a:p>
            <a:r>
              <a:rPr lang="de-CH" dirty="0">
                <a:highlight>
                  <a:srgbClr val="00FFFF"/>
                </a:highlight>
              </a:rPr>
              <a:t>3 weitere Gemeinden in BL mit Notrufsäulen ausrüsten</a:t>
            </a:r>
          </a:p>
          <a:p>
            <a:r>
              <a:rPr lang="de-CH" dirty="0">
                <a:highlight>
                  <a:srgbClr val="00FFFF"/>
                </a:highlight>
              </a:rPr>
              <a:t>Kanton Basel Stadt beraten (neuer Kanton)</a:t>
            </a:r>
          </a:p>
          <a:p>
            <a:r>
              <a:rPr lang="de-CH" dirty="0">
                <a:highlight>
                  <a:srgbClr val="00FFFF"/>
                </a:highlight>
              </a:rPr>
              <a:t>Betreiben der Regionalen Notfalltreffpunkte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4E39E5-1C24-48F5-84D8-DCBBDC434137}"/>
              </a:ext>
            </a:extLst>
          </p:cNvPr>
          <p:cNvSpPr/>
          <p:nvPr/>
        </p:nvSpPr>
        <p:spPr>
          <a:xfrm rot="20265020">
            <a:off x="8620606" y="5444555"/>
            <a:ext cx="2679605" cy="523220"/>
          </a:xfrm>
          <a:prstGeom prst="rect">
            <a:avLst/>
          </a:prstGeom>
          <a:solidFill>
            <a:srgbClr val="00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bis 2025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7BBBC83-B20D-4993-A998-5F275D1B4128}"/>
              </a:ext>
            </a:extLst>
          </p:cNvPr>
          <p:cNvSpPr/>
          <p:nvPr/>
        </p:nvSpPr>
        <p:spPr>
          <a:xfrm rot="20265020">
            <a:off x="9152148" y="2184824"/>
            <a:ext cx="2679605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2022 bis 2023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9C02EBE-03F1-4148-9BEA-3068EC6BA570}"/>
              </a:ext>
            </a:extLst>
          </p:cNvPr>
          <p:cNvSpPr/>
          <p:nvPr/>
        </p:nvSpPr>
        <p:spPr>
          <a:xfrm rot="20270677">
            <a:off x="9290980" y="3957063"/>
            <a:ext cx="2275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Folgeauftrag</a:t>
            </a:r>
          </a:p>
        </p:txBody>
      </p:sp>
    </p:spTree>
    <p:extLst>
      <p:ext uri="{BB962C8B-B14F-4D97-AF65-F5344CB8AC3E}">
        <p14:creationId xmlns:p14="http://schemas.microsoft.com/office/powerpoint/2010/main" val="166823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830E4BE-C904-A196-BFF7-A0C3297B98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845386" cy="685800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07" y="66400"/>
            <a:ext cx="961506" cy="9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03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Breitbild</PresentationFormat>
  <Paragraphs>88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Willkommen zum Kurzreferat</vt:lpstr>
      <vt:lpstr>Notfunk Birs unterstützt BORS Behörden und Organisationen für Rettung und Sicherheit</vt:lpstr>
      <vt:lpstr>Ziel des Referates </vt:lpstr>
      <vt:lpstr>Ausfallsicherheit IKT-Mittel nach BABS/NAZ (2008)</vt:lpstr>
      <vt:lpstr>I.SITE PLUS Einführung Feuerwehr Basellandschaft</vt:lpstr>
      <vt:lpstr>Stützpunktfeuerwehr Reinach Baselland</vt:lpstr>
      <vt:lpstr>Unterstützung der BORS durch die Funkamateur Gruppe Notfunk Birs</vt:lpstr>
      <vt:lpstr>Unterstützung der BORS durch die Funkamateur Gruppe Notfunk Birs</vt:lpstr>
      <vt:lpstr>PowerPoint-Präsentation</vt:lpstr>
      <vt:lpstr>PowerPoint-Präsentation</vt:lpstr>
      <vt:lpstr>Erste autarke Notrufsäule für die Feuerwehr Basellandschaft von HB9NFB und Partnern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Wyttenbach Christoph</dc:creator>
  <cp:lastModifiedBy>Christoph Wyttenbach</cp:lastModifiedBy>
  <cp:revision>151</cp:revision>
  <dcterms:created xsi:type="dcterms:W3CDTF">2017-06-10T12:07:10Z</dcterms:created>
  <dcterms:modified xsi:type="dcterms:W3CDTF">2023-10-08T19:00:40Z</dcterms:modified>
</cp:coreProperties>
</file>