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9069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2200" y="3043080"/>
            <a:ext cx="9069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22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498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68680" y="132552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4800" y="132552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2200" y="304308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68680" y="304308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4800" y="304308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2200" y="1325520"/>
            <a:ext cx="90694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90694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2200" y="-236520"/>
            <a:ext cx="9069480" cy="868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22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2200" y="1325520"/>
            <a:ext cx="90694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498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2200" y="3043080"/>
            <a:ext cx="9069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9069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2200" y="3043080"/>
            <a:ext cx="9069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22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498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68680" y="132552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4800" y="132552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2200" y="304308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68680" y="304308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4800" y="3043080"/>
            <a:ext cx="29199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90694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2200" y="-236520"/>
            <a:ext cx="9069480" cy="868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22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49800" y="304308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CH" sz="247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9800" y="1325520"/>
            <a:ext cx="4425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2200" y="3043080"/>
            <a:ext cx="90694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79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CH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2200" y="1325880"/>
            <a:ext cx="907056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79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79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6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57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4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34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3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13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1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13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1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13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1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13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200" y="-236520"/>
            <a:ext cx="9069480" cy="187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CH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2200" y="1325520"/>
            <a:ext cx="90694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79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6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4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3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1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1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1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hteck 75"/>
          <p:cNvSpPr/>
          <p:nvPr/>
        </p:nvSpPr>
        <p:spPr>
          <a:xfrm>
            <a:off x="503640" y="226080"/>
            <a:ext cx="9069480" cy="524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CH" sz="5400" b="1" strike="noStrike" spc="-1">
                <a:latin typeface="Arial"/>
              </a:rPr>
              <a:t>PMR-CB-Funk</a:t>
            </a:r>
            <a:br/>
            <a:r>
              <a:rPr lang="de-CH" sz="5400" b="1" strike="noStrike" spc="-1">
                <a:latin typeface="Arial"/>
              </a:rPr>
              <a:t>in Notlagen</a:t>
            </a:r>
            <a:br/>
            <a:br/>
            <a:r>
              <a:rPr lang="de-CH" sz="1800" b="1" strike="noStrike" spc="-1">
                <a:latin typeface="Arial"/>
              </a:rPr>
              <a:t>von Jörg Ziegler HB3XEI</a:t>
            </a:r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r>
              <a:rPr lang="de-CH" sz="1800" b="1" strike="noStrike" spc="-1">
                <a:latin typeface="Arial"/>
              </a:rPr>
              <a:t>Inhalt:</a:t>
            </a:r>
            <a:br/>
            <a:br/>
            <a:r>
              <a:rPr lang="de-CH" sz="1800" b="1" strike="noStrike" spc="-1">
                <a:latin typeface="Arial"/>
              </a:rPr>
              <a:t>Notfunkbefragung</a:t>
            </a:r>
            <a:br/>
            <a:br/>
            <a:r>
              <a:rPr lang="de-CH" sz="1800" b="1" strike="noStrike" spc="-1">
                <a:latin typeface="Arial"/>
              </a:rPr>
              <a:t>PMR – Wie kann man es einsetzen?</a:t>
            </a:r>
            <a:br/>
            <a:br/>
            <a:br/>
            <a:br/>
            <a:endParaRPr lang="de-CH" sz="1800" b="0" strike="noStrike" spc="-1">
              <a:latin typeface="Arial"/>
            </a:endParaRPr>
          </a:p>
        </p:txBody>
      </p:sp>
      <p:pic>
        <p:nvPicPr>
          <p:cNvPr id="77" name="Grafik 76"/>
          <p:cNvPicPr/>
          <p:nvPr/>
        </p:nvPicPr>
        <p:blipFill>
          <a:blip r:embed="rId2"/>
          <a:stretch/>
        </p:blipFill>
        <p:spPr>
          <a:xfrm>
            <a:off x="2659320" y="2572920"/>
            <a:ext cx="4180680" cy="3030840"/>
          </a:xfrm>
          <a:prstGeom prst="rect">
            <a:avLst/>
          </a:prstGeom>
          <a:ln w="0">
            <a:noFill/>
          </a:ln>
        </p:spPr>
      </p:pic>
      <p:pic>
        <p:nvPicPr>
          <p:cNvPr id="78" name="Grafik 77"/>
          <p:cNvPicPr/>
          <p:nvPr/>
        </p:nvPicPr>
        <p:blipFill>
          <a:blip r:embed="rId3"/>
          <a:stretch/>
        </p:blipFill>
        <p:spPr>
          <a:xfrm>
            <a:off x="7380000" y="119880"/>
            <a:ext cx="2520360" cy="1680120"/>
          </a:xfrm>
          <a:prstGeom prst="rect">
            <a:avLst/>
          </a:prstGeom>
          <a:ln w="0">
            <a:noFill/>
          </a:ln>
        </p:spPr>
      </p:pic>
      <p:pic>
        <p:nvPicPr>
          <p:cNvPr id="79" name="Grafik 78"/>
          <p:cNvPicPr/>
          <p:nvPr/>
        </p:nvPicPr>
        <p:blipFill>
          <a:blip r:embed="rId3"/>
          <a:stretch/>
        </p:blipFill>
        <p:spPr>
          <a:xfrm>
            <a:off x="180000" y="180000"/>
            <a:ext cx="2520000" cy="167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rafik 79"/>
          <p:cNvPicPr/>
          <p:nvPr/>
        </p:nvPicPr>
        <p:blipFill>
          <a:blip r:embed="rId2"/>
          <a:stretch/>
        </p:blipFill>
        <p:spPr>
          <a:xfrm>
            <a:off x="363960" y="201600"/>
            <a:ext cx="4353840" cy="2498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1" name="Tabelle 80"/>
          <p:cNvGraphicFramePr/>
          <p:nvPr>
            <p:extLst>
              <p:ext uri="{D42A27DB-BD31-4B8C-83A1-F6EECF244321}">
                <p14:modId xmlns:p14="http://schemas.microsoft.com/office/powerpoint/2010/main" val="928124261"/>
              </p:ext>
            </p:extLst>
          </p:nvPr>
        </p:nvGraphicFramePr>
        <p:xfrm>
          <a:off x="346680" y="3195792"/>
          <a:ext cx="4385880" cy="1640160"/>
        </p:xfrm>
        <a:graphic>
          <a:graphicData uri="http://schemas.openxmlformats.org/drawingml/2006/table">
            <a:tbl>
              <a:tblPr/>
              <a:tblGrid>
                <a:gridCol w="146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01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HelveticaNeue-Bold"/>
                        </a:rPr>
                        <a:t>Total 56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HelveticaNeue-Bold"/>
                        </a:rPr>
                        <a:t>JA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HelveticaNeue-Bold"/>
                        </a:rPr>
                        <a:t>NEIN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HelveticaNeue-Bold"/>
                        </a:rPr>
                        <a:t>Frage 1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HelveticaNeue"/>
                        </a:rPr>
                        <a:t>54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HelveticaNeue"/>
                        </a:rPr>
                        <a:t>2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HelveticaNeue-Bold"/>
                        </a:rPr>
                        <a:t>Frage 2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HelveticaNeue"/>
                        </a:rPr>
                        <a:t>53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HelveticaNeue"/>
                        </a:rPr>
                        <a:t>3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HelveticaNeue-Bold"/>
                        </a:rPr>
                        <a:t>Frage 3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HelveticaNeue"/>
                        </a:rPr>
                        <a:t>54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HelveticaNeue"/>
                        </a:rPr>
                        <a:t>2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HelveticaNeue-Bold"/>
                        </a:rPr>
                        <a:t>Frage 4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HelveticaNeue"/>
                        </a:rPr>
                        <a:t>50</a:t>
                      </a:r>
                      <a:endParaRPr lang="de-CH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200" b="0" strike="noStrike" spc="-1" dirty="0">
                          <a:solidFill>
                            <a:srgbClr val="000000"/>
                          </a:solidFill>
                          <a:latin typeface="HelveticaNeue"/>
                        </a:rPr>
                        <a:t>6</a:t>
                      </a:r>
                      <a:endParaRPr lang="de-CH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3" name="Rechteck 82"/>
          <p:cNvSpPr/>
          <p:nvPr/>
        </p:nvSpPr>
        <p:spPr>
          <a:xfrm>
            <a:off x="4977360" y="694440"/>
            <a:ext cx="4742640" cy="43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Frage 1:</a:t>
            </a:r>
          </a:p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Bist Du gewillt bei einer Katastrophe die Behörden in Deiner Region zu unterstützen?</a:t>
            </a:r>
          </a:p>
          <a:p>
            <a:pPr>
              <a:lnSpc>
                <a:spcPct val="100000"/>
              </a:lnSpc>
            </a:pPr>
            <a:endParaRPr lang="de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Frage 2:</a:t>
            </a:r>
          </a:p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Wenn JA: Bist Du gewillt, Deine Funk-Ausrüstung zur Verfügung zu stellen und zu bedienen?</a:t>
            </a:r>
          </a:p>
          <a:p>
            <a:pPr>
              <a:lnSpc>
                <a:spcPct val="100000"/>
              </a:lnSpc>
            </a:pPr>
            <a:endParaRPr lang="de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Frage 3:</a:t>
            </a:r>
          </a:p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Bist Du einverstanden, Dich auf einer Liste einzutragen zu lassen, die an die Behörden in Deiner Region weitergeleitet werden kann, um Dich bei einer Notlage ansprechen zu können?</a:t>
            </a:r>
          </a:p>
          <a:p>
            <a:pPr>
              <a:lnSpc>
                <a:spcPct val="100000"/>
              </a:lnSpc>
            </a:pPr>
            <a:endParaRPr lang="de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Frage 4:</a:t>
            </a:r>
          </a:p>
          <a:p>
            <a:pPr>
              <a:lnSpc>
                <a:spcPct val="100000"/>
              </a:lnSpc>
            </a:pPr>
            <a:r>
              <a:rPr lang="de-CH" sz="1400" b="0" strike="noStrike" spc="-1">
                <a:latin typeface="Arial"/>
              </a:rPr>
              <a:t>Bist Du bei einer Alarmierung bei Vorfällen mit Stromunterbruch oder Blackout bereit, Dich selbstständig zu den zuständigen Behörden zu begeben, um Dich für eine Mithilfe anzubieten? 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346680" y="5109912"/>
            <a:ext cx="2312640" cy="23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000" b="0" strike="noStrike" spc="-1" dirty="0">
                <a:latin typeface="Arial"/>
              </a:rPr>
              <a:t>Stand: 08. September 2023 08.00 Uhr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/>
          <p:cNvSpPr/>
          <p:nvPr/>
        </p:nvSpPr>
        <p:spPr>
          <a:xfrm>
            <a:off x="52848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CH" sz="3600" b="1" strike="noStrike" spc="-1">
                <a:latin typeface="Arial"/>
              </a:rPr>
              <a:t>PMR</a:t>
            </a:r>
            <a:r>
              <a:rPr lang="de-CH" sz="3600" b="0" strike="noStrike" spc="-1">
                <a:latin typeface="Arial"/>
              </a:rPr>
              <a:t> </a:t>
            </a:r>
          </a:p>
        </p:txBody>
      </p:sp>
      <p:sp>
        <p:nvSpPr>
          <p:cNvPr id="86" name="Rechteck 85"/>
          <p:cNvSpPr/>
          <p:nvPr/>
        </p:nvSpPr>
        <p:spPr>
          <a:xfrm>
            <a:off x="959400" y="1094400"/>
            <a:ext cx="8318160" cy="235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</a:t>
            </a:r>
            <a:r>
              <a:rPr lang="de-CH" sz="1800" b="1" strike="noStrike" spc="-1">
                <a:latin typeface="Arial"/>
              </a:rPr>
              <a:t>Private</a:t>
            </a:r>
            <a:r>
              <a:rPr lang="de-CH" sz="1800" b="0" strike="noStrike" spc="-1">
                <a:latin typeface="Arial"/>
              </a:rPr>
              <a:t> die in der nähe wohnen und ein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Bürgerfunknetz aufbauen wollen.</a:t>
            </a:r>
          </a:p>
          <a:p>
            <a:pPr>
              <a:lnSpc>
                <a:spcPct val="100000"/>
              </a:lnSpc>
            </a:pPr>
            <a:endParaRPr lang="de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Lokales Dorfnetz</a:t>
            </a:r>
          </a:p>
          <a:p>
            <a:pPr>
              <a:lnSpc>
                <a:spcPct val="100000"/>
              </a:lnSpc>
            </a:pPr>
            <a:endParaRPr lang="de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Klein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Anmelde und Gebührenfrei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haben viele Zuhause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Einfach in der Handhabung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Kleine Distanzen (&lt;5km)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Funktioniert ohne Zusatzgeräte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Kann mit Batterien oder Akkus betrieben werden</a:t>
            </a:r>
          </a:p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- Auch als Spielzeug oder andere Tätigkeiten einsetzbar.</a:t>
            </a:r>
          </a:p>
          <a:p>
            <a:pPr>
              <a:lnSpc>
                <a:spcPct val="100000"/>
              </a:lnSpc>
            </a:pPr>
            <a:endParaRPr lang="de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CH" sz="1800" b="0" strike="noStrike" spc="-1">
              <a:latin typeface="Arial"/>
            </a:endParaRPr>
          </a:p>
        </p:txBody>
      </p:sp>
      <p:pic>
        <p:nvPicPr>
          <p:cNvPr id="87" name="Grafik 86"/>
          <p:cNvPicPr/>
          <p:nvPr/>
        </p:nvPicPr>
        <p:blipFill>
          <a:blip r:embed="rId2"/>
          <a:stretch/>
        </p:blipFill>
        <p:spPr>
          <a:xfrm>
            <a:off x="7491240" y="540000"/>
            <a:ext cx="1688760" cy="458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ihandform: Form 87"/>
          <p:cNvSpPr/>
          <p:nvPr/>
        </p:nvSpPr>
        <p:spPr>
          <a:xfrm>
            <a:off x="360000" y="1080000"/>
            <a:ext cx="5220000" cy="4500000"/>
          </a:xfrm>
          <a:custGeom>
            <a:avLst/>
            <a:gdLst/>
            <a:ahLst/>
            <a:cxnLst/>
            <a:rect l="0" t="0" r="r" b="b"/>
            <a:pathLst>
              <a:path w="14502" h="12502">
                <a:moveTo>
                  <a:pt x="3661" y="0"/>
                </a:moveTo>
                <a:lnTo>
                  <a:pt x="10839" y="0"/>
                </a:lnTo>
                <a:lnTo>
                  <a:pt x="14501" y="3661"/>
                </a:lnTo>
                <a:lnTo>
                  <a:pt x="14501" y="8839"/>
                </a:lnTo>
                <a:lnTo>
                  <a:pt x="10839" y="12501"/>
                </a:lnTo>
                <a:lnTo>
                  <a:pt x="3661" y="12501"/>
                </a:lnTo>
                <a:lnTo>
                  <a:pt x="0" y="8839"/>
                </a:lnTo>
                <a:lnTo>
                  <a:pt x="0" y="3661"/>
                </a:lnTo>
                <a:lnTo>
                  <a:pt x="3661" y="0"/>
                </a:lnTo>
              </a:path>
            </a:pathLst>
          </a:custGeom>
          <a:solidFill>
            <a:srgbClr val="FFB66C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CH"/>
          </a:p>
        </p:txBody>
      </p:sp>
      <p:sp>
        <p:nvSpPr>
          <p:cNvPr id="89" name="Rechteck 88"/>
          <p:cNvSpPr/>
          <p:nvPr/>
        </p:nvSpPr>
        <p:spPr>
          <a:xfrm>
            <a:off x="503640" y="286560"/>
            <a:ext cx="9069480" cy="62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CH" sz="4000" b="1" strike="noStrike" spc="-1">
                <a:latin typeface="Arial"/>
              </a:rPr>
              <a:t>Beispiel: Dorf-Funknetz</a:t>
            </a:r>
          </a:p>
        </p:txBody>
      </p:sp>
      <p:sp>
        <p:nvSpPr>
          <p:cNvPr id="90" name="Rechteck 89"/>
          <p:cNvSpPr/>
          <p:nvPr/>
        </p:nvSpPr>
        <p:spPr>
          <a:xfrm>
            <a:off x="1440000" y="2381760"/>
            <a:ext cx="1278720" cy="13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1100" b="0" strike="noStrike" spc="-1">
                <a:latin typeface="Arial"/>
              </a:rPr>
              <a:t>Polycom</a:t>
            </a:r>
          </a:p>
        </p:txBody>
      </p:sp>
      <p:sp>
        <p:nvSpPr>
          <p:cNvPr id="91" name="Rechteck 90"/>
          <p:cNvSpPr/>
          <p:nvPr/>
        </p:nvSpPr>
        <p:spPr>
          <a:xfrm>
            <a:off x="3838680" y="2336040"/>
            <a:ext cx="1278720" cy="19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PMR</a:t>
            </a:r>
          </a:p>
        </p:txBody>
      </p:sp>
      <p:sp>
        <p:nvSpPr>
          <p:cNvPr id="92" name="Rechteck 91"/>
          <p:cNvSpPr/>
          <p:nvPr/>
        </p:nvSpPr>
        <p:spPr>
          <a:xfrm>
            <a:off x="4798440" y="3441600"/>
            <a:ext cx="1278720" cy="19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PMR</a:t>
            </a:r>
          </a:p>
        </p:txBody>
      </p:sp>
      <p:sp>
        <p:nvSpPr>
          <p:cNvPr id="93" name="Rechteck 92"/>
          <p:cNvSpPr/>
          <p:nvPr/>
        </p:nvSpPr>
        <p:spPr>
          <a:xfrm>
            <a:off x="3519360" y="3405240"/>
            <a:ext cx="1278720" cy="19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CH" sz="1800" b="0" strike="noStrike" spc="-1">
                <a:latin typeface="Arial"/>
              </a:rPr>
              <a:t>PMR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6300000" y="5220000"/>
            <a:ext cx="320004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Kindergarten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2980080" y="5220000"/>
            <a:ext cx="223992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Schule</a:t>
            </a:r>
          </a:p>
        </p:txBody>
      </p:sp>
      <p:sp>
        <p:nvSpPr>
          <p:cNvPr id="96" name="Gerader Verbinder 95"/>
          <p:cNvSpPr/>
          <p:nvPr/>
        </p:nvSpPr>
        <p:spPr>
          <a:xfrm flipV="1">
            <a:off x="4500000" y="4657320"/>
            <a:ext cx="1899720" cy="22680"/>
          </a:xfrm>
          <a:prstGeom prst="line">
            <a:avLst/>
          </a:prstGeom>
          <a:ln w="36000">
            <a:solidFill>
              <a:srgbClr val="3465A4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CH"/>
          </a:p>
        </p:txBody>
      </p:sp>
      <p:sp>
        <p:nvSpPr>
          <p:cNvPr id="97" name="Textfeld 96"/>
          <p:cNvSpPr txBox="1"/>
          <p:nvPr/>
        </p:nvSpPr>
        <p:spPr>
          <a:xfrm>
            <a:off x="1540080" y="5220000"/>
            <a:ext cx="223992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Feuerwehr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540000" y="3904560"/>
            <a:ext cx="223992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Kirche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4060080" y="3849840"/>
            <a:ext cx="223992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Gasthof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3160080" y="2340000"/>
            <a:ext cx="223992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Ersthelfer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6300000" y="1970640"/>
            <a:ext cx="3077280" cy="108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1" strike="noStrike" spc="-1">
                <a:latin typeface="Arial"/>
              </a:rPr>
              <a:t>Alle Einrichtungen sind per Funk miteinander verbunden!</a:t>
            </a:r>
          </a:p>
          <a:p>
            <a:endParaRPr lang="de-CH" sz="1400" b="1" strike="noStrike" spc="-1">
              <a:latin typeface="Arial"/>
            </a:endParaRPr>
          </a:p>
          <a:p>
            <a:r>
              <a:rPr lang="de-CH" sz="1400" b="0" strike="noStrike" spc="-1">
                <a:latin typeface="Arial"/>
              </a:rPr>
              <a:t>Lediglich der Kindergarten hat eine separate Verbindung zur Schule.</a:t>
            </a:r>
            <a:endParaRPr lang="de-CH" sz="1400" b="1" strike="noStrike" spc="-1">
              <a:latin typeface="Arial"/>
            </a:endParaRPr>
          </a:p>
        </p:txBody>
      </p:sp>
      <p:pic>
        <p:nvPicPr>
          <p:cNvPr id="102" name="Grafik 101"/>
          <p:cNvPicPr/>
          <p:nvPr/>
        </p:nvPicPr>
        <p:blipFill>
          <a:blip r:embed="rId2"/>
          <a:stretch/>
        </p:blipFill>
        <p:spPr>
          <a:xfrm>
            <a:off x="2373840" y="2755440"/>
            <a:ext cx="948240" cy="1024560"/>
          </a:xfrm>
          <a:prstGeom prst="rect">
            <a:avLst/>
          </a:prstGeom>
          <a:ln w="0">
            <a:noFill/>
          </a:ln>
        </p:spPr>
      </p:pic>
      <p:pic>
        <p:nvPicPr>
          <p:cNvPr id="103" name="Grafik 102"/>
          <p:cNvPicPr/>
          <p:nvPr/>
        </p:nvPicPr>
        <p:blipFill>
          <a:blip r:embed="rId3"/>
          <a:stretch/>
        </p:blipFill>
        <p:spPr>
          <a:xfrm>
            <a:off x="3086280" y="4178880"/>
            <a:ext cx="1413720" cy="1041120"/>
          </a:xfrm>
          <a:prstGeom prst="rect">
            <a:avLst/>
          </a:prstGeom>
          <a:ln w="0">
            <a:noFill/>
          </a:ln>
        </p:spPr>
      </p:pic>
      <p:pic>
        <p:nvPicPr>
          <p:cNvPr id="104" name="Grafik 103"/>
          <p:cNvPicPr/>
          <p:nvPr/>
        </p:nvPicPr>
        <p:blipFill>
          <a:blip r:embed="rId4"/>
          <a:stretch/>
        </p:blipFill>
        <p:spPr>
          <a:xfrm>
            <a:off x="1574640" y="4194720"/>
            <a:ext cx="1125360" cy="1008720"/>
          </a:xfrm>
          <a:prstGeom prst="rect">
            <a:avLst/>
          </a:prstGeom>
          <a:ln w="0">
            <a:noFill/>
          </a:ln>
        </p:spPr>
      </p:pic>
      <p:pic>
        <p:nvPicPr>
          <p:cNvPr id="105" name="Grafik 104"/>
          <p:cNvPicPr/>
          <p:nvPr/>
        </p:nvPicPr>
        <p:blipFill>
          <a:blip r:embed="rId5"/>
          <a:stretch/>
        </p:blipFill>
        <p:spPr>
          <a:xfrm>
            <a:off x="4140000" y="2700000"/>
            <a:ext cx="1077480" cy="1149840"/>
          </a:xfrm>
          <a:prstGeom prst="rect">
            <a:avLst/>
          </a:prstGeom>
          <a:ln w="0">
            <a:noFill/>
          </a:ln>
        </p:spPr>
      </p:pic>
      <p:pic>
        <p:nvPicPr>
          <p:cNvPr id="106" name="Grafik 105"/>
          <p:cNvPicPr/>
          <p:nvPr/>
        </p:nvPicPr>
        <p:blipFill>
          <a:blip r:embed="rId6"/>
          <a:stretch/>
        </p:blipFill>
        <p:spPr>
          <a:xfrm>
            <a:off x="667440" y="2680920"/>
            <a:ext cx="952560" cy="1279080"/>
          </a:xfrm>
          <a:prstGeom prst="rect">
            <a:avLst/>
          </a:prstGeom>
          <a:ln w="0">
            <a:noFill/>
          </a:ln>
        </p:spPr>
      </p:pic>
      <p:pic>
        <p:nvPicPr>
          <p:cNvPr id="107" name="Grafik 106"/>
          <p:cNvPicPr/>
          <p:nvPr/>
        </p:nvPicPr>
        <p:blipFill>
          <a:blip r:embed="rId7"/>
          <a:stretch/>
        </p:blipFill>
        <p:spPr>
          <a:xfrm>
            <a:off x="1440000" y="1440000"/>
            <a:ext cx="1453320" cy="900000"/>
          </a:xfrm>
          <a:prstGeom prst="rect">
            <a:avLst/>
          </a:prstGeom>
          <a:ln w="0">
            <a:noFill/>
          </a:ln>
        </p:spPr>
      </p:pic>
      <p:sp>
        <p:nvSpPr>
          <p:cNvPr id="108" name="Textfeld 107"/>
          <p:cNvSpPr txBox="1"/>
          <p:nvPr/>
        </p:nvSpPr>
        <p:spPr>
          <a:xfrm>
            <a:off x="1360080" y="2340000"/>
            <a:ext cx="223992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Landwirt</a:t>
            </a:r>
          </a:p>
        </p:txBody>
      </p:sp>
      <p:pic>
        <p:nvPicPr>
          <p:cNvPr id="109" name="Grafik 108"/>
          <p:cNvPicPr/>
          <p:nvPr/>
        </p:nvPicPr>
        <p:blipFill>
          <a:blip r:embed="rId8"/>
          <a:stretch/>
        </p:blipFill>
        <p:spPr>
          <a:xfrm>
            <a:off x="3240000" y="1440000"/>
            <a:ext cx="1202040" cy="930960"/>
          </a:xfrm>
          <a:prstGeom prst="rect">
            <a:avLst/>
          </a:prstGeom>
          <a:ln w="0">
            <a:noFill/>
          </a:ln>
        </p:spPr>
      </p:pic>
      <p:pic>
        <p:nvPicPr>
          <p:cNvPr id="110" name="Grafik 109"/>
          <p:cNvPicPr/>
          <p:nvPr/>
        </p:nvPicPr>
        <p:blipFill>
          <a:blip r:embed="rId9"/>
          <a:stretch/>
        </p:blipFill>
        <p:spPr>
          <a:xfrm>
            <a:off x="6369120" y="3535560"/>
            <a:ext cx="2090880" cy="1684440"/>
          </a:xfrm>
          <a:prstGeom prst="rect">
            <a:avLst/>
          </a:prstGeom>
          <a:ln w="0">
            <a:noFill/>
          </a:ln>
        </p:spPr>
      </p:pic>
      <p:sp>
        <p:nvSpPr>
          <p:cNvPr id="111" name="Textfeld 110"/>
          <p:cNvSpPr txBox="1"/>
          <p:nvPr/>
        </p:nvSpPr>
        <p:spPr>
          <a:xfrm>
            <a:off x="1900080" y="3780000"/>
            <a:ext cx="223992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400" b="0" strike="noStrike" spc="-1">
                <a:latin typeface="Arial"/>
              </a:rPr>
              <a:t>Lokale Einsatzleitung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11"/>
          <p:cNvSpPr/>
          <p:nvPr/>
        </p:nvSpPr>
        <p:spPr>
          <a:xfrm>
            <a:off x="50364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CH" sz="7819" b="1" strike="noStrike" spc="-1">
                <a:latin typeface="Arial"/>
              </a:rPr>
              <a:t>CB</a:t>
            </a:r>
            <a:endParaRPr lang="de-CH" sz="7819" b="0" strike="noStrike" spc="-1">
              <a:latin typeface="Arial"/>
            </a:endParaRPr>
          </a:p>
        </p:txBody>
      </p:sp>
      <p:sp>
        <p:nvSpPr>
          <p:cNvPr id="113" name="Rechteck 112"/>
          <p:cNvSpPr/>
          <p:nvPr/>
        </p:nvSpPr>
        <p:spPr>
          <a:xfrm>
            <a:off x="503640" y="1326600"/>
            <a:ext cx="906948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CH"/>
          </a:p>
        </p:txBody>
      </p:sp>
      <p:sp>
        <p:nvSpPr>
          <p:cNvPr id="114" name="Textfeld 113"/>
          <p:cNvSpPr txBox="1"/>
          <p:nvPr/>
        </p:nvSpPr>
        <p:spPr>
          <a:xfrm>
            <a:off x="720000" y="1326600"/>
            <a:ext cx="8960040" cy="3673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1800" b="0" strike="noStrike" spc="-1">
                <a:latin typeface="Arial"/>
              </a:rPr>
              <a:t>- Sehr grosse Reichweite &gt; 10km</a:t>
            </a:r>
          </a:p>
          <a:p>
            <a:endParaRPr lang="de-CH" sz="1800" b="0" strike="noStrike" spc="-1">
              <a:latin typeface="Arial"/>
            </a:endParaRPr>
          </a:p>
          <a:p>
            <a:r>
              <a:rPr lang="de-CH" sz="1800" b="0" strike="noStrike" spc="-1">
                <a:latin typeface="Arial"/>
              </a:rPr>
              <a:t>- Für Funk ohne Sichtverbindung geeignet (Täler)</a:t>
            </a:r>
          </a:p>
          <a:p>
            <a:endParaRPr lang="de-CH" sz="1800" b="0" strike="noStrike" spc="-1">
              <a:latin typeface="Arial"/>
            </a:endParaRPr>
          </a:p>
          <a:p>
            <a:r>
              <a:rPr lang="de-CH" sz="1800" b="0" strike="noStrike" spc="-1">
                <a:latin typeface="Arial"/>
              </a:rPr>
              <a:t>- Grosse Antennen notwenidig</a:t>
            </a:r>
          </a:p>
          <a:p>
            <a:endParaRPr lang="de-CH" sz="1800" b="0" strike="noStrike" spc="-1">
              <a:latin typeface="Arial"/>
            </a:endParaRPr>
          </a:p>
          <a:p>
            <a:r>
              <a:rPr lang="de-CH" sz="1800" b="0" strike="noStrike" spc="-1">
                <a:latin typeface="Arial"/>
              </a:rPr>
              <a:t>- Gut für Funkverkehr mit PKW geeignet</a:t>
            </a:r>
          </a:p>
          <a:p>
            <a:endParaRPr lang="de-CH" sz="1800" b="0" strike="noStrike" spc="-1">
              <a:latin typeface="Arial"/>
            </a:endParaRPr>
          </a:p>
          <a:p>
            <a:r>
              <a:rPr lang="de-CH" sz="1800" b="0" strike="noStrike" spc="-1">
                <a:latin typeface="Arial"/>
              </a:rPr>
              <a:t>- Lizenz und Gebührenfrei</a:t>
            </a:r>
          </a:p>
          <a:p>
            <a:endParaRPr lang="de-CH" sz="1800" b="0" strike="noStrike" spc="-1">
              <a:latin typeface="Arial"/>
            </a:endParaRPr>
          </a:p>
          <a:p>
            <a:r>
              <a:rPr lang="de-CH" sz="1800" b="0" strike="noStrike" spc="-1">
                <a:latin typeface="Arial"/>
              </a:rPr>
              <a:t>- Viele LKW`s haben einen verbaut.</a:t>
            </a:r>
          </a:p>
          <a:p>
            <a:endParaRPr lang="de-CH" sz="1800" b="0" strike="noStrike" spc="-1">
              <a:latin typeface="Arial"/>
            </a:endParaRPr>
          </a:p>
          <a:p>
            <a:r>
              <a:rPr lang="de-CH" sz="1800" b="0" strike="noStrike" spc="-1">
                <a:latin typeface="Arial"/>
              </a:rPr>
              <a:t>- Datenfunk Vara</a:t>
            </a:r>
          </a:p>
          <a:p>
            <a:endParaRPr lang="de-CH" sz="1800" b="0" strike="noStrike" spc="-1">
              <a:latin typeface="Arial"/>
            </a:endParaRPr>
          </a:p>
        </p:txBody>
      </p:sp>
      <p:pic>
        <p:nvPicPr>
          <p:cNvPr id="115" name="Grafik 114"/>
          <p:cNvPicPr/>
          <p:nvPr/>
        </p:nvPicPr>
        <p:blipFill>
          <a:blip r:embed="rId2"/>
          <a:stretch/>
        </p:blipFill>
        <p:spPr>
          <a:xfrm>
            <a:off x="5940000" y="1620000"/>
            <a:ext cx="3882600" cy="259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rafik 115"/>
          <p:cNvPicPr/>
          <p:nvPr/>
        </p:nvPicPr>
        <p:blipFill>
          <a:blip r:embed="rId2"/>
          <a:stretch/>
        </p:blipFill>
        <p:spPr>
          <a:xfrm>
            <a:off x="502200" y="376920"/>
            <a:ext cx="2876040" cy="5023080"/>
          </a:xfrm>
          <a:prstGeom prst="rect">
            <a:avLst/>
          </a:prstGeom>
          <a:ln w="0">
            <a:noFill/>
          </a:ln>
        </p:spPr>
      </p:pic>
      <p:sp>
        <p:nvSpPr>
          <p:cNvPr id="117" name="Textfeld 116"/>
          <p:cNvSpPr txBox="1"/>
          <p:nvPr/>
        </p:nvSpPr>
        <p:spPr>
          <a:xfrm>
            <a:off x="4140000" y="720000"/>
            <a:ext cx="5760000" cy="470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CH" sz="9600" b="1" strike="noStrike" spc="-1">
                <a:latin typeface="Chalkduster"/>
              </a:rPr>
              <a:t>DANKE</a:t>
            </a:r>
          </a:p>
          <a:p>
            <a:endParaRPr lang="de-CH" sz="9600" b="1" strike="noStrike" spc="-1">
              <a:latin typeface="Chalkduster"/>
            </a:endParaRPr>
          </a:p>
          <a:p>
            <a:r>
              <a:rPr lang="de-CH" sz="9600" b="1" strike="noStrike" spc="-1">
                <a:latin typeface="Chalkduster"/>
              </a:rPr>
              <a:t>MERCI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Benutzerdefiniert</PresentationFormat>
  <Paragraphs>76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Chalkduster</vt:lpstr>
      <vt:lpstr>HelveticaNeue</vt:lpstr>
      <vt:lpstr>HelveticaNeue-Bold</vt:lpstr>
      <vt:lpstr>Symbol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dc:description/>
  <cp:lastModifiedBy>Bernard Wehrli</cp:lastModifiedBy>
  <cp:revision>11</cp:revision>
  <dcterms:created xsi:type="dcterms:W3CDTF">2023-10-02T10:24:52Z</dcterms:created>
  <dcterms:modified xsi:type="dcterms:W3CDTF">2023-10-17T12:46:02Z</dcterms:modified>
  <dc:language>de-CH</dc:language>
</cp:coreProperties>
</file>