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62" r:id="rId2"/>
  </p:sldMasterIdLst>
  <p:notesMasterIdLst>
    <p:notesMasterId r:id="rId18"/>
  </p:notesMasterIdLst>
  <p:handoutMasterIdLst>
    <p:handoutMasterId r:id="rId19"/>
  </p:handoutMasterIdLst>
  <p:sldIdLst>
    <p:sldId id="301" r:id="rId3"/>
    <p:sldId id="469" r:id="rId4"/>
    <p:sldId id="309" r:id="rId5"/>
    <p:sldId id="360" r:id="rId6"/>
    <p:sldId id="358" r:id="rId7"/>
    <p:sldId id="442" r:id="rId8"/>
    <p:sldId id="470" r:id="rId9"/>
    <p:sldId id="462" r:id="rId10"/>
    <p:sldId id="467" r:id="rId11"/>
    <p:sldId id="308" r:id="rId12"/>
    <p:sldId id="455" r:id="rId13"/>
    <p:sldId id="465" r:id="rId14"/>
    <p:sldId id="471" r:id="rId15"/>
    <p:sldId id="472" r:id="rId16"/>
    <p:sldId id="454" r:id="rId17"/>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Wehrli" initials="BW" lastIdx="5" clrIdx="0">
    <p:extLst>
      <p:ext uri="{19B8F6BF-5375-455C-9EA6-DF929625EA0E}">
        <p15:presenceInfo xmlns:p15="http://schemas.microsoft.com/office/powerpoint/2012/main" userId="0645b866a98abb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9999"/>
    <a:srgbClr val="FF9966"/>
    <a:srgbClr val="009900"/>
    <a:srgbClr val="180A7C"/>
    <a:srgbClr val="FFFFCC"/>
    <a:srgbClr val="008000"/>
    <a:srgbClr val="669900"/>
    <a:srgbClr val="0000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91933" autoAdjust="0"/>
  </p:normalViewPr>
  <p:slideViewPr>
    <p:cSldViewPr>
      <p:cViewPr varScale="1">
        <p:scale>
          <a:sx n="107" d="100"/>
          <a:sy n="107" d="100"/>
        </p:scale>
        <p:origin x="378" y="114"/>
      </p:cViewPr>
      <p:guideLst>
        <p:guide orient="horz" pos="2160"/>
        <p:guide pos="2880"/>
      </p:guideLst>
    </p:cSldViewPr>
  </p:slideViewPr>
  <p:outlineViewPr>
    <p:cViewPr>
      <p:scale>
        <a:sx n="33" d="100"/>
        <a:sy n="33" d="100"/>
      </p:scale>
      <p:origin x="0" y="175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81B62654-D93D-441C-85A1-6AB7B7BDCFFD}" type="datetimeFigureOut">
              <a:rPr lang="en-US" smtClean="0"/>
              <a:t>10/5/2023</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FD832600-6A7E-48F2-BAFD-E739ABD18303}" type="slidenum">
              <a:rPr lang="en-US" smtClean="0"/>
              <a:t>‹Nr.›</a:t>
            </a:fld>
            <a:endParaRPr lang="en-US"/>
          </a:p>
        </p:txBody>
      </p:sp>
    </p:spTree>
    <p:extLst>
      <p:ext uri="{BB962C8B-B14F-4D97-AF65-F5344CB8AC3E}">
        <p14:creationId xmlns:p14="http://schemas.microsoft.com/office/powerpoint/2010/main" val="900129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777607"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66909" y="4715153"/>
            <a:ext cx="533527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777607"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1FE0555-7402-4D82-BDE0-E173F4D0D351}" type="slidenum">
              <a:rPr lang="en-US"/>
              <a:pPr>
                <a:defRPr/>
              </a:pPr>
              <a:t>‹Nr.›</a:t>
            </a:fld>
            <a:endParaRPr lang="en-US" dirty="0"/>
          </a:p>
        </p:txBody>
      </p:sp>
    </p:spTree>
    <p:extLst>
      <p:ext uri="{BB962C8B-B14F-4D97-AF65-F5344CB8AC3E}">
        <p14:creationId xmlns:p14="http://schemas.microsoft.com/office/powerpoint/2010/main" val="3255472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C1FE0555-7402-4D82-BDE0-E173F4D0D351}" type="slidenum">
              <a:rPr lang="en-US" smtClean="0"/>
              <a:pPr>
                <a:defRPr/>
              </a:pPr>
              <a:t>1</a:t>
            </a:fld>
            <a:endParaRPr lang="en-US" dirty="0"/>
          </a:p>
        </p:txBody>
      </p:sp>
    </p:spTree>
    <p:extLst>
      <p:ext uri="{BB962C8B-B14F-4D97-AF65-F5344CB8AC3E}">
        <p14:creationId xmlns:p14="http://schemas.microsoft.com/office/powerpoint/2010/main" val="358293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C1FE0555-7402-4D82-BDE0-E173F4D0D351}" type="slidenum">
              <a:rPr lang="en-US" smtClean="0"/>
              <a:pPr>
                <a:defRPr/>
              </a:pPr>
              <a:t>2</a:t>
            </a:fld>
            <a:endParaRPr lang="en-US" dirty="0"/>
          </a:p>
        </p:txBody>
      </p:sp>
    </p:spTree>
    <p:extLst>
      <p:ext uri="{BB962C8B-B14F-4D97-AF65-F5344CB8AC3E}">
        <p14:creationId xmlns:p14="http://schemas.microsoft.com/office/powerpoint/2010/main" val="362168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C1FE0555-7402-4D82-BDE0-E173F4D0D351}" type="slidenum">
              <a:rPr lang="en-US" smtClean="0"/>
              <a:pPr>
                <a:defRPr/>
              </a:pPr>
              <a:t>3</a:t>
            </a:fld>
            <a:endParaRPr lang="en-US" dirty="0"/>
          </a:p>
        </p:txBody>
      </p:sp>
    </p:spTree>
    <p:extLst>
      <p:ext uri="{BB962C8B-B14F-4D97-AF65-F5344CB8AC3E}">
        <p14:creationId xmlns:p14="http://schemas.microsoft.com/office/powerpoint/2010/main" val="4034059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FE0555-7402-4D82-BDE0-E173F4D0D351}"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C1FE0555-7402-4D82-BDE0-E173F4D0D351}" type="slidenum">
              <a:rPr lang="en-US" smtClean="0"/>
              <a:pPr>
                <a:defRPr/>
              </a:pPr>
              <a:t>6</a:t>
            </a:fld>
            <a:endParaRPr lang="en-US" dirty="0"/>
          </a:p>
        </p:txBody>
      </p:sp>
    </p:spTree>
    <p:extLst>
      <p:ext uri="{BB962C8B-B14F-4D97-AF65-F5344CB8AC3E}">
        <p14:creationId xmlns:p14="http://schemas.microsoft.com/office/powerpoint/2010/main" val="183682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FE0555-7402-4D82-BDE0-E173F4D0D351}"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266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C1FE0555-7402-4D82-BDE0-E173F4D0D351}" type="slidenum">
              <a:rPr lang="en-US" smtClean="0"/>
              <a:pPr>
                <a:defRPr/>
              </a:pPr>
              <a:t>10</a:t>
            </a:fld>
            <a:endParaRPr lang="en-US" dirty="0"/>
          </a:p>
        </p:txBody>
      </p:sp>
    </p:spTree>
    <p:extLst>
      <p:ext uri="{BB962C8B-B14F-4D97-AF65-F5344CB8AC3E}">
        <p14:creationId xmlns:p14="http://schemas.microsoft.com/office/powerpoint/2010/main" val="3840093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FE0555-7402-4D82-BDE0-E173F4D0D351}"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3359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pPr>
              <a:defRPr/>
            </a:pPr>
            <a:fld id="{C1FE0555-7402-4D82-BDE0-E173F4D0D351}" type="slidenum">
              <a:rPr lang="en-US" smtClean="0"/>
              <a:pPr>
                <a:defRPr/>
              </a:pPr>
              <a:t>15</a:t>
            </a:fld>
            <a:endParaRPr lang="en-US" dirty="0"/>
          </a:p>
        </p:txBody>
      </p:sp>
    </p:spTree>
    <p:extLst>
      <p:ext uri="{BB962C8B-B14F-4D97-AF65-F5344CB8AC3E}">
        <p14:creationId xmlns:p14="http://schemas.microsoft.com/office/powerpoint/2010/main" val="2636862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14. Oktober 2023</a:t>
            </a:r>
            <a:endParaRPr lang="en-US" dirty="0"/>
          </a:p>
        </p:txBody>
      </p:sp>
      <p:sp>
        <p:nvSpPr>
          <p:cNvPr id="5" name="Footer Placeholder 4"/>
          <p:cNvSpPr>
            <a:spLocks noGrp="1"/>
          </p:cNvSpPr>
          <p:nvPr>
            <p:ph type="ftr" sz="quarter" idx="11"/>
          </p:nvPr>
        </p:nvSpPr>
        <p:spPr/>
        <p:txBody>
          <a:bodyPr/>
          <a:lstStyle/>
          <a:p>
            <a:r>
              <a:rPr lang="de-CH"/>
              <a:t>Notfunk-Tagung Sugiez</a:t>
            </a:r>
            <a:endParaRPr lang="en-US" dirty="0"/>
          </a:p>
        </p:txBody>
      </p:sp>
      <p:sp>
        <p:nvSpPr>
          <p:cNvPr id="6" name="Slide Number Placeholder 5"/>
          <p:cNvSpPr>
            <a:spLocks noGrp="1"/>
          </p:cNvSpPr>
          <p:nvPr>
            <p:ph type="sldNum" sz="quarter" idx="12"/>
          </p:nvPr>
        </p:nvSpPr>
        <p:spPr/>
        <p:txBody>
          <a:bodyPr/>
          <a:lstStyle/>
          <a:p>
            <a:fld id="{21A9A9FC-9590-49C1-A64C-73F17E16E7CF}" type="slidenum">
              <a:rPr lang="en-US" smtClean="0"/>
              <a:t>‹Nr.›</a:t>
            </a:fld>
            <a:endParaRPr lang="en-US"/>
          </a:p>
        </p:txBody>
      </p:sp>
    </p:spTree>
    <p:extLst>
      <p:ext uri="{BB962C8B-B14F-4D97-AF65-F5344CB8AC3E}">
        <p14:creationId xmlns:p14="http://schemas.microsoft.com/office/powerpoint/2010/main" val="269698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14. Oktober 2023</a:t>
            </a:r>
          </a:p>
        </p:txBody>
      </p:sp>
      <p:sp>
        <p:nvSpPr>
          <p:cNvPr id="5" name="Footer Placeholder 4"/>
          <p:cNvSpPr>
            <a:spLocks noGrp="1"/>
          </p:cNvSpPr>
          <p:nvPr>
            <p:ph type="ftr" sz="quarter" idx="11"/>
          </p:nvPr>
        </p:nvSpPr>
        <p:spPr/>
        <p:txBody>
          <a:bodyPr/>
          <a:lstStyle/>
          <a:p>
            <a:r>
              <a:rPr lang="de-CH"/>
              <a:t>Notfunk-Tagung Sugiez</a:t>
            </a:r>
            <a:endParaRPr lang="en-US" dirty="0"/>
          </a:p>
        </p:txBody>
      </p:sp>
      <p:sp>
        <p:nvSpPr>
          <p:cNvPr id="6" name="Slide Number Placeholder 5"/>
          <p:cNvSpPr>
            <a:spLocks noGrp="1"/>
          </p:cNvSpPr>
          <p:nvPr>
            <p:ph type="sldNum" sz="quarter" idx="12"/>
          </p:nvPr>
        </p:nvSpPr>
        <p:spPr/>
        <p:txBody>
          <a:bodyPr/>
          <a:lstStyle/>
          <a:p>
            <a:fld id="{7C955043-5C3B-4AA0-AB98-88FD398F288E}" type="slidenum">
              <a:rPr lang="en-US" smtClean="0"/>
              <a:t>‹Nr.›</a:t>
            </a:fld>
            <a:endParaRPr lang="en-US"/>
          </a:p>
        </p:txBody>
      </p:sp>
    </p:spTree>
    <p:extLst>
      <p:ext uri="{BB962C8B-B14F-4D97-AF65-F5344CB8AC3E}">
        <p14:creationId xmlns:p14="http://schemas.microsoft.com/office/powerpoint/2010/main" val="51330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14. Oktober 2023</a:t>
            </a:r>
          </a:p>
        </p:txBody>
      </p:sp>
      <p:sp>
        <p:nvSpPr>
          <p:cNvPr id="6" name="Footer Placeholder 5"/>
          <p:cNvSpPr>
            <a:spLocks noGrp="1"/>
          </p:cNvSpPr>
          <p:nvPr>
            <p:ph type="ftr" sz="quarter" idx="11"/>
          </p:nvPr>
        </p:nvSpPr>
        <p:spPr/>
        <p:txBody>
          <a:bodyPr/>
          <a:lstStyle>
            <a:lvl1pPr>
              <a:defRPr/>
            </a:lvl1pPr>
          </a:lstStyle>
          <a:p>
            <a:r>
              <a:rPr lang="de-CH"/>
              <a:t>Notfunk-Tagung Sugiez</a:t>
            </a:r>
            <a:endParaRPr lang="en-US" dirty="0"/>
          </a:p>
        </p:txBody>
      </p:sp>
      <p:sp>
        <p:nvSpPr>
          <p:cNvPr id="7" name="Slide Number Placeholder 6"/>
          <p:cNvSpPr>
            <a:spLocks noGrp="1"/>
          </p:cNvSpPr>
          <p:nvPr>
            <p:ph type="sldNum" sz="quarter" idx="12"/>
          </p:nvPr>
        </p:nvSpPr>
        <p:spPr/>
        <p:txBody>
          <a:bodyPr/>
          <a:lstStyle/>
          <a:p>
            <a:fld id="{7C955043-5C3B-4AA0-AB98-88FD398F288E}" type="slidenum">
              <a:rPr lang="en-US" smtClean="0"/>
              <a:t>‹Nr.›</a:t>
            </a:fld>
            <a:endParaRPr lang="en-US"/>
          </a:p>
        </p:txBody>
      </p:sp>
    </p:spTree>
    <p:extLst>
      <p:ext uri="{BB962C8B-B14F-4D97-AF65-F5344CB8AC3E}">
        <p14:creationId xmlns:p14="http://schemas.microsoft.com/office/powerpoint/2010/main" val="425023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14. Oktober 2023</a:t>
            </a:r>
          </a:p>
        </p:txBody>
      </p:sp>
      <p:sp>
        <p:nvSpPr>
          <p:cNvPr id="8" name="Footer Placeholder 7"/>
          <p:cNvSpPr>
            <a:spLocks noGrp="1"/>
          </p:cNvSpPr>
          <p:nvPr>
            <p:ph type="ftr" sz="quarter" idx="11"/>
          </p:nvPr>
        </p:nvSpPr>
        <p:spPr/>
        <p:txBody>
          <a:bodyPr/>
          <a:lstStyle>
            <a:lvl1pPr>
              <a:defRPr/>
            </a:lvl1pPr>
          </a:lstStyle>
          <a:p>
            <a:r>
              <a:rPr lang="de-CH"/>
              <a:t>Notfunk-Tagung Sugiez</a:t>
            </a:r>
            <a:endParaRPr lang="en-US" dirty="0"/>
          </a:p>
        </p:txBody>
      </p:sp>
      <p:sp>
        <p:nvSpPr>
          <p:cNvPr id="9" name="Slide Number Placeholder 8"/>
          <p:cNvSpPr>
            <a:spLocks noGrp="1"/>
          </p:cNvSpPr>
          <p:nvPr>
            <p:ph type="sldNum" sz="quarter" idx="12"/>
          </p:nvPr>
        </p:nvSpPr>
        <p:spPr/>
        <p:txBody>
          <a:bodyPr/>
          <a:lstStyle/>
          <a:p>
            <a:fld id="{7C955043-5C3B-4AA0-AB98-88FD398F288E}" type="slidenum">
              <a:rPr lang="en-US" smtClean="0"/>
              <a:t>‹Nr.›</a:t>
            </a:fld>
            <a:endParaRPr lang="en-US"/>
          </a:p>
        </p:txBody>
      </p:sp>
    </p:spTree>
    <p:extLst>
      <p:ext uri="{BB962C8B-B14F-4D97-AF65-F5344CB8AC3E}">
        <p14:creationId xmlns:p14="http://schemas.microsoft.com/office/powerpoint/2010/main" val="4008206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14. Oktober 2023</a:t>
            </a:r>
          </a:p>
        </p:txBody>
      </p:sp>
      <p:sp>
        <p:nvSpPr>
          <p:cNvPr id="4" name="Footer Placeholder 3"/>
          <p:cNvSpPr>
            <a:spLocks noGrp="1"/>
          </p:cNvSpPr>
          <p:nvPr>
            <p:ph type="ftr" sz="quarter" idx="11"/>
          </p:nvPr>
        </p:nvSpPr>
        <p:spPr/>
        <p:txBody>
          <a:bodyPr/>
          <a:lstStyle/>
          <a:p>
            <a:r>
              <a:rPr lang="de-CH"/>
              <a:t>Notfunk-Tagung Sugiez</a:t>
            </a:r>
            <a:endParaRPr lang="en-US"/>
          </a:p>
        </p:txBody>
      </p:sp>
      <p:sp>
        <p:nvSpPr>
          <p:cNvPr id="5" name="Slide Number Placeholder 4"/>
          <p:cNvSpPr>
            <a:spLocks noGrp="1"/>
          </p:cNvSpPr>
          <p:nvPr>
            <p:ph type="sldNum" sz="quarter" idx="12"/>
          </p:nvPr>
        </p:nvSpPr>
        <p:spPr/>
        <p:txBody>
          <a:bodyPr/>
          <a:lstStyle/>
          <a:p>
            <a:fld id="{7C955043-5C3B-4AA0-AB98-88FD398F288E}" type="slidenum">
              <a:rPr lang="en-US" smtClean="0"/>
              <a:t>‹Nr.›</a:t>
            </a:fld>
            <a:endParaRPr lang="en-US"/>
          </a:p>
        </p:txBody>
      </p:sp>
    </p:spTree>
    <p:extLst>
      <p:ext uri="{BB962C8B-B14F-4D97-AF65-F5344CB8AC3E}">
        <p14:creationId xmlns:p14="http://schemas.microsoft.com/office/powerpoint/2010/main" val="375138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14. Oktober 2023</a:t>
            </a:r>
          </a:p>
        </p:txBody>
      </p:sp>
      <p:sp>
        <p:nvSpPr>
          <p:cNvPr id="3" name="Footer Placeholder 2"/>
          <p:cNvSpPr>
            <a:spLocks noGrp="1"/>
          </p:cNvSpPr>
          <p:nvPr>
            <p:ph type="ftr" sz="quarter" idx="11"/>
          </p:nvPr>
        </p:nvSpPr>
        <p:spPr/>
        <p:txBody>
          <a:bodyPr/>
          <a:lstStyle>
            <a:lvl1pPr>
              <a:defRPr/>
            </a:lvl1pPr>
          </a:lstStyle>
          <a:p>
            <a:r>
              <a:rPr lang="de-CH"/>
              <a:t>Notfunk-Tagung Sugiez</a:t>
            </a:r>
            <a:endParaRPr lang="en-US" dirty="0"/>
          </a:p>
        </p:txBody>
      </p:sp>
      <p:sp>
        <p:nvSpPr>
          <p:cNvPr id="4" name="Slide Number Placeholder 3"/>
          <p:cNvSpPr>
            <a:spLocks noGrp="1"/>
          </p:cNvSpPr>
          <p:nvPr>
            <p:ph type="sldNum" sz="quarter" idx="12"/>
          </p:nvPr>
        </p:nvSpPr>
        <p:spPr/>
        <p:txBody>
          <a:bodyPr/>
          <a:lstStyle/>
          <a:p>
            <a:fld id="{7C955043-5C3B-4AA0-AB98-88FD398F288E}" type="slidenum">
              <a:rPr lang="en-US" smtClean="0"/>
              <a:t>‹Nr.›</a:t>
            </a:fld>
            <a:endParaRPr lang="en-US"/>
          </a:p>
        </p:txBody>
      </p:sp>
    </p:spTree>
    <p:extLst>
      <p:ext uri="{BB962C8B-B14F-4D97-AF65-F5344CB8AC3E}">
        <p14:creationId xmlns:p14="http://schemas.microsoft.com/office/powerpoint/2010/main" val="322397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umsplatzhalter 3">
            <a:extLst>
              <a:ext uri="{FF2B5EF4-FFF2-40B4-BE49-F238E27FC236}">
                <a16:creationId xmlns:a16="http://schemas.microsoft.com/office/drawing/2014/main" id="{BFBB8CA5-FA46-A387-31BF-23D163E42B81}"/>
              </a:ext>
            </a:extLst>
          </p:cNvPr>
          <p:cNvSpPr>
            <a:spLocks noGrp="1"/>
          </p:cNvSpPr>
          <p:nvPr>
            <p:ph type="dt" sz="half" idx="10"/>
          </p:nvPr>
        </p:nvSpPr>
        <p:spPr/>
        <p:txBody>
          <a:bodyPr/>
          <a:lstStyle>
            <a:lvl1pPr>
              <a:defRPr/>
            </a:lvl1pPr>
          </a:lstStyle>
          <a:p>
            <a:r>
              <a:rPr lang="en-US"/>
              <a:t>14. Oktober 2023</a:t>
            </a:r>
            <a:endParaRPr lang="en-US" dirty="0"/>
          </a:p>
        </p:txBody>
      </p:sp>
      <p:sp>
        <p:nvSpPr>
          <p:cNvPr id="5" name="Fußzeilenplatzhalter 4">
            <a:extLst>
              <a:ext uri="{FF2B5EF4-FFF2-40B4-BE49-F238E27FC236}">
                <a16:creationId xmlns:a16="http://schemas.microsoft.com/office/drawing/2014/main" id="{1E7BBE05-2725-D492-798C-ECC539F6C7FC}"/>
              </a:ext>
            </a:extLst>
          </p:cNvPr>
          <p:cNvSpPr>
            <a:spLocks noGrp="1"/>
          </p:cNvSpPr>
          <p:nvPr>
            <p:ph type="ftr" sz="quarter" idx="11"/>
          </p:nvPr>
        </p:nvSpPr>
        <p:spPr/>
        <p:txBody>
          <a:bodyPr/>
          <a:lstStyle>
            <a:lvl1pPr>
              <a:defRPr/>
            </a:lvl1pPr>
          </a:lstStyle>
          <a:p>
            <a:r>
              <a:rPr lang="de-CH" dirty="0"/>
              <a:t>Notfunk-Tagung Sugiez</a:t>
            </a:r>
            <a:endParaRPr lang="en-US" dirty="0"/>
          </a:p>
        </p:txBody>
      </p:sp>
      <p:sp>
        <p:nvSpPr>
          <p:cNvPr id="6" name="Foliennummernplatzhalter 5">
            <a:extLst>
              <a:ext uri="{FF2B5EF4-FFF2-40B4-BE49-F238E27FC236}">
                <a16:creationId xmlns:a16="http://schemas.microsoft.com/office/drawing/2014/main" id="{234080F1-413B-3BBA-9C12-2E9E4153DFEE}"/>
              </a:ext>
            </a:extLst>
          </p:cNvPr>
          <p:cNvSpPr>
            <a:spLocks noGrp="1"/>
          </p:cNvSpPr>
          <p:nvPr>
            <p:ph type="sldNum" sz="quarter" idx="12"/>
          </p:nvPr>
        </p:nvSpPr>
        <p:spPr/>
        <p:txBody>
          <a:bodyPr/>
          <a:lstStyle/>
          <a:p>
            <a:fld id="{21A9A9FC-9590-49C1-A64C-73F17E16E7CF}" type="slidenum">
              <a:rPr lang="en-US" smtClean="0"/>
              <a:t>‹Nr.›</a:t>
            </a:fld>
            <a:endParaRPr lang="en-US" dirty="0"/>
          </a:p>
        </p:txBody>
      </p:sp>
    </p:spTree>
    <p:extLst>
      <p:ext uri="{BB962C8B-B14F-4D97-AF65-F5344CB8AC3E}">
        <p14:creationId xmlns:p14="http://schemas.microsoft.com/office/powerpoint/2010/main" val="124798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14. Oktober 2023</a:t>
            </a:r>
          </a:p>
        </p:txBody>
      </p:sp>
      <p:sp>
        <p:nvSpPr>
          <p:cNvPr id="5" name="Footer Placeholder 4"/>
          <p:cNvSpPr>
            <a:spLocks noGrp="1"/>
          </p:cNvSpPr>
          <p:nvPr>
            <p:ph type="ftr" sz="quarter" idx="11"/>
          </p:nvPr>
        </p:nvSpPr>
        <p:spPr/>
        <p:txBody>
          <a:bodyPr/>
          <a:lstStyle/>
          <a:p>
            <a:r>
              <a:rPr lang="de-CH"/>
              <a:t>Notfunk-Tagung Sugiez</a:t>
            </a:r>
            <a:endParaRPr lang="en-US" dirty="0"/>
          </a:p>
        </p:txBody>
      </p:sp>
      <p:sp>
        <p:nvSpPr>
          <p:cNvPr id="6" name="Slide Number Placeholder 5"/>
          <p:cNvSpPr>
            <a:spLocks noGrp="1"/>
          </p:cNvSpPr>
          <p:nvPr>
            <p:ph type="sldNum" sz="quarter" idx="12"/>
          </p:nvPr>
        </p:nvSpPr>
        <p:spPr/>
        <p:txBody>
          <a:bodyPr/>
          <a:lstStyle/>
          <a:p>
            <a:fld id="{21A9A9FC-9590-49C1-A64C-73F17E16E7CF}" type="slidenum">
              <a:rPr lang="en-US" smtClean="0"/>
              <a:t>‹Nr.›</a:t>
            </a:fld>
            <a:endParaRPr lang="en-US"/>
          </a:p>
        </p:txBody>
      </p:sp>
    </p:spTree>
    <p:extLst>
      <p:ext uri="{BB962C8B-B14F-4D97-AF65-F5344CB8AC3E}">
        <p14:creationId xmlns:p14="http://schemas.microsoft.com/office/powerpoint/2010/main" val="76707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14. Oktober 2023</a:t>
            </a:r>
          </a:p>
        </p:txBody>
      </p:sp>
      <p:sp>
        <p:nvSpPr>
          <p:cNvPr id="6" name="Footer Placeholder 5"/>
          <p:cNvSpPr>
            <a:spLocks noGrp="1"/>
          </p:cNvSpPr>
          <p:nvPr>
            <p:ph type="ftr" sz="quarter" idx="11"/>
          </p:nvPr>
        </p:nvSpPr>
        <p:spPr/>
        <p:txBody>
          <a:bodyPr/>
          <a:lstStyle>
            <a:lvl1pPr>
              <a:defRPr/>
            </a:lvl1pPr>
          </a:lstStyle>
          <a:p>
            <a:r>
              <a:rPr lang="de-CH"/>
              <a:t>Notfunk-Tagung Sugiez</a:t>
            </a:r>
            <a:endParaRPr lang="en-US" dirty="0"/>
          </a:p>
        </p:txBody>
      </p:sp>
      <p:sp>
        <p:nvSpPr>
          <p:cNvPr id="7" name="Slide Number Placeholder 6"/>
          <p:cNvSpPr>
            <a:spLocks noGrp="1"/>
          </p:cNvSpPr>
          <p:nvPr>
            <p:ph type="sldNum" sz="quarter" idx="12"/>
          </p:nvPr>
        </p:nvSpPr>
        <p:spPr/>
        <p:txBody>
          <a:bodyPr/>
          <a:lstStyle/>
          <a:p>
            <a:fld id="{21A9A9FC-9590-49C1-A64C-73F17E16E7CF}" type="slidenum">
              <a:rPr lang="en-US" smtClean="0"/>
              <a:t>‹Nr.›</a:t>
            </a:fld>
            <a:endParaRPr lang="en-US"/>
          </a:p>
        </p:txBody>
      </p:sp>
    </p:spTree>
    <p:extLst>
      <p:ext uri="{BB962C8B-B14F-4D97-AF65-F5344CB8AC3E}">
        <p14:creationId xmlns:p14="http://schemas.microsoft.com/office/powerpoint/2010/main" val="204809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14. Oktober 2023</a:t>
            </a:r>
          </a:p>
        </p:txBody>
      </p:sp>
      <p:sp>
        <p:nvSpPr>
          <p:cNvPr id="8" name="Footer Placeholder 7"/>
          <p:cNvSpPr>
            <a:spLocks noGrp="1"/>
          </p:cNvSpPr>
          <p:nvPr>
            <p:ph type="ftr" sz="quarter" idx="11"/>
          </p:nvPr>
        </p:nvSpPr>
        <p:spPr/>
        <p:txBody>
          <a:bodyPr/>
          <a:lstStyle>
            <a:lvl1pPr>
              <a:defRPr/>
            </a:lvl1pPr>
          </a:lstStyle>
          <a:p>
            <a:r>
              <a:rPr lang="de-CH"/>
              <a:t>Notfunk-Tagung Sugiez</a:t>
            </a:r>
            <a:endParaRPr lang="en-US" dirty="0"/>
          </a:p>
        </p:txBody>
      </p:sp>
      <p:sp>
        <p:nvSpPr>
          <p:cNvPr id="9" name="Slide Number Placeholder 8"/>
          <p:cNvSpPr>
            <a:spLocks noGrp="1"/>
          </p:cNvSpPr>
          <p:nvPr>
            <p:ph type="sldNum" sz="quarter" idx="12"/>
          </p:nvPr>
        </p:nvSpPr>
        <p:spPr/>
        <p:txBody>
          <a:bodyPr/>
          <a:lstStyle/>
          <a:p>
            <a:fld id="{21A9A9FC-9590-49C1-A64C-73F17E16E7CF}" type="slidenum">
              <a:rPr lang="en-US" smtClean="0"/>
              <a:t>‹Nr.›</a:t>
            </a:fld>
            <a:endParaRPr lang="en-US"/>
          </a:p>
        </p:txBody>
      </p:sp>
    </p:spTree>
    <p:extLst>
      <p:ext uri="{BB962C8B-B14F-4D97-AF65-F5344CB8AC3E}">
        <p14:creationId xmlns:p14="http://schemas.microsoft.com/office/powerpoint/2010/main" val="306291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14. Oktober 2023</a:t>
            </a:r>
          </a:p>
        </p:txBody>
      </p:sp>
      <p:sp>
        <p:nvSpPr>
          <p:cNvPr id="4" name="Footer Placeholder 3"/>
          <p:cNvSpPr>
            <a:spLocks noGrp="1"/>
          </p:cNvSpPr>
          <p:nvPr>
            <p:ph type="ftr" sz="quarter" idx="11"/>
          </p:nvPr>
        </p:nvSpPr>
        <p:spPr/>
        <p:txBody>
          <a:bodyPr/>
          <a:lstStyle>
            <a:lvl1pPr>
              <a:defRPr/>
            </a:lvl1pPr>
          </a:lstStyle>
          <a:p>
            <a:r>
              <a:rPr lang="de-CH"/>
              <a:t>Notfunk-Tagung Sugiez</a:t>
            </a:r>
            <a:endParaRPr lang="en-US" dirty="0"/>
          </a:p>
        </p:txBody>
      </p:sp>
      <p:sp>
        <p:nvSpPr>
          <p:cNvPr id="5" name="Slide Number Placeholder 4"/>
          <p:cNvSpPr>
            <a:spLocks noGrp="1"/>
          </p:cNvSpPr>
          <p:nvPr>
            <p:ph type="sldNum" sz="quarter" idx="12"/>
          </p:nvPr>
        </p:nvSpPr>
        <p:spPr/>
        <p:txBody>
          <a:bodyPr/>
          <a:lstStyle/>
          <a:p>
            <a:fld id="{21A9A9FC-9590-49C1-A64C-73F17E16E7CF}" type="slidenum">
              <a:rPr lang="en-US" smtClean="0"/>
              <a:t>‹Nr.›</a:t>
            </a:fld>
            <a:endParaRPr lang="en-US"/>
          </a:p>
        </p:txBody>
      </p:sp>
    </p:spTree>
    <p:extLst>
      <p:ext uri="{BB962C8B-B14F-4D97-AF65-F5344CB8AC3E}">
        <p14:creationId xmlns:p14="http://schemas.microsoft.com/office/powerpoint/2010/main" val="145457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14. Oktober 2023</a:t>
            </a:r>
          </a:p>
        </p:txBody>
      </p:sp>
      <p:sp>
        <p:nvSpPr>
          <p:cNvPr id="3" name="Footer Placeholder 2"/>
          <p:cNvSpPr>
            <a:spLocks noGrp="1"/>
          </p:cNvSpPr>
          <p:nvPr>
            <p:ph type="ftr" sz="quarter" idx="11"/>
          </p:nvPr>
        </p:nvSpPr>
        <p:spPr/>
        <p:txBody>
          <a:bodyPr/>
          <a:lstStyle>
            <a:lvl1pPr>
              <a:defRPr/>
            </a:lvl1pPr>
          </a:lstStyle>
          <a:p>
            <a:r>
              <a:rPr lang="de-CH"/>
              <a:t>Notfunk-Tagung Sugiez</a:t>
            </a:r>
            <a:endParaRPr lang="en-US" dirty="0"/>
          </a:p>
        </p:txBody>
      </p:sp>
      <p:sp>
        <p:nvSpPr>
          <p:cNvPr id="4" name="Slide Number Placeholder 3"/>
          <p:cNvSpPr>
            <a:spLocks noGrp="1"/>
          </p:cNvSpPr>
          <p:nvPr>
            <p:ph type="sldNum" sz="quarter" idx="12"/>
          </p:nvPr>
        </p:nvSpPr>
        <p:spPr/>
        <p:txBody>
          <a:bodyPr/>
          <a:lstStyle/>
          <a:p>
            <a:fld id="{21A9A9FC-9590-49C1-A64C-73F17E16E7CF}" type="slidenum">
              <a:rPr lang="en-US" smtClean="0"/>
              <a:t>‹Nr.›</a:t>
            </a:fld>
            <a:endParaRPr lang="en-US"/>
          </a:p>
        </p:txBody>
      </p:sp>
    </p:spTree>
    <p:extLst>
      <p:ext uri="{BB962C8B-B14F-4D97-AF65-F5344CB8AC3E}">
        <p14:creationId xmlns:p14="http://schemas.microsoft.com/office/powerpoint/2010/main" val="382325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14. Oktober 2023</a:t>
            </a:r>
          </a:p>
        </p:txBody>
      </p:sp>
      <p:sp>
        <p:nvSpPr>
          <p:cNvPr id="6" name="Footer Placeholder 5"/>
          <p:cNvSpPr>
            <a:spLocks noGrp="1"/>
          </p:cNvSpPr>
          <p:nvPr>
            <p:ph type="ftr" sz="quarter" idx="11"/>
          </p:nvPr>
        </p:nvSpPr>
        <p:spPr/>
        <p:txBody>
          <a:bodyPr/>
          <a:lstStyle>
            <a:lvl1pPr>
              <a:defRPr/>
            </a:lvl1pPr>
          </a:lstStyle>
          <a:p>
            <a:r>
              <a:rPr lang="de-CH"/>
              <a:t>Notfunk-Tagung Sugiez</a:t>
            </a:r>
            <a:endParaRPr lang="en-US" dirty="0"/>
          </a:p>
        </p:txBody>
      </p:sp>
      <p:sp>
        <p:nvSpPr>
          <p:cNvPr id="7" name="Slide Number Placeholder 6"/>
          <p:cNvSpPr>
            <a:spLocks noGrp="1"/>
          </p:cNvSpPr>
          <p:nvPr>
            <p:ph type="sldNum" sz="quarter" idx="12"/>
          </p:nvPr>
        </p:nvSpPr>
        <p:spPr/>
        <p:txBody>
          <a:bodyPr/>
          <a:lstStyle/>
          <a:p>
            <a:fld id="{21A9A9FC-9590-49C1-A64C-73F17E16E7CF}" type="slidenum">
              <a:rPr lang="en-US" smtClean="0"/>
              <a:t>‹Nr.›</a:t>
            </a:fld>
            <a:endParaRPr lang="en-US"/>
          </a:p>
        </p:txBody>
      </p:sp>
    </p:spTree>
    <p:extLst>
      <p:ext uri="{BB962C8B-B14F-4D97-AF65-F5344CB8AC3E}">
        <p14:creationId xmlns:p14="http://schemas.microsoft.com/office/powerpoint/2010/main" val="1167474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14. Oktober 2023</a:t>
            </a:r>
          </a:p>
        </p:txBody>
      </p:sp>
      <p:sp>
        <p:nvSpPr>
          <p:cNvPr id="5" name="Footer Placeholder 4"/>
          <p:cNvSpPr>
            <a:spLocks noGrp="1"/>
          </p:cNvSpPr>
          <p:nvPr>
            <p:ph type="ftr" sz="quarter" idx="11"/>
          </p:nvPr>
        </p:nvSpPr>
        <p:spPr/>
        <p:txBody>
          <a:bodyPr/>
          <a:lstStyle/>
          <a:p>
            <a:r>
              <a:rPr lang="de-CH"/>
              <a:t>Notfunk-Tagung Sugiez</a:t>
            </a:r>
            <a:endParaRPr lang="en-US"/>
          </a:p>
        </p:txBody>
      </p:sp>
      <p:sp>
        <p:nvSpPr>
          <p:cNvPr id="6" name="Slide Number Placeholder 5"/>
          <p:cNvSpPr>
            <a:spLocks noGrp="1"/>
          </p:cNvSpPr>
          <p:nvPr>
            <p:ph type="sldNum" sz="quarter" idx="12"/>
          </p:nvPr>
        </p:nvSpPr>
        <p:spPr/>
        <p:txBody>
          <a:bodyPr/>
          <a:lstStyle/>
          <a:p>
            <a:fld id="{7C955043-5C3B-4AA0-AB98-88FD398F288E}" type="slidenum">
              <a:rPr lang="en-US" smtClean="0"/>
              <a:t>‹Nr.›</a:t>
            </a:fld>
            <a:endParaRPr lang="en-US"/>
          </a:p>
        </p:txBody>
      </p:sp>
    </p:spTree>
    <p:extLst>
      <p:ext uri="{BB962C8B-B14F-4D97-AF65-F5344CB8AC3E}">
        <p14:creationId xmlns:p14="http://schemas.microsoft.com/office/powerpoint/2010/main" val="2283044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00">
            <a:alpha val="3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1600" y="188639"/>
            <a:ext cx="7920880" cy="972445"/>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971600" y="1268760"/>
            <a:ext cx="7920880" cy="49685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99592" y="6356350"/>
            <a:ext cx="16912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14. Oktober 2023</a:t>
            </a:r>
          </a:p>
        </p:txBody>
      </p:sp>
      <p:sp>
        <p:nvSpPr>
          <p:cNvPr id="5" name="Footer Placeholder 4"/>
          <p:cNvSpPr>
            <a:spLocks noGrp="1"/>
          </p:cNvSpPr>
          <p:nvPr>
            <p:ph type="ftr" sz="quarter" idx="3"/>
          </p:nvPr>
        </p:nvSpPr>
        <p:spPr>
          <a:xfrm>
            <a:off x="2843808" y="6356350"/>
            <a:ext cx="496855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a:t>Notfunk-Tagung Sugiez</a:t>
            </a:r>
            <a:endParaRPr lang="en-US" dirty="0"/>
          </a:p>
        </p:txBody>
      </p:sp>
      <p:sp>
        <p:nvSpPr>
          <p:cNvPr id="6" name="Slide Number Placeholder 5"/>
          <p:cNvSpPr>
            <a:spLocks noGrp="1"/>
          </p:cNvSpPr>
          <p:nvPr>
            <p:ph type="sldNum" sz="quarter" idx="4"/>
          </p:nvPr>
        </p:nvSpPr>
        <p:spPr>
          <a:xfrm>
            <a:off x="8028384" y="6356350"/>
            <a:ext cx="8640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9A9FC-9590-49C1-A64C-73F17E16E7CF}" type="slidenum">
              <a:rPr lang="en-US" smtClean="0"/>
              <a:t>‹Nr.›</a:t>
            </a:fld>
            <a:endParaRPr lang="en-US" dirty="0"/>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504" y="188640"/>
            <a:ext cx="792088" cy="1621521"/>
          </a:xfrm>
          <a:prstGeom prst="rect">
            <a:avLst/>
          </a:prstGeom>
        </p:spPr>
      </p:pic>
    </p:spTree>
    <p:extLst>
      <p:ext uri="{BB962C8B-B14F-4D97-AF65-F5344CB8AC3E}">
        <p14:creationId xmlns:p14="http://schemas.microsoft.com/office/powerpoint/2010/main" val="228048214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hf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00">
            <a:alpha val="3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1882552"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14. Oktober 2023</a:t>
            </a:r>
          </a:p>
        </p:txBody>
      </p:sp>
      <p:sp>
        <p:nvSpPr>
          <p:cNvPr id="5" name="Footer Placeholder 4"/>
          <p:cNvSpPr>
            <a:spLocks noGrp="1"/>
          </p:cNvSpPr>
          <p:nvPr>
            <p:ph type="ftr" sz="quarter" idx="3"/>
          </p:nvPr>
        </p:nvSpPr>
        <p:spPr>
          <a:xfrm>
            <a:off x="3124200" y="6356350"/>
            <a:ext cx="41841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a:t>Notfunk-Tagung Sugiez</a:t>
            </a:r>
            <a:endParaRPr lang="en-US" dirty="0"/>
          </a:p>
        </p:txBody>
      </p:sp>
      <p:sp>
        <p:nvSpPr>
          <p:cNvPr id="6" name="Slide Number Placeholder 5"/>
          <p:cNvSpPr>
            <a:spLocks noGrp="1"/>
          </p:cNvSpPr>
          <p:nvPr>
            <p:ph type="sldNum" sz="quarter" idx="4"/>
          </p:nvPr>
        </p:nvSpPr>
        <p:spPr>
          <a:xfrm>
            <a:off x="7596336" y="6356350"/>
            <a:ext cx="10904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55043-5C3B-4AA0-AB98-88FD398F288E}" type="slidenum">
              <a:rPr lang="en-US" smtClean="0"/>
              <a:t>‹Nr.›</a:t>
            </a:fld>
            <a:endParaRPr lang="en-US"/>
          </a:p>
        </p:txBody>
      </p:sp>
    </p:spTree>
    <p:extLst>
      <p:ext uri="{BB962C8B-B14F-4D97-AF65-F5344CB8AC3E}">
        <p14:creationId xmlns:p14="http://schemas.microsoft.com/office/powerpoint/2010/main" val="29601574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68" r:id="rId5"/>
    <p:sldLayoutId id="2147483669" r:id="rId6"/>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hb9fg.ch/index.php/activit-topmenu-hb9fg-49/raforcaf-topmenu-hb9fg" TargetMode="External"/><Relationship Id="rId13" Type="http://schemas.openxmlformats.org/officeDocument/2006/relationships/hyperlink" Target="https://de.wikipedia.org/wiki/Notfunk" TargetMode="External"/><Relationship Id="rId3" Type="http://schemas.openxmlformats.org/officeDocument/2006/relationships/hyperlink" Target="https://www.srf.ch/news/schweiz/stromausfall-und-kommunikation-koennten-funkamateure-der-schweiz-im-notfall-helfen" TargetMode="External"/><Relationship Id="rId7" Type="http://schemas.openxmlformats.org/officeDocument/2006/relationships/hyperlink" Target="https://www.hb9zg.ch/notfunk/index.html" TargetMode="External"/><Relationship Id="rId12" Type="http://schemas.openxmlformats.org/officeDocument/2006/relationships/hyperlink" Target="https://hb9nf.ch/ueber-uns/" TargetMode="External"/><Relationship Id="rId2" Type="http://schemas.openxmlformats.org/officeDocument/2006/relationships/hyperlink" Target="https://www.srf.ch/play/tv/schweiz-aktuell/video/stromausfall-funker-ueben-fuer-den-notfall?urn=urn:srf:video:fb288186-5ede-4f8a-9633-eceb44a0e11c" TargetMode="External"/><Relationship Id="rId1" Type="http://schemas.openxmlformats.org/officeDocument/2006/relationships/slideLayout" Target="../slideLayouts/slideLayout2.xml"/><Relationship Id="rId6" Type="http://schemas.openxmlformats.org/officeDocument/2006/relationships/hyperlink" Target="https://www.uska.ch/sec/" TargetMode="External"/><Relationship Id="rId11" Type="http://schemas.openxmlformats.org/officeDocument/2006/relationships/hyperlink" Target="https://hb9na.ch/" TargetMode="External"/><Relationship Id="rId5" Type="http://schemas.openxmlformats.org/officeDocument/2006/relationships/hyperlink" Target="https://www.uska.ch/wp-content/uploads/2020/04/Rapport-ERNS-19-Radio-de-Scour.pdf" TargetMode="External"/><Relationship Id="rId10" Type="http://schemas.openxmlformats.org/officeDocument/2006/relationships/hyperlink" Target="https://www.hb9aw.ch/notfunk-im-kanton-luzern/" TargetMode="External"/><Relationship Id="rId4" Type="http://schemas.openxmlformats.org/officeDocument/2006/relationships/hyperlink" Target="https://www.uska.ch/wp-content/uploads/2020/04/Bericht-SVU-19_Notfunk-D.pdf" TargetMode="External"/><Relationship Id="rId9" Type="http://schemas.openxmlformats.org/officeDocument/2006/relationships/hyperlink" Target="https://www.hb9nfb.ch/index.php/zwec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5D0DA-BC18-4257-BE6A-99B5767DBA95}"/>
              </a:ext>
            </a:extLst>
          </p:cNvPr>
          <p:cNvSpPr>
            <a:spLocks noGrp="1"/>
          </p:cNvSpPr>
          <p:nvPr>
            <p:ph type="ctrTitle"/>
          </p:nvPr>
        </p:nvSpPr>
        <p:spPr>
          <a:xfrm>
            <a:off x="305526" y="1052736"/>
            <a:ext cx="8712968" cy="3960440"/>
          </a:xfrm>
        </p:spPr>
        <p:txBody>
          <a:bodyPr>
            <a:normAutofit/>
          </a:bodyPr>
          <a:lstStyle/>
          <a:p>
            <a:pPr algn="ctr"/>
            <a:r>
              <a:rPr lang="de-CH" b="1" dirty="0">
                <a:latin typeface="Arial" panose="020B0604020202020204" pitchFamily="34" charset="0"/>
                <a:cs typeface="Arial" panose="020B0604020202020204" pitchFamily="34" charset="0"/>
              </a:rPr>
              <a:t>Wenn alle Stricke reissen:</a:t>
            </a:r>
            <a:br>
              <a:rPr lang="de-CH" b="1" dirty="0">
                <a:latin typeface="Arial" panose="020B0604020202020204" pitchFamily="34" charset="0"/>
                <a:cs typeface="Arial" panose="020B0604020202020204" pitchFamily="34" charset="0"/>
              </a:rPr>
            </a:br>
            <a:br>
              <a:rPr lang="de-CH" b="1" dirty="0">
                <a:latin typeface="Arial" panose="020B0604020202020204" pitchFamily="34" charset="0"/>
                <a:cs typeface="Arial" panose="020B0604020202020204" pitchFamily="34" charset="0"/>
              </a:rPr>
            </a:br>
            <a:br>
              <a:rPr lang="de-CH" b="1" dirty="0">
                <a:latin typeface="Arial" panose="020B0604020202020204" pitchFamily="34" charset="0"/>
                <a:cs typeface="Arial" panose="020B0604020202020204" pitchFamily="34" charset="0"/>
              </a:rPr>
            </a:br>
            <a:br>
              <a:rPr lang="de-CH" b="1" dirty="0">
                <a:latin typeface="Arial" panose="020B0604020202020204" pitchFamily="34" charset="0"/>
                <a:cs typeface="Arial" panose="020B0604020202020204" pitchFamily="34" charset="0"/>
              </a:rPr>
            </a:br>
            <a:r>
              <a:rPr lang="de-CH" sz="2800" b="1" dirty="0">
                <a:latin typeface="Arial" panose="020B0604020202020204" pitchFamily="34" charset="0"/>
                <a:cs typeface="Arial" panose="020B0604020202020204" pitchFamily="34" charset="0"/>
              </a:rPr>
              <a:t>Notfunk in der Schweiz</a:t>
            </a:r>
            <a:br>
              <a:rPr lang="de-CH" sz="2400" b="1" dirty="0">
                <a:latin typeface="Arial" panose="020B0604020202020204" pitchFamily="34" charset="0"/>
                <a:cs typeface="Arial" panose="020B0604020202020204" pitchFamily="34" charset="0"/>
              </a:rPr>
            </a:br>
            <a:br>
              <a:rPr lang="de-CH" sz="2400" b="1" dirty="0">
                <a:latin typeface="Arial" panose="020B0604020202020204" pitchFamily="34" charset="0"/>
                <a:cs typeface="Arial" panose="020B0604020202020204" pitchFamily="34" charset="0"/>
              </a:rPr>
            </a:br>
            <a:r>
              <a:rPr lang="de-CH" sz="2400" b="1" dirty="0">
                <a:latin typeface="Arial" panose="020B0604020202020204" pitchFamily="34" charset="0"/>
                <a:cs typeface="Arial" panose="020B0604020202020204" pitchFamily="34" charset="0"/>
              </a:rPr>
              <a:t>Notfunk-Tagung Sugiez 14. Okt 2023 </a:t>
            </a:r>
            <a:endParaRPr lang="de-CH" sz="2200" dirty="0">
              <a:latin typeface="Arial" panose="020B060402020202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27BBF387-C4BC-44AE-AA7B-C1B4C913F173}"/>
              </a:ext>
            </a:extLst>
          </p:cNvPr>
          <p:cNvSpPr>
            <a:spLocks noGrp="1"/>
          </p:cNvSpPr>
          <p:nvPr>
            <p:ph type="subTitle" idx="1"/>
          </p:nvPr>
        </p:nvSpPr>
        <p:spPr>
          <a:xfrm>
            <a:off x="668872" y="5805264"/>
            <a:ext cx="8316924" cy="576064"/>
          </a:xfrm>
        </p:spPr>
        <p:txBody>
          <a:bodyPr>
            <a:noAutofit/>
          </a:bodyPr>
          <a:lstStyle/>
          <a:p>
            <a:r>
              <a:rPr lang="de-CH" sz="2400" b="1" dirty="0">
                <a:solidFill>
                  <a:schemeClr val="tx1"/>
                </a:solidFill>
              </a:rPr>
              <a:t>Bernard Wehrli, HB9ALH   </a:t>
            </a:r>
            <a:r>
              <a:rPr lang="de-CH" sz="2000" dirty="0">
                <a:solidFill>
                  <a:schemeClr val="tx1"/>
                </a:solidFill>
              </a:rPr>
              <a:t>Vizepräsident USKA                                             </a:t>
            </a:r>
            <a:r>
              <a:rPr lang="de-CH" sz="2400" b="1" dirty="0">
                <a:solidFill>
                  <a:schemeClr val="tx1"/>
                </a:solidFill>
              </a:rPr>
              <a:t>			</a:t>
            </a:r>
          </a:p>
        </p:txBody>
      </p:sp>
      <p:pic>
        <p:nvPicPr>
          <p:cNvPr id="6" name="Grafik 5" descr="Ein Bild, das Wurzel enthält.&#10;&#10;Automatisch generierte Beschreibung">
            <a:extLst>
              <a:ext uri="{FF2B5EF4-FFF2-40B4-BE49-F238E27FC236}">
                <a16:creationId xmlns:a16="http://schemas.microsoft.com/office/drawing/2014/main" id="{5C4F8067-9927-4EA2-BDED-4A001DD3B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79" y="2258654"/>
            <a:ext cx="5904657" cy="1357203"/>
          </a:xfrm>
          <a:prstGeom prst="rect">
            <a:avLst/>
          </a:prstGeom>
          <a:ln>
            <a:noFill/>
          </a:ln>
          <a:effectLst>
            <a:softEdge rad="112500"/>
          </a:effectLst>
        </p:spPr>
      </p:pic>
    </p:spTree>
    <p:extLst>
      <p:ext uri="{BB962C8B-B14F-4D97-AF65-F5344CB8AC3E}">
        <p14:creationId xmlns:p14="http://schemas.microsoft.com/office/powerpoint/2010/main" val="2889941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FEDB5-3AF3-4D9E-8300-4B27B36D05DE}"/>
              </a:ext>
            </a:extLst>
          </p:cNvPr>
          <p:cNvSpPr>
            <a:spLocks noGrp="1"/>
          </p:cNvSpPr>
          <p:nvPr>
            <p:ph type="title"/>
          </p:nvPr>
        </p:nvSpPr>
        <p:spPr>
          <a:xfrm>
            <a:off x="1115616" y="188639"/>
            <a:ext cx="7776864" cy="972445"/>
          </a:xfrm>
        </p:spPr>
        <p:txBody>
          <a:bodyPr>
            <a:normAutofit fontScale="90000"/>
          </a:bodyPr>
          <a:lstStyle/>
          <a:p>
            <a:r>
              <a:rPr lang="de-CH" sz="3600" b="1" dirty="0"/>
              <a:t>Bestehende Vereinbarungen und Kontakte</a:t>
            </a:r>
            <a:endParaRPr lang="de-CH" sz="3600" dirty="0"/>
          </a:p>
        </p:txBody>
      </p:sp>
      <p:sp>
        <p:nvSpPr>
          <p:cNvPr id="5" name="Foliennummernplatzhalter 4">
            <a:extLst>
              <a:ext uri="{FF2B5EF4-FFF2-40B4-BE49-F238E27FC236}">
                <a16:creationId xmlns:a16="http://schemas.microsoft.com/office/drawing/2014/main" id="{4D9E8645-4E2F-4099-AF5B-22061A022292}"/>
              </a:ext>
            </a:extLst>
          </p:cNvPr>
          <p:cNvSpPr>
            <a:spLocks noGrp="1"/>
          </p:cNvSpPr>
          <p:nvPr>
            <p:ph type="sldNum" sz="quarter" idx="12"/>
          </p:nvPr>
        </p:nvSpPr>
        <p:spPr>
          <a:xfrm>
            <a:off x="8055160" y="6515168"/>
            <a:ext cx="864096" cy="365125"/>
          </a:xfrm>
        </p:spPr>
        <p:txBody>
          <a:bodyPr/>
          <a:lstStyle/>
          <a:p>
            <a:fld id="{21A9A9FC-9590-49C1-A64C-73F17E16E7CF}" type="slidenum">
              <a:rPr lang="en-US" smtClean="0"/>
              <a:t>10</a:t>
            </a:fld>
            <a:endParaRPr lang="en-US" dirty="0"/>
          </a:p>
        </p:txBody>
      </p:sp>
      <p:sp>
        <p:nvSpPr>
          <p:cNvPr id="10" name="Fußzeilenplatzhalter 3">
            <a:extLst>
              <a:ext uri="{FF2B5EF4-FFF2-40B4-BE49-F238E27FC236}">
                <a16:creationId xmlns:a16="http://schemas.microsoft.com/office/drawing/2014/main" id="{9574C89D-F42D-408E-B18E-D9CEF8148B01}"/>
              </a:ext>
            </a:extLst>
          </p:cNvPr>
          <p:cNvSpPr>
            <a:spLocks noGrp="1"/>
          </p:cNvSpPr>
          <p:nvPr>
            <p:ph type="ftr" sz="quarter" idx="11"/>
          </p:nvPr>
        </p:nvSpPr>
        <p:spPr>
          <a:xfrm>
            <a:off x="2525854" y="6367434"/>
            <a:ext cx="4680520" cy="623304"/>
          </a:xfrm>
        </p:spPr>
        <p:txBody>
          <a:bodyPr/>
          <a:lstStyle/>
          <a:p>
            <a:r>
              <a:rPr lang="de-CH"/>
              <a:t>Notfunk-Tagung Sugiez</a:t>
            </a:r>
            <a:endParaRPr lang="en-US" dirty="0"/>
          </a:p>
        </p:txBody>
      </p:sp>
      <p:sp>
        <p:nvSpPr>
          <p:cNvPr id="3" name="Textfeld 2">
            <a:extLst>
              <a:ext uri="{FF2B5EF4-FFF2-40B4-BE49-F238E27FC236}">
                <a16:creationId xmlns:a16="http://schemas.microsoft.com/office/drawing/2014/main" id="{ABD346F5-D77C-9CA6-18E4-7288C293AAA6}"/>
              </a:ext>
            </a:extLst>
          </p:cNvPr>
          <p:cNvSpPr txBox="1"/>
          <p:nvPr/>
        </p:nvSpPr>
        <p:spPr>
          <a:xfrm>
            <a:off x="1115616" y="1166325"/>
            <a:ext cx="7803640" cy="581697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CH" dirty="0"/>
              <a:t>Kanton </a:t>
            </a:r>
            <a:r>
              <a:rPr lang="de-CH" b="1" dirty="0"/>
              <a:t>Zug: </a:t>
            </a:r>
            <a:r>
              <a:rPr lang="de-CH" dirty="0"/>
              <a:t>Schriftliche Vereinbarung seit 2006: Herrn Urs Marti</a:t>
            </a:r>
            <a:br>
              <a:rPr lang="de-CH" dirty="0"/>
            </a:br>
            <a:r>
              <a:rPr lang="de-CH" dirty="0"/>
              <a:t>Leiter Amt für Zivilschutz und Militär, Stabstelle Notorganisatin </a:t>
            </a:r>
          </a:p>
          <a:p>
            <a:pPr marL="285750" indent="-285750">
              <a:spcAft>
                <a:spcPts val="600"/>
              </a:spcAft>
              <a:buFont typeface="Arial" panose="020B0604020202020204" pitchFamily="34" charset="0"/>
              <a:buChar char="•"/>
            </a:pPr>
            <a:r>
              <a:rPr lang="de-CH" dirty="0"/>
              <a:t>Kanton </a:t>
            </a:r>
            <a:r>
              <a:rPr lang="de-CH" b="1" dirty="0"/>
              <a:t>Schwyz</a:t>
            </a:r>
            <a:r>
              <a:rPr lang="de-CH" dirty="0"/>
              <a:t>: Vereinbarung seit 2. Mai 2012; Kontakt: </a:t>
            </a:r>
            <a:br>
              <a:rPr lang="de-CH" dirty="0"/>
            </a:br>
            <a:r>
              <a:rPr lang="de-CH" dirty="0"/>
              <a:t>Herr Edgar Gwerder, Vorsteher Amt für Militär Feuer und Zivilschutz </a:t>
            </a:r>
          </a:p>
          <a:p>
            <a:pPr marL="285750" indent="-285750">
              <a:spcAft>
                <a:spcPts val="600"/>
              </a:spcAft>
              <a:buFont typeface="Arial" panose="020B0604020202020204" pitchFamily="34" charset="0"/>
              <a:buChar char="•"/>
            </a:pPr>
            <a:r>
              <a:rPr lang="de-CH" dirty="0"/>
              <a:t>Kanton </a:t>
            </a:r>
            <a:r>
              <a:rPr lang="de-CH" b="1" dirty="0"/>
              <a:t>Luzern</a:t>
            </a:r>
            <a:r>
              <a:rPr lang="de-CH" dirty="0"/>
              <a:t>: Vereinbarung seit  15. Dez. 2015; </a:t>
            </a:r>
            <a:br>
              <a:rPr lang="de-CH" dirty="0"/>
            </a:br>
            <a:r>
              <a:rPr lang="de-CH" dirty="0"/>
              <a:t>Kontakt: Herr Vinzenz Graf, Stabschef KFS</a:t>
            </a:r>
          </a:p>
          <a:p>
            <a:pPr marL="285750" indent="-285750">
              <a:spcAft>
                <a:spcPts val="600"/>
              </a:spcAft>
              <a:buFont typeface="Arial" panose="020B0604020202020204" pitchFamily="34" charset="0"/>
              <a:buChar char="•"/>
            </a:pPr>
            <a:r>
              <a:rPr lang="de-CH" dirty="0"/>
              <a:t>Kanton </a:t>
            </a:r>
            <a:r>
              <a:rPr lang="de-CH" b="1" dirty="0"/>
              <a:t>Freiburg</a:t>
            </a:r>
            <a:r>
              <a:rPr lang="de-CH" dirty="0"/>
              <a:t>: Vereinbarung seit 3.7. 2018. Kontakte: Herrn Christophe </a:t>
            </a:r>
            <a:r>
              <a:rPr lang="de-CH" dirty="0" err="1"/>
              <a:t>Bifrare</a:t>
            </a:r>
            <a:r>
              <a:rPr lang="de-CH" dirty="0"/>
              <a:t>, Leiter AZSM,  Herrn Patrick Noger, </a:t>
            </a:r>
            <a:br>
              <a:rPr lang="de-CH" dirty="0"/>
            </a:br>
            <a:r>
              <a:rPr lang="de-CH" dirty="0"/>
              <a:t>Leiter Bevölkerungsschutz </a:t>
            </a:r>
          </a:p>
          <a:p>
            <a:pPr marL="285750" indent="-285750">
              <a:spcAft>
                <a:spcPts val="600"/>
              </a:spcAft>
              <a:buFont typeface="Arial" panose="020B0604020202020204" pitchFamily="34" charset="0"/>
              <a:buChar char="•"/>
            </a:pPr>
            <a:r>
              <a:rPr lang="de-CH" dirty="0"/>
              <a:t>Kanton </a:t>
            </a:r>
            <a:r>
              <a:rPr lang="de-CH" b="1" dirty="0"/>
              <a:t>Solothurn</a:t>
            </a:r>
            <a:r>
              <a:rPr lang="de-CH" dirty="0"/>
              <a:t>: Vereinbarung in Vorbereitung</a:t>
            </a:r>
            <a:br>
              <a:rPr lang="de-CH" dirty="0"/>
            </a:br>
            <a:r>
              <a:rPr lang="de-CH" dirty="0"/>
              <a:t>Kontakt: Herrn Diego Ochsner, Leiter Amt für Militär und Bevölkerungsschutz</a:t>
            </a:r>
          </a:p>
          <a:p>
            <a:pPr marL="285750" indent="-285750">
              <a:spcAft>
                <a:spcPts val="600"/>
              </a:spcAft>
              <a:buFont typeface="Arial" panose="020B0604020202020204" pitchFamily="34" charset="0"/>
              <a:buChar char="•"/>
            </a:pPr>
            <a:r>
              <a:rPr lang="de-CH" dirty="0"/>
              <a:t>Feuerwehr-Stützpunkt</a:t>
            </a:r>
            <a:r>
              <a:rPr lang="de-CH" b="1" dirty="0"/>
              <a:t> Reinach BL</a:t>
            </a:r>
            <a:r>
              <a:rPr lang="de-CH" dirty="0"/>
              <a:t>:  formelle Vereinbarung</a:t>
            </a:r>
            <a:br>
              <a:rPr lang="de-CH" dirty="0"/>
            </a:br>
            <a:r>
              <a:rPr lang="de-CH" dirty="0"/>
              <a:t>Kontakt: Herr Christoph Wyttenbach , Leiter Sicherheit und Rettung, </a:t>
            </a:r>
            <a:br>
              <a:rPr lang="de-CH" dirty="0"/>
            </a:br>
            <a:r>
              <a:rPr lang="de-CH" dirty="0"/>
              <a:t>Feuerwehrkommandant</a:t>
            </a:r>
          </a:p>
          <a:p>
            <a:pPr marL="285750" indent="-285750">
              <a:spcAft>
                <a:spcPts val="600"/>
              </a:spcAft>
              <a:buFont typeface="Arial" panose="020B0604020202020204" pitchFamily="34" charset="0"/>
              <a:buChar char="•"/>
            </a:pPr>
            <a:r>
              <a:rPr lang="de-CH" dirty="0"/>
              <a:t>Kanton </a:t>
            </a:r>
            <a:r>
              <a:rPr lang="de-CH" b="1" dirty="0"/>
              <a:t>Wallis</a:t>
            </a:r>
            <a:r>
              <a:rPr lang="de-CH" dirty="0"/>
              <a:t>: Teilnahme  an Übung TERRA 2022; Vereinbarung in Vorbereitung; Kontakt: Olivier Luyet,  </a:t>
            </a:r>
            <a:r>
              <a:rPr lang="fr-FR" dirty="0"/>
              <a:t>Office cantonal de la protection de la population</a:t>
            </a:r>
            <a:br>
              <a:rPr lang="de-CH" dirty="0"/>
            </a:br>
            <a:endParaRPr lang="en-US" dirty="0"/>
          </a:p>
        </p:txBody>
      </p:sp>
      <p:sp>
        <p:nvSpPr>
          <p:cNvPr id="4" name="Datumsplatzhalter 3">
            <a:extLst>
              <a:ext uri="{FF2B5EF4-FFF2-40B4-BE49-F238E27FC236}">
                <a16:creationId xmlns:a16="http://schemas.microsoft.com/office/drawing/2014/main" id="{9C96449C-3628-E203-6FC3-72BA8404A90C}"/>
              </a:ext>
            </a:extLst>
          </p:cNvPr>
          <p:cNvSpPr>
            <a:spLocks noGrp="1"/>
          </p:cNvSpPr>
          <p:nvPr>
            <p:ph type="dt" sz="half" idx="10"/>
          </p:nvPr>
        </p:nvSpPr>
        <p:spPr>
          <a:xfrm>
            <a:off x="42943" y="6491100"/>
            <a:ext cx="1691208" cy="365125"/>
          </a:xfrm>
        </p:spPr>
        <p:txBody>
          <a:bodyPr/>
          <a:lstStyle/>
          <a:p>
            <a:r>
              <a:rPr lang="en-US"/>
              <a:t>14. Oktober 2023</a:t>
            </a:r>
            <a:endParaRPr lang="en-US" dirty="0"/>
          </a:p>
        </p:txBody>
      </p:sp>
    </p:spTree>
    <p:extLst>
      <p:ext uri="{BB962C8B-B14F-4D97-AF65-F5344CB8AC3E}">
        <p14:creationId xmlns:p14="http://schemas.microsoft.com/office/powerpoint/2010/main" val="284637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98181-6869-4F47-A83C-8AF4122037FC}"/>
              </a:ext>
            </a:extLst>
          </p:cNvPr>
          <p:cNvSpPr>
            <a:spLocks noGrp="1"/>
          </p:cNvSpPr>
          <p:nvPr>
            <p:ph type="title"/>
          </p:nvPr>
        </p:nvSpPr>
        <p:spPr>
          <a:xfrm>
            <a:off x="971600" y="188639"/>
            <a:ext cx="7920880" cy="864097"/>
          </a:xfrm>
        </p:spPr>
        <p:txBody>
          <a:bodyPr>
            <a:normAutofit/>
          </a:bodyPr>
          <a:lstStyle/>
          <a:p>
            <a:r>
              <a:rPr lang="de-CH" sz="3600" b="1" dirty="0"/>
              <a:t>Links zu Notfunkthemen</a:t>
            </a:r>
          </a:p>
        </p:txBody>
      </p:sp>
      <p:sp>
        <p:nvSpPr>
          <p:cNvPr id="3" name="Inhaltsplatzhalter 2">
            <a:extLst>
              <a:ext uri="{FF2B5EF4-FFF2-40B4-BE49-F238E27FC236}">
                <a16:creationId xmlns:a16="http://schemas.microsoft.com/office/drawing/2014/main" id="{C3349114-9ABB-45EA-A56D-F40D07B12C82}"/>
              </a:ext>
            </a:extLst>
          </p:cNvPr>
          <p:cNvSpPr>
            <a:spLocks noGrp="1"/>
          </p:cNvSpPr>
          <p:nvPr>
            <p:ph idx="1"/>
          </p:nvPr>
        </p:nvSpPr>
        <p:spPr>
          <a:xfrm>
            <a:off x="971600" y="1124744"/>
            <a:ext cx="7920880" cy="5328592"/>
          </a:xfrm>
        </p:spPr>
        <p:txBody>
          <a:bodyPr>
            <a:noAutofit/>
          </a:bodyPr>
          <a:lstStyle/>
          <a:p>
            <a:pPr marL="342000" indent="-342000" algn="l">
              <a:spcAft>
                <a:spcPts val="600"/>
              </a:spcAft>
            </a:pPr>
            <a:r>
              <a:rPr lang="de-CH" sz="1200" dirty="0"/>
              <a:t>Bericht Schweiz Aktuell  23. Dez. 2022</a:t>
            </a:r>
            <a:br>
              <a:rPr lang="de-CH" sz="1200" dirty="0"/>
            </a:br>
            <a:r>
              <a:rPr lang="en-US" sz="1200" dirty="0">
                <a:solidFill>
                  <a:srgbClr val="0563C2"/>
                </a:solidFill>
                <a:hlinkClick r:id="rId2"/>
              </a:rPr>
              <a:t>https://www.srf.ch/play/tv/schweiz-aktuell/video/stromausfall-funker-ueben-fuer-den-notfall?urn=urn:srf:video:fb288186-5ede-4f8a-9633-eceb44a0e11c</a:t>
            </a:r>
            <a:endParaRPr lang="en-US" sz="1200" dirty="0">
              <a:solidFill>
                <a:srgbClr val="0563C2"/>
              </a:solidFill>
            </a:endParaRPr>
          </a:p>
          <a:p>
            <a:pPr marL="342000" indent="-342000" algn="l">
              <a:spcAft>
                <a:spcPts val="600"/>
              </a:spcAft>
            </a:pPr>
            <a:r>
              <a:rPr lang="en-US" sz="1200" b="0" i="0" u="none" strike="noStrike" baseline="0" dirty="0" err="1"/>
              <a:t>Bericht</a:t>
            </a:r>
            <a:r>
              <a:rPr lang="en-US" sz="1200" dirty="0"/>
              <a:t> </a:t>
            </a:r>
            <a:r>
              <a:rPr lang="en-US" sz="1200" b="0" i="0" u="none" strike="noStrike" baseline="0" dirty="0"/>
              <a:t>SRF1 : </a:t>
            </a:r>
            <a:r>
              <a:rPr lang="en-US" sz="1200" b="0" i="0" u="none" strike="noStrike" baseline="0" dirty="0">
                <a:solidFill>
                  <a:srgbClr val="0563C2"/>
                </a:solidFill>
                <a:hlinkClick r:id="rId3"/>
              </a:rPr>
              <a:t>https://www.srf.ch/news/schweiz/stromausfall-und-kommunikation-koennten-funkamateure-der-schweiz-im-notfall-helfen</a:t>
            </a:r>
            <a:r>
              <a:rPr lang="en-US" sz="1200" b="0" i="0" u="none" strike="noStrike" baseline="0" dirty="0">
                <a:solidFill>
                  <a:srgbClr val="0563C2"/>
                </a:solidFill>
              </a:rPr>
              <a:t> </a:t>
            </a:r>
          </a:p>
          <a:p>
            <a:pPr marL="342000" indent="-342000" algn="l">
              <a:spcAft>
                <a:spcPts val="600"/>
              </a:spcAft>
            </a:pPr>
            <a:r>
              <a:rPr lang="de-CH" sz="1200" dirty="0"/>
              <a:t>Schlussbericht SVU19 und Notfunk-Contest 2020 </a:t>
            </a:r>
            <a:br>
              <a:rPr lang="de-CH" sz="1200" dirty="0"/>
            </a:br>
            <a:r>
              <a:rPr lang="de-CH" sz="1200" dirty="0">
                <a:hlinkClick r:id="rId4"/>
              </a:rPr>
              <a:t>https://www.uska.ch/wp-content/uploads/2020/04/Bericht-SVU-19_Notfunk-D.pdf</a:t>
            </a:r>
            <a:endParaRPr lang="de-CH" sz="1200" dirty="0"/>
          </a:p>
          <a:p>
            <a:pPr marL="342000" indent="-342000">
              <a:spcBef>
                <a:spcPts val="0"/>
              </a:spcBef>
              <a:spcAft>
                <a:spcPts val="600"/>
              </a:spcAft>
            </a:pPr>
            <a:r>
              <a:rPr lang="de-CH" sz="1200" dirty="0"/>
              <a:t>Rapport ERNS-19 et Radio de </a:t>
            </a:r>
            <a:r>
              <a:rPr lang="fr-CH" sz="1200" dirty="0"/>
              <a:t>Secours</a:t>
            </a:r>
            <a:r>
              <a:rPr lang="de-CH" sz="1200" dirty="0"/>
              <a:t> (</a:t>
            </a:r>
            <a:r>
              <a:rPr lang="fr-CH" sz="1200" dirty="0"/>
              <a:t>Français</a:t>
            </a:r>
            <a:r>
              <a:rPr lang="de-CH" sz="1200" dirty="0"/>
              <a:t>)</a:t>
            </a:r>
            <a:br>
              <a:rPr lang="de-CH" sz="1200" dirty="0"/>
            </a:br>
            <a:r>
              <a:rPr lang="de-CH" sz="1200" dirty="0">
                <a:hlinkClick r:id="rId5"/>
              </a:rPr>
              <a:t>https://www.uska.ch/wp-content/uploads/2020/04/Rapport-ERNS-19-Radio-de-Scour.pdf</a:t>
            </a:r>
            <a:endParaRPr lang="de-CH" sz="1200" dirty="0"/>
          </a:p>
          <a:p>
            <a:pPr marL="342000" indent="-342000">
              <a:spcBef>
                <a:spcPts val="0"/>
              </a:spcBef>
              <a:spcAft>
                <a:spcPts val="600"/>
              </a:spcAft>
            </a:pPr>
            <a:r>
              <a:rPr lang="de-CH" sz="1200" dirty="0"/>
              <a:t>Weitere Infos zu Notfunk durch Funkamateure:</a:t>
            </a:r>
            <a:br>
              <a:rPr lang="de-CH" sz="1200" dirty="0"/>
            </a:br>
            <a:r>
              <a:rPr lang="de-CH" sz="1200" dirty="0">
                <a:hlinkClick r:id="rId6"/>
              </a:rPr>
              <a:t>https://www.uska.ch/sec/</a:t>
            </a:r>
            <a:endParaRPr lang="de-CH" sz="1200" dirty="0"/>
          </a:p>
          <a:p>
            <a:pPr marL="342000" marR="0" lvl="0" indent="-3420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ea typeface="+mn-ea"/>
                <a:cs typeface="Arial" charset="0"/>
              </a:rPr>
              <a:t>Zug: Notfunkgruppe Sektion Zug:</a:t>
            </a:r>
            <a:br>
              <a:rPr kumimoji="0" lang="de-CH" sz="1200" b="0" i="0" u="none" strike="noStrike" kern="1200" cap="none" spc="0" normalizeH="0" baseline="0" noProof="0" dirty="0">
                <a:ln>
                  <a:noFill/>
                </a:ln>
                <a:solidFill>
                  <a:prstClr val="black"/>
                </a:solidFill>
                <a:effectLst/>
                <a:uLnTx/>
                <a:uFillTx/>
                <a:ea typeface="+mn-ea"/>
                <a:cs typeface="Arial" charset="0"/>
              </a:rPr>
            </a:br>
            <a:r>
              <a:rPr kumimoji="0" lang="de-CH" sz="1200" b="0" i="0" u="none" strike="noStrike" kern="1200" cap="none" spc="0" normalizeH="0" baseline="0" noProof="0" dirty="0">
                <a:ln>
                  <a:noFill/>
                </a:ln>
                <a:solidFill>
                  <a:prstClr val="black"/>
                </a:solidFill>
                <a:effectLst/>
                <a:uLnTx/>
                <a:uFillTx/>
                <a:ea typeface="+mn-ea"/>
                <a:cs typeface="Arial" charset="0"/>
                <a:hlinkClick r:id="rId7"/>
              </a:rPr>
              <a:t>https://www.hb9zg.ch/notfunk/index.html</a:t>
            </a:r>
            <a:r>
              <a:rPr kumimoji="0" lang="de-CH" sz="1200" b="0" i="0" u="none" strike="noStrike" kern="1200" cap="none" spc="0" normalizeH="0" baseline="0" noProof="0" dirty="0">
                <a:ln>
                  <a:noFill/>
                </a:ln>
                <a:solidFill>
                  <a:prstClr val="black"/>
                </a:solidFill>
                <a:effectLst/>
                <a:uLnTx/>
                <a:uFillTx/>
                <a:ea typeface="+mn-ea"/>
                <a:cs typeface="Arial" charset="0"/>
              </a:rPr>
              <a:t> </a:t>
            </a:r>
          </a:p>
          <a:p>
            <a:pPr marL="342000" marR="0" lvl="0" indent="-3420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ea typeface="+mn-ea"/>
                <a:cs typeface="Arial" charset="0"/>
              </a:rPr>
              <a:t>Freiburg: </a:t>
            </a:r>
            <a:r>
              <a:rPr kumimoji="0" lang="fr-CH" sz="1200" b="0" i="0" u="none" strike="noStrike" kern="1200" cap="none" spc="0" normalizeH="0" baseline="0" dirty="0">
                <a:ln>
                  <a:noFill/>
                </a:ln>
                <a:solidFill>
                  <a:prstClr val="black"/>
                </a:solidFill>
                <a:effectLst/>
                <a:uLnTx/>
                <a:uFillTx/>
                <a:ea typeface="+mn-ea"/>
                <a:cs typeface="Arial" charset="0"/>
              </a:rPr>
              <a:t>Groupement </a:t>
            </a:r>
            <a:r>
              <a:rPr kumimoji="0" lang="de-CH" sz="1200" b="0" i="0" u="none" strike="noStrike" kern="1200" cap="none" spc="0" normalizeH="0" baseline="0" noProof="0" dirty="0">
                <a:ln>
                  <a:noFill/>
                </a:ln>
                <a:solidFill>
                  <a:prstClr val="black"/>
                </a:solidFill>
                <a:effectLst/>
                <a:uLnTx/>
                <a:uFillTx/>
                <a:ea typeface="+mn-ea"/>
                <a:cs typeface="Arial" charset="0"/>
              </a:rPr>
              <a:t>RAF-ORCAF  Kontakt: </a:t>
            </a:r>
            <a:br>
              <a:rPr kumimoji="0" lang="de-CH" sz="1200" b="0" i="0" u="none" strike="noStrike" kern="1200" cap="none" spc="0" normalizeH="0" baseline="0" noProof="0" dirty="0">
                <a:ln>
                  <a:noFill/>
                </a:ln>
                <a:solidFill>
                  <a:prstClr val="black"/>
                </a:solidFill>
                <a:effectLst/>
                <a:uLnTx/>
                <a:uFillTx/>
                <a:ea typeface="+mn-ea"/>
                <a:cs typeface="Arial" charset="0"/>
              </a:rPr>
            </a:br>
            <a:r>
              <a:rPr kumimoji="0" lang="de-CH" sz="1200" b="0" i="0" u="none" strike="noStrike" kern="1200" cap="none" spc="0" normalizeH="0" baseline="0" noProof="0" dirty="0">
                <a:ln>
                  <a:noFill/>
                </a:ln>
                <a:solidFill>
                  <a:prstClr val="black"/>
                </a:solidFill>
                <a:effectLst/>
                <a:uLnTx/>
                <a:uFillTx/>
                <a:ea typeface="+mn-ea"/>
                <a:cs typeface="Arial" charset="0"/>
                <a:hlinkClick r:id="rId8"/>
              </a:rPr>
              <a:t>https://hb9fg.ch/index.php/activit-topmenu-hb9fg-49/raforcaf-topmenu-hb9fg</a:t>
            </a:r>
            <a:r>
              <a:rPr kumimoji="0" lang="de-CH" sz="1200" b="0" i="0" u="none" strike="noStrike" kern="1200" cap="none" spc="0" normalizeH="0" baseline="0" noProof="0" dirty="0">
                <a:ln>
                  <a:noFill/>
                </a:ln>
                <a:solidFill>
                  <a:prstClr val="black"/>
                </a:solidFill>
                <a:effectLst/>
                <a:uLnTx/>
                <a:uFillTx/>
                <a:ea typeface="+mn-ea"/>
                <a:cs typeface="Arial" charset="0"/>
              </a:rPr>
              <a:t>  </a:t>
            </a:r>
          </a:p>
          <a:p>
            <a:pPr marL="342000" indent="-342000" fontAlgn="base">
              <a:spcBef>
                <a:spcPct val="0"/>
              </a:spcBef>
              <a:spcAft>
                <a:spcPts val="600"/>
              </a:spcAft>
              <a:defRPr/>
            </a:pPr>
            <a:r>
              <a:rPr lang="de-CH" sz="1200" dirty="0">
                <a:solidFill>
                  <a:prstClr val="black"/>
                </a:solidFill>
                <a:cs typeface="Arial" charset="0"/>
              </a:rPr>
              <a:t>Notfunk Birs: Feuerwehr Reinach (BL)</a:t>
            </a:r>
            <a:br>
              <a:rPr lang="de-CH" sz="1200" dirty="0">
                <a:solidFill>
                  <a:prstClr val="black"/>
                </a:solidFill>
                <a:cs typeface="Arial" charset="0"/>
              </a:rPr>
            </a:br>
            <a:r>
              <a:rPr kumimoji="0" lang="de-CH" sz="1200" b="0" i="0" u="none" strike="noStrike" kern="1200" cap="none" spc="0" normalizeH="0" baseline="0" noProof="0" dirty="0">
                <a:ln>
                  <a:noFill/>
                </a:ln>
                <a:solidFill>
                  <a:prstClr val="black"/>
                </a:solidFill>
                <a:effectLst/>
                <a:uLnTx/>
                <a:uFillTx/>
                <a:ea typeface="+mn-ea"/>
                <a:cs typeface="Arial" charset="0"/>
                <a:hlinkClick r:id="rId9"/>
              </a:rPr>
              <a:t>https://www.hb9nfb.ch/index.php/zweck</a:t>
            </a:r>
            <a:r>
              <a:rPr kumimoji="0" lang="de-CH" sz="1200" b="0" i="0" u="none" strike="noStrike" kern="1200" cap="none" spc="0" normalizeH="0" baseline="0" noProof="0" dirty="0">
                <a:ln>
                  <a:noFill/>
                </a:ln>
                <a:solidFill>
                  <a:prstClr val="black"/>
                </a:solidFill>
                <a:effectLst/>
                <a:uLnTx/>
                <a:uFillTx/>
                <a:ea typeface="+mn-ea"/>
                <a:cs typeface="Arial" charset="0"/>
              </a:rPr>
              <a:t> </a:t>
            </a:r>
          </a:p>
          <a:p>
            <a:pPr marL="342000" marR="0" lvl="0" indent="-3420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ea typeface="+mn-ea"/>
                <a:cs typeface="Arial" charset="0"/>
              </a:rPr>
              <a:t>Notfunk Kanton Luzern:  </a:t>
            </a:r>
            <a:r>
              <a:rPr kumimoji="0" lang="de-CH" sz="1200" b="0" i="0" u="none" strike="noStrike" kern="1200" cap="none" spc="0" normalizeH="0" baseline="0" noProof="0" dirty="0">
                <a:ln>
                  <a:noFill/>
                </a:ln>
                <a:solidFill>
                  <a:prstClr val="black"/>
                </a:solidFill>
                <a:effectLst/>
                <a:uLnTx/>
                <a:uFillTx/>
                <a:ea typeface="+mn-ea"/>
                <a:cs typeface="Arial" charset="0"/>
                <a:hlinkClick r:id="rId10"/>
              </a:rPr>
              <a:t>https://www.hb9aw.ch/notfunk-im-kanton-luzern/</a:t>
            </a:r>
            <a:r>
              <a:rPr kumimoji="0" lang="de-CH" sz="1200" b="0" i="0" u="none" strike="noStrike" kern="1200" cap="none" spc="0" normalizeH="0" baseline="0" noProof="0" dirty="0">
                <a:ln>
                  <a:noFill/>
                </a:ln>
                <a:solidFill>
                  <a:prstClr val="black"/>
                </a:solidFill>
                <a:effectLst/>
                <a:uLnTx/>
                <a:uFillTx/>
                <a:ea typeface="+mn-ea"/>
                <a:cs typeface="Arial" charset="0"/>
              </a:rPr>
              <a:t> </a:t>
            </a:r>
          </a:p>
          <a:p>
            <a:pPr marL="342000" marR="0" lvl="0" indent="-3420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lang="de-CH" sz="1200" dirty="0">
                <a:solidFill>
                  <a:prstClr val="black"/>
                </a:solidFill>
                <a:cs typeface="Arial" charset="0"/>
              </a:rPr>
              <a:t>Notfunkgruppe Aargau:  </a:t>
            </a:r>
            <a:r>
              <a:rPr lang="de-CH" sz="1200" dirty="0">
                <a:solidFill>
                  <a:prstClr val="black"/>
                </a:solidFill>
                <a:cs typeface="Arial" charset="0"/>
                <a:hlinkClick r:id="rId11"/>
              </a:rPr>
              <a:t>https://hb9na.ch/</a:t>
            </a:r>
            <a:r>
              <a:rPr lang="de-CH" sz="1200" dirty="0">
                <a:solidFill>
                  <a:prstClr val="black"/>
                </a:solidFill>
                <a:cs typeface="Arial" charset="0"/>
              </a:rPr>
              <a:t> </a:t>
            </a:r>
          </a:p>
          <a:p>
            <a:pPr marL="342000" marR="0" lvl="0" indent="-3420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ea typeface="+mn-ea"/>
                <a:cs typeface="Arial" charset="0"/>
              </a:rPr>
              <a:t>Notfunkgruppe Zürich: </a:t>
            </a:r>
            <a:r>
              <a:rPr kumimoji="0" lang="de-CH" sz="1200" b="0" i="0" u="none" strike="noStrike" kern="1200" cap="none" spc="0" normalizeH="0" baseline="0" noProof="0" dirty="0">
                <a:ln>
                  <a:noFill/>
                </a:ln>
                <a:solidFill>
                  <a:prstClr val="black"/>
                </a:solidFill>
                <a:effectLst/>
                <a:uLnTx/>
                <a:uFillTx/>
                <a:ea typeface="+mn-ea"/>
                <a:cs typeface="Arial" charset="0"/>
                <a:hlinkClick r:id="rId12"/>
              </a:rPr>
              <a:t>https://hb9nf.ch/ueber-uns/</a:t>
            </a:r>
            <a:r>
              <a:rPr kumimoji="0" lang="de-CH" sz="1200" b="0" i="0" u="none" strike="noStrike" kern="1200" cap="none" spc="0" normalizeH="0" baseline="0" noProof="0" dirty="0">
                <a:ln>
                  <a:noFill/>
                </a:ln>
                <a:solidFill>
                  <a:prstClr val="black"/>
                </a:solidFill>
                <a:effectLst/>
                <a:uLnTx/>
                <a:uFillTx/>
                <a:ea typeface="+mn-ea"/>
                <a:cs typeface="Arial" charset="0"/>
              </a:rPr>
              <a:t> </a:t>
            </a:r>
          </a:p>
          <a:p>
            <a:pPr marL="342000" marR="0" lvl="0" indent="-3420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ea typeface="+mn-ea"/>
                <a:cs typeface="Arial" charset="0"/>
              </a:rPr>
              <a:t>Notfunk (Wiki): </a:t>
            </a:r>
            <a:r>
              <a:rPr kumimoji="0" lang="de-CH" sz="1200" b="0" i="0" u="none" strike="noStrike" kern="1200" cap="none" spc="0" normalizeH="0" baseline="0" noProof="0" dirty="0">
                <a:ln>
                  <a:noFill/>
                </a:ln>
                <a:solidFill>
                  <a:prstClr val="black"/>
                </a:solidFill>
                <a:effectLst/>
                <a:uLnTx/>
                <a:uFillTx/>
                <a:ea typeface="+mn-ea"/>
                <a:cs typeface="Arial" charset="0"/>
                <a:hlinkClick r:id="rId13"/>
              </a:rPr>
              <a:t>https://de.wikipedia.org/wiki/Notfunk</a:t>
            </a:r>
            <a:r>
              <a:rPr kumimoji="0" lang="de-CH" sz="1200" b="0" i="0" u="none" strike="noStrike" kern="1200" cap="none" spc="0" normalizeH="0" baseline="0" noProof="0" dirty="0">
                <a:ln>
                  <a:noFill/>
                </a:ln>
                <a:solidFill>
                  <a:prstClr val="black"/>
                </a:solidFill>
                <a:effectLst/>
                <a:uLnTx/>
                <a:uFillTx/>
                <a:ea typeface="+mn-ea"/>
                <a:cs typeface="Arial" charset="0"/>
              </a:rPr>
              <a:t> </a:t>
            </a:r>
          </a:p>
        </p:txBody>
      </p:sp>
      <p:sp>
        <p:nvSpPr>
          <p:cNvPr id="5" name="Foliennummernplatzhalter 4">
            <a:extLst>
              <a:ext uri="{FF2B5EF4-FFF2-40B4-BE49-F238E27FC236}">
                <a16:creationId xmlns:a16="http://schemas.microsoft.com/office/drawing/2014/main" id="{0B692717-841C-48DE-8C32-AE428523DC8C}"/>
              </a:ext>
            </a:extLst>
          </p:cNvPr>
          <p:cNvSpPr>
            <a:spLocks noGrp="1"/>
          </p:cNvSpPr>
          <p:nvPr>
            <p:ph type="sldNum" sz="quarter" idx="12"/>
          </p:nvPr>
        </p:nvSpPr>
        <p:spPr>
          <a:xfrm>
            <a:off x="8028384" y="6356350"/>
            <a:ext cx="864096" cy="365125"/>
          </a:xfrm>
        </p:spPr>
        <p:txBody>
          <a:bodyPr/>
          <a:lstStyle/>
          <a:p>
            <a:fld id="{21A9A9FC-9590-49C1-A64C-73F17E16E7CF}" type="slidenum">
              <a:rPr lang="en-US" smtClean="0"/>
              <a:t>11</a:t>
            </a:fld>
            <a:endParaRPr lang="en-US"/>
          </a:p>
        </p:txBody>
      </p:sp>
      <p:sp>
        <p:nvSpPr>
          <p:cNvPr id="7" name="Fußzeilenplatzhalter 3">
            <a:extLst>
              <a:ext uri="{FF2B5EF4-FFF2-40B4-BE49-F238E27FC236}">
                <a16:creationId xmlns:a16="http://schemas.microsoft.com/office/drawing/2014/main" id="{534D90B3-4092-401F-8CB5-49CA6E86DA42}"/>
              </a:ext>
            </a:extLst>
          </p:cNvPr>
          <p:cNvSpPr>
            <a:spLocks noGrp="1"/>
          </p:cNvSpPr>
          <p:nvPr>
            <p:ph type="ftr" sz="quarter" idx="11"/>
          </p:nvPr>
        </p:nvSpPr>
        <p:spPr>
          <a:xfrm>
            <a:off x="1979712" y="6356350"/>
            <a:ext cx="4680520" cy="365125"/>
          </a:xfrm>
        </p:spPr>
        <p:txBody>
          <a:bodyPr/>
          <a:lstStyle/>
          <a:p>
            <a:r>
              <a:rPr lang="de-CH"/>
              <a:t>Notfunk-Tagung Sugiez</a:t>
            </a:r>
            <a:endParaRPr lang="en-US" dirty="0"/>
          </a:p>
        </p:txBody>
      </p:sp>
      <p:sp>
        <p:nvSpPr>
          <p:cNvPr id="4" name="Datumsplatzhalter 3">
            <a:extLst>
              <a:ext uri="{FF2B5EF4-FFF2-40B4-BE49-F238E27FC236}">
                <a16:creationId xmlns:a16="http://schemas.microsoft.com/office/drawing/2014/main" id="{6D97976B-9C49-765A-7A7A-A828C2E5BB82}"/>
              </a:ext>
            </a:extLst>
          </p:cNvPr>
          <p:cNvSpPr>
            <a:spLocks noGrp="1"/>
          </p:cNvSpPr>
          <p:nvPr>
            <p:ph type="dt" sz="half" idx="10"/>
          </p:nvPr>
        </p:nvSpPr>
        <p:spPr>
          <a:xfrm>
            <a:off x="899592" y="6356350"/>
            <a:ext cx="1691208" cy="365125"/>
          </a:xfrm>
        </p:spPr>
        <p:txBody>
          <a:bodyPr/>
          <a:lstStyle/>
          <a:p>
            <a:r>
              <a:rPr lang="en-US"/>
              <a:t>14. Oktober 2023</a:t>
            </a:r>
            <a:endParaRPr lang="en-US" dirty="0"/>
          </a:p>
        </p:txBody>
      </p:sp>
    </p:spTree>
    <p:extLst>
      <p:ext uri="{BB962C8B-B14F-4D97-AF65-F5344CB8AC3E}">
        <p14:creationId xmlns:p14="http://schemas.microsoft.com/office/powerpoint/2010/main" val="3090908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BC593-932B-4039-AEE2-99576265127A}"/>
              </a:ext>
            </a:extLst>
          </p:cNvPr>
          <p:cNvSpPr>
            <a:spLocks noGrp="1"/>
          </p:cNvSpPr>
          <p:nvPr>
            <p:ph type="title"/>
          </p:nvPr>
        </p:nvSpPr>
        <p:spPr>
          <a:xfrm>
            <a:off x="971600" y="374041"/>
            <a:ext cx="4248472" cy="972445"/>
          </a:xfrm>
        </p:spPr>
        <p:txBody>
          <a:bodyPr>
            <a:normAutofit fontScale="90000"/>
          </a:bodyPr>
          <a:lstStyle/>
          <a:p>
            <a:r>
              <a:rPr lang="de-CH" sz="3600" b="1" dirty="0"/>
              <a:t> </a:t>
            </a:r>
            <a:r>
              <a:rPr lang="de-CH" sz="4000" b="1" dirty="0"/>
              <a:t>Notfunk Brütten</a:t>
            </a:r>
            <a:br>
              <a:rPr lang="de-CH" sz="4000" b="1" dirty="0"/>
            </a:br>
            <a:r>
              <a:rPr lang="de-CH" sz="4000" b="1" dirty="0"/>
              <a:t> .. </a:t>
            </a:r>
            <a:r>
              <a:rPr lang="de-CH" sz="3100" b="1" dirty="0"/>
              <a:t>als eine Einsatzzentrale?</a:t>
            </a:r>
            <a:endParaRPr lang="de-CH" sz="3100" dirty="0"/>
          </a:p>
        </p:txBody>
      </p:sp>
      <p:sp>
        <p:nvSpPr>
          <p:cNvPr id="6" name="Foliennummernplatzhalter 4">
            <a:extLst>
              <a:ext uri="{FF2B5EF4-FFF2-40B4-BE49-F238E27FC236}">
                <a16:creationId xmlns:a16="http://schemas.microsoft.com/office/drawing/2014/main" id="{7016B331-52E3-4E47-B783-4F312A0E0E53}"/>
              </a:ext>
            </a:extLst>
          </p:cNvPr>
          <p:cNvSpPr>
            <a:spLocks noGrp="1"/>
          </p:cNvSpPr>
          <p:nvPr>
            <p:ph type="sldNum" sz="quarter" idx="12"/>
          </p:nvPr>
        </p:nvSpPr>
        <p:spPr>
          <a:xfrm>
            <a:off x="8028384" y="6356350"/>
            <a:ext cx="864096"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A9A9FC-9590-49C1-A64C-73F17E16E7CF}"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ußzeilenplatzhalter 3">
            <a:extLst>
              <a:ext uri="{FF2B5EF4-FFF2-40B4-BE49-F238E27FC236}">
                <a16:creationId xmlns:a16="http://schemas.microsoft.com/office/drawing/2014/main" id="{4D9694D5-2711-46B4-A900-61F87A401121}"/>
              </a:ext>
            </a:extLst>
          </p:cNvPr>
          <p:cNvSpPr>
            <a:spLocks noGrp="1"/>
          </p:cNvSpPr>
          <p:nvPr>
            <p:ph type="ftr" sz="quarter" idx="11"/>
          </p:nvPr>
        </p:nvSpPr>
        <p:spPr>
          <a:xfrm>
            <a:off x="2394406" y="6399382"/>
            <a:ext cx="4680520" cy="365125"/>
          </a:xfrm>
        </p:spPr>
        <p:txBody>
          <a:bodyPr/>
          <a:lstStyle/>
          <a:p>
            <a:r>
              <a:rPr lang="de-CH"/>
              <a:t>Notfunk-Tagung Sugiez</a:t>
            </a:r>
            <a:endParaRPr lang="en-US" dirty="0"/>
          </a:p>
        </p:txBody>
      </p:sp>
      <p:sp>
        <p:nvSpPr>
          <p:cNvPr id="4" name="Datumsplatzhalter 3">
            <a:extLst>
              <a:ext uri="{FF2B5EF4-FFF2-40B4-BE49-F238E27FC236}">
                <a16:creationId xmlns:a16="http://schemas.microsoft.com/office/drawing/2014/main" id="{2FF1FF9F-6D9C-ED10-8CB4-B94BB37A7C2E}"/>
              </a:ext>
            </a:extLst>
          </p:cNvPr>
          <p:cNvSpPr>
            <a:spLocks noGrp="1"/>
          </p:cNvSpPr>
          <p:nvPr>
            <p:ph type="dt" sz="half" idx="10"/>
          </p:nvPr>
        </p:nvSpPr>
        <p:spPr>
          <a:xfrm>
            <a:off x="899592" y="6356350"/>
            <a:ext cx="1691208" cy="365125"/>
          </a:xfrm>
        </p:spPr>
        <p:txBody>
          <a:bodyPr/>
          <a:lstStyle/>
          <a:p>
            <a:r>
              <a:rPr lang="en-US"/>
              <a:t>14. Oktober 2023</a:t>
            </a:r>
            <a:endParaRPr lang="en-US" dirty="0"/>
          </a:p>
        </p:txBody>
      </p:sp>
      <p:pic>
        <p:nvPicPr>
          <p:cNvPr id="7" name="Grafik 6">
            <a:extLst>
              <a:ext uri="{FF2B5EF4-FFF2-40B4-BE49-F238E27FC236}">
                <a16:creationId xmlns:a16="http://schemas.microsoft.com/office/drawing/2014/main" id="{72406E99-3590-DCCE-296A-5C31BB93A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263" y="2924944"/>
            <a:ext cx="5940152" cy="4455114"/>
          </a:xfrm>
          <a:prstGeom prst="rect">
            <a:avLst/>
          </a:prstGeom>
        </p:spPr>
      </p:pic>
      <p:pic>
        <p:nvPicPr>
          <p:cNvPr id="10" name="Grafik 9">
            <a:extLst>
              <a:ext uri="{FF2B5EF4-FFF2-40B4-BE49-F238E27FC236}">
                <a16:creationId xmlns:a16="http://schemas.microsoft.com/office/drawing/2014/main" id="{39FD1EC2-FBD0-3F89-9CE1-D50DC0E48A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4143" y="1772816"/>
            <a:ext cx="7356309" cy="5517232"/>
          </a:xfrm>
          <a:prstGeom prst="rect">
            <a:avLst/>
          </a:prstGeom>
        </p:spPr>
      </p:pic>
      <p:sp>
        <p:nvSpPr>
          <p:cNvPr id="11" name="Textfeld 10">
            <a:extLst>
              <a:ext uri="{FF2B5EF4-FFF2-40B4-BE49-F238E27FC236}">
                <a16:creationId xmlns:a16="http://schemas.microsoft.com/office/drawing/2014/main" id="{04E51269-5400-A37D-305B-96F6AC1542C7}"/>
              </a:ext>
            </a:extLst>
          </p:cNvPr>
          <p:cNvSpPr txBox="1"/>
          <p:nvPr/>
        </p:nvSpPr>
        <p:spPr>
          <a:xfrm>
            <a:off x="5580112" y="243405"/>
            <a:ext cx="3456384" cy="2585323"/>
          </a:xfrm>
          <a:prstGeom prst="rect">
            <a:avLst/>
          </a:prstGeom>
          <a:noFill/>
        </p:spPr>
        <p:txBody>
          <a:bodyPr wrap="square" rtlCol="0">
            <a:spAutoFit/>
          </a:bodyPr>
          <a:lstStyle/>
          <a:p>
            <a:pPr marL="285750" indent="-285750">
              <a:buFont typeface="Arial" panose="020B0604020202020204" pitchFamily="34" charset="0"/>
              <a:buChar char="•"/>
            </a:pPr>
            <a:r>
              <a:rPr lang="de-CH" dirty="0"/>
              <a:t>KW-Station</a:t>
            </a:r>
          </a:p>
          <a:p>
            <a:pPr marL="285750" indent="-285750">
              <a:buFont typeface="Arial" panose="020B0604020202020204" pitchFamily="34" charset="0"/>
              <a:buChar char="•"/>
            </a:pPr>
            <a:r>
              <a:rPr lang="de-CH" dirty="0"/>
              <a:t>VHF/UHF Geräte</a:t>
            </a:r>
          </a:p>
          <a:p>
            <a:pPr marL="285750" indent="-285750">
              <a:buFont typeface="Arial" panose="020B0604020202020204" pitchFamily="34" charset="0"/>
              <a:buChar char="•"/>
            </a:pPr>
            <a:r>
              <a:rPr lang="de-CH" dirty="0"/>
              <a:t>CB-Geräte</a:t>
            </a:r>
          </a:p>
          <a:p>
            <a:pPr marL="285750" indent="-285750">
              <a:buFont typeface="Arial" panose="020B0604020202020204" pitchFamily="34" charset="0"/>
              <a:buChar char="•"/>
            </a:pPr>
            <a:r>
              <a:rPr lang="de-CH" dirty="0"/>
              <a:t>PMR 446 Geräte</a:t>
            </a:r>
          </a:p>
          <a:p>
            <a:pPr marL="285750" indent="-285750">
              <a:buFont typeface="Arial" panose="020B0604020202020204" pitchFamily="34" charset="0"/>
              <a:buChar char="•"/>
            </a:pPr>
            <a:r>
              <a:rPr lang="de-CH" dirty="0"/>
              <a:t>Ev. Anbindung Behörden-Kanal (Polycom, K-Kanal, Feuerwehr, Schutz &amp; </a:t>
            </a:r>
            <a:br>
              <a:rPr lang="de-CH" dirty="0"/>
            </a:br>
            <a:r>
              <a:rPr lang="de-CH" dirty="0"/>
              <a:t>Rettung ZH)</a:t>
            </a:r>
          </a:p>
          <a:p>
            <a:pPr marL="285750" indent="-285750">
              <a:buFont typeface="Arial" panose="020B0604020202020204" pitchFamily="34" charset="0"/>
              <a:buChar char="•"/>
            </a:pPr>
            <a:r>
              <a:rPr lang="de-CH" dirty="0"/>
              <a:t>etc.  </a:t>
            </a:r>
            <a:endParaRPr lang="en-US" dirty="0"/>
          </a:p>
        </p:txBody>
      </p:sp>
    </p:spTree>
    <p:extLst>
      <p:ext uri="{BB962C8B-B14F-4D97-AF65-F5344CB8AC3E}">
        <p14:creationId xmlns:p14="http://schemas.microsoft.com/office/powerpoint/2010/main" val="1774138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09943-3A7B-8F39-E42B-3CAEA6A8AAC8}"/>
              </a:ext>
            </a:extLst>
          </p:cNvPr>
          <p:cNvSpPr>
            <a:spLocks noGrp="1"/>
          </p:cNvSpPr>
          <p:nvPr>
            <p:ph type="title"/>
          </p:nvPr>
        </p:nvSpPr>
        <p:spPr/>
        <p:txBody>
          <a:bodyPr>
            <a:normAutofit/>
          </a:bodyPr>
          <a:lstStyle/>
          <a:p>
            <a:r>
              <a:rPr lang="de-CH" sz="3200" dirty="0"/>
              <a:t>Auszug Jahresbericht REDOG 2022</a:t>
            </a:r>
            <a:endParaRPr lang="en-US" sz="3200" dirty="0"/>
          </a:p>
        </p:txBody>
      </p:sp>
      <p:sp>
        <p:nvSpPr>
          <p:cNvPr id="3" name="Inhaltsplatzhalter 2">
            <a:extLst>
              <a:ext uri="{FF2B5EF4-FFF2-40B4-BE49-F238E27FC236}">
                <a16:creationId xmlns:a16="http://schemas.microsoft.com/office/drawing/2014/main" id="{C5986709-FA4F-7AA0-1116-D202A29ED195}"/>
              </a:ext>
            </a:extLst>
          </p:cNvPr>
          <p:cNvSpPr>
            <a:spLocks noGrp="1"/>
          </p:cNvSpPr>
          <p:nvPr>
            <p:ph idx="1"/>
          </p:nvPr>
        </p:nvSpPr>
        <p:spPr/>
        <p:txBody>
          <a:bodyPr>
            <a:normAutofit/>
          </a:bodyPr>
          <a:lstStyle/>
          <a:p>
            <a:r>
              <a:rPr lang="de-CH" sz="2400" dirty="0"/>
              <a:t>Bundesamt für Bevölkerungsschutz (BABS)</a:t>
            </a:r>
            <a:br>
              <a:rPr lang="de-CH" sz="2400" dirty="0"/>
            </a:br>
            <a:r>
              <a:rPr lang="de-CH" sz="2000" dirty="0"/>
              <a:t>Demo/Einsatzübung mit dem BABS in Sugiez: Diese Übungen sind   immer sehr gut vorbereitet, und damit eine gute Trainingsmöglichkeit. Zudem bieten sie die Möglichkeit, den Partnern die Arbeit von REDOG vorzustellen, sowohl beim Training selbst wie auch bei Vorträgen bei der Kaderschulung.</a:t>
            </a:r>
          </a:p>
          <a:p>
            <a:r>
              <a:rPr lang="de-CH" sz="2400" dirty="0"/>
              <a:t>Unter dem Namen TERRA 22…. </a:t>
            </a:r>
            <a:br>
              <a:rPr lang="de-CH" sz="2400" dirty="0"/>
            </a:br>
            <a:r>
              <a:rPr lang="de-CH" sz="2000" dirty="0"/>
              <a:t>organisierte das BABS eine grossangelegte Erdbebenübung </a:t>
            </a:r>
          </a:p>
          <a:p>
            <a:pPr marL="0" indent="0">
              <a:buNone/>
            </a:pPr>
            <a:r>
              <a:rPr lang="de-CH" sz="2000" dirty="0"/>
              <a:t>      im Kanton Wallis, in die REDOG eingebunden war.</a:t>
            </a:r>
            <a:endParaRPr lang="en-US" sz="2000" dirty="0"/>
          </a:p>
        </p:txBody>
      </p:sp>
      <p:sp>
        <p:nvSpPr>
          <p:cNvPr id="4" name="Datumsplatzhalter 3">
            <a:extLst>
              <a:ext uri="{FF2B5EF4-FFF2-40B4-BE49-F238E27FC236}">
                <a16:creationId xmlns:a16="http://schemas.microsoft.com/office/drawing/2014/main" id="{E1D654BF-032F-56FA-E56D-33E85C438BD1}"/>
              </a:ext>
            </a:extLst>
          </p:cNvPr>
          <p:cNvSpPr>
            <a:spLocks noGrp="1"/>
          </p:cNvSpPr>
          <p:nvPr>
            <p:ph type="dt" sz="half" idx="10"/>
          </p:nvPr>
        </p:nvSpPr>
        <p:spPr/>
        <p:txBody>
          <a:bodyPr/>
          <a:lstStyle/>
          <a:p>
            <a:r>
              <a:rPr lang="en-US"/>
              <a:t>14. Oktober 2023</a:t>
            </a:r>
            <a:endParaRPr lang="en-US" dirty="0"/>
          </a:p>
        </p:txBody>
      </p:sp>
      <p:sp>
        <p:nvSpPr>
          <p:cNvPr id="5" name="Fußzeilenplatzhalter 4">
            <a:extLst>
              <a:ext uri="{FF2B5EF4-FFF2-40B4-BE49-F238E27FC236}">
                <a16:creationId xmlns:a16="http://schemas.microsoft.com/office/drawing/2014/main" id="{CB371D65-701E-4E73-1054-21FD60C08A44}"/>
              </a:ext>
            </a:extLst>
          </p:cNvPr>
          <p:cNvSpPr>
            <a:spLocks noGrp="1"/>
          </p:cNvSpPr>
          <p:nvPr>
            <p:ph type="ftr" sz="quarter" idx="11"/>
          </p:nvPr>
        </p:nvSpPr>
        <p:spPr/>
        <p:txBody>
          <a:bodyPr/>
          <a:lstStyle/>
          <a:p>
            <a:r>
              <a:rPr lang="de-CH"/>
              <a:t>Notfunk-Tagung Sugiez</a:t>
            </a:r>
            <a:endParaRPr lang="en-US" dirty="0"/>
          </a:p>
        </p:txBody>
      </p:sp>
      <p:sp>
        <p:nvSpPr>
          <p:cNvPr id="6" name="Foliennummernplatzhalter 5">
            <a:extLst>
              <a:ext uri="{FF2B5EF4-FFF2-40B4-BE49-F238E27FC236}">
                <a16:creationId xmlns:a16="http://schemas.microsoft.com/office/drawing/2014/main" id="{3A245B60-FB70-0C8C-CE82-BBC3AF7DA5B8}"/>
              </a:ext>
            </a:extLst>
          </p:cNvPr>
          <p:cNvSpPr>
            <a:spLocks noGrp="1"/>
          </p:cNvSpPr>
          <p:nvPr>
            <p:ph type="sldNum" sz="quarter" idx="12"/>
          </p:nvPr>
        </p:nvSpPr>
        <p:spPr/>
        <p:txBody>
          <a:bodyPr/>
          <a:lstStyle/>
          <a:p>
            <a:fld id="{21A9A9FC-9590-49C1-A64C-73F17E16E7CF}" type="slidenum">
              <a:rPr lang="en-US" smtClean="0"/>
              <a:t>13</a:t>
            </a:fld>
            <a:endParaRPr lang="en-US" dirty="0"/>
          </a:p>
        </p:txBody>
      </p:sp>
      <p:sp>
        <p:nvSpPr>
          <p:cNvPr id="7" name="AutoShape 2" descr="Startseite">
            <a:extLst>
              <a:ext uri="{FF2B5EF4-FFF2-40B4-BE49-F238E27FC236}">
                <a16:creationId xmlns:a16="http://schemas.microsoft.com/office/drawing/2014/main" id="{C79602ED-11BB-89DF-BC69-22B9D04D5DE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14872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8F363-D665-8479-05EC-724650C7F1FE}"/>
              </a:ext>
            </a:extLst>
          </p:cNvPr>
          <p:cNvSpPr>
            <a:spLocks noGrp="1"/>
          </p:cNvSpPr>
          <p:nvPr>
            <p:ph type="title"/>
          </p:nvPr>
        </p:nvSpPr>
        <p:spPr>
          <a:xfrm>
            <a:off x="1403648" y="188639"/>
            <a:ext cx="7488832" cy="972445"/>
          </a:xfrm>
        </p:spPr>
        <p:txBody>
          <a:bodyPr>
            <a:normAutofit fontScale="90000"/>
          </a:bodyPr>
          <a:lstStyle/>
          <a:p>
            <a:r>
              <a:rPr lang="de-CH" sz="3600" b="1" dirty="0"/>
              <a:t>Notfunk durch Funkamateure muss bekannter werden, ähnlich wie …..</a:t>
            </a:r>
            <a:endParaRPr lang="en-US" sz="3600" b="1" dirty="0"/>
          </a:p>
        </p:txBody>
      </p:sp>
      <p:pic>
        <p:nvPicPr>
          <p:cNvPr id="7" name="Inhaltsplatzhalter 6">
            <a:extLst>
              <a:ext uri="{FF2B5EF4-FFF2-40B4-BE49-F238E27FC236}">
                <a16:creationId xmlns:a16="http://schemas.microsoft.com/office/drawing/2014/main" id="{228CA0CB-B13F-83D7-1A36-CC358ECBE39E}"/>
              </a:ext>
            </a:extLst>
          </p:cNvPr>
          <p:cNvPicPr>
            <a:picLocks noGrp="1" noChangeAspect="1"/>
          </p:cNvPicPr>
          <p:nvPr>
            <p:ph idx="1"/>
          </p:nvPr>
        </p:nvPicPr>
        <p:blipFill>
          <a:blip r:embed="rId2"/>
          <a:stretch>
            <a:fillRect/>
          </a:stretch>
        </p:blipFill>
        <p:spPr>
          <a:xfrm>
            <a:off x="576916" y="2218486"/>
            <a:ext cx="3762375" cy="1114425"/>
          </a:xfrm>
          <a:prstGeom prst="rect">
            <a:avLst/>
          </a:prstGeom>
        </p:spPr>
      </p:pic>
      <p:sp>
        <p:nvSpPr>
          <p:cNvPr id="4" name="Datumsplatzhalter 3">
            <a:extLst>
              <a:ext uri="{FF2B5EF4-FFF2-40B4-BE49-F238E27FC236}">
                <a16:creationId xmlns:a16="http://schemas.microsoft.com/office/drawing/2014/main" id="{C9BF0009-ADBB-BAD1-4A3C-CDCDB940F9C9}"/>
              </a:ext>
            </a:extLst>
          </p:cNvPr>
          <p:cNvSpPr>
            <a:spLocks noGrp="1"/>
          </p:cNvSpPr>
          <p:nvPr>
            <p:ph type="dt" sz="half" idx="10"/>
          </p:nvPr>
        </p:nvSpPr>
        <p:spPr/>
        <p:txBody>
          <a:bodyPr/>
          <a:lstStyle/>
          <a:p>
            <a:r>
              <a:rPr lang="en-US"/>
              <a:t>14. Oktober 2023</a:t>
            </a:r>
            <a:endParaRPr lang="en-US" dirty="0"/>
          </a:p>
        </p:txBody>
      </p:sp>
      <p:sp>
        <p:nvSpPr>
          <p:cNvPr id="5" name="Fußzeilenplatzhalter 4">
            <a:extLst>
              <a:ext uri="{FF2B5EF4-FFF2-40B4-BE49-F238E27FC236}">
                <a16:creationId xmlns:a16="http://schemas.microsoft.com/office/drawing/2014/main" id="{229B4D4E-83E3-2343-A6F5-7C9F0BF2F437}"/>
              </a:ext>
            </a:extLst>
          </p:cNvPr>
          <p:cNvSpPr>
            <a:spLocks noGrp="1"/>
          </p:cNvSpPr>
          <p:nvPr>
            <p:ph type="ftr" sz="quarter" idx="11"/>
          </p:nvPr>
        </p:nvSpPr>
        <p:spPr/>
        <p:txBody>
          <a:bodyPr/>
          <a:lstStyle/>
          <a:p>
            <a:r>
              <a:rPr lang="de-CH"/>
              <a:t>Notfunk-Tagung Sugiez</a:t>
            </a:r>
            <a:endParaRPr lang="en-US" dirty="0"/>
          </a:p>
        </p:txBody>
      </p:sp>
      <p:sp>
        <p:nvSpPr>
          <p:cNvPr id="6" name="Foliennummernplatzhalter 5">
            <a:extLst>
              <a:ext uri="{FF2B5EF4-FFF2-40B4-BE49-F238E27FC236}">
                <a16:creationId xmlns:a16="http://schemas.microsoft.com/office/drawing/2014/main" id="{1A3D8ABB-E51E-F647-3A63-28A494783A6C}"/>
              </a:ext>
            </a:extLst>
          </p:cNvPr>
          <p:cNvSpPr>
            <a:spLocks noGrp="1"/>
          </p:cNvSpPr>
          <p:nvPr>
            <p:ph type="sldNum" sz="quarter" idx="12"/>
          </p:nvPr>
        </p:nvSpPr>
        <p:spPr/>
        <p:txBody>
          <a:bodyPr/>
          <a:lstStyle/>
          <a:p>
            <a:fld id="{21A9A9FC-9590-49C1-A64C-73F17E16E7CF}" type="slidenum">
              <a:rPr lang="en-US" smtClean="0"/>
              <a:t>14</a:t>
            </a:fld>
            <a:endParaRPr lang="en-US" dirty="0"/>
          </a:p>
        </p:txBody>
      </p:sp>
      <p:pic>
        <p:nvPicPr>
          <p:cNvPr id="8" name="Grafik 7">
            <a:extLst>
              <a:ext uri="{FF2B5EF4-FFF2-40B4-BE49-F238E27FC236}">
                <a16:creationId xmlns:a16="http://schemas.microsoft.com/office/drawing/2014/main" id="{AFDE0584-6FFF-4A0B-CE11-2ED31C26BFDA}"/>
              </a:ext>
            </a:extLst>
          </p:cNvPr>
          <p:cNvPicPr>
            <a:picLocks noChangeAspect="1"/>
          </p:cNvPicPr>
          <p:nvPr/>
        </p:nvPicPr>
        <p:blipFill>
          <a:blip r:embed="rId3"/>
          <a:stretch>
            <a:fillRect/>
          </a:stretch>
        </p:blipFill>
        <p:spPr>
          <a:xfrm>
            <a:off x="6628239" y="2060642"/>
            <a:ext cx="1660789" cy="1141000"/>
          </a:xfrm>
          <a:prstGeom prst="rect">
            <a:avLst/>
          </a:prstGeom>
        </p:spPr>
      </p:pic>
      <p:pic>
        <p:nvPicPr>
          <p:cNvPr id="11" name="Grafik 10">
            <a:extLst>
              <a:ext uri="{FF2B5EF4-FFF2-40B4-BE49-F238E27FC236}">
                <a16:creationId xmlns:a16="http://schemas.microsoft.com/office/drawing/2014/main" id="{0B961BA3-AC1C-6228-420A-3691AAAD28CE}"/>
              </a:ext>
            </a:extLst>
          </p:cNvPr>
          <p:cNvPicPr>
            <a:picLocks noChangeAspect="1"/>
          </p:cNvPicPr>
          <p:nvPr/>
        </p:nvPicPr>
        <p:blipFill>
          <a:blip r:embed="rId4"/>
          <a:stretch>
            <a:fillRect/>
          </a:stretch>
        </p:blipFill>
        <p:spPr>
          <a:xfrm>
            <a:off x="4703412" y="4375260"/>
            <a:ext cx="4183666" cy="850680"/>
          </a:xfrm>
          <a:prstGeom prst="rect">
            <a:avLst/>
          </a:prstGeom>
        </p:spPr>
      </p:pic>
      <p:pic>
        <p:nvPicPr>
          <p:cNvPr id="1026" name="Picture 2" descr="Bevölkerungsschutz – Wikipedia">
            <a:extLst>
              <a:ext uri="{FF2B5EF4-FFF2-40B4-BE49-F238E27FC236}">
                <a16:creationId xmlns:a16="http://schemas.microsoft.com/office/drawing/2014/main" id="{ADDB4E42-71E2-CC31-1837-1305BB0012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661" y="4528888"/>
            <a:ext cx="1322080" cy="132208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1AF9FA9E-F38E-1D48-5C65-8D8F610BF023}"/>
              </a:ext>
            </a:extLst>
          </p:cNvPr>
          <p:cNvSpPr txBox="1"/>
          <p:nvPr/>
        </p:nvSpPr>
        <p:spPr>
          <a:xfrm>
            <a:off x="971600" y="5872187"/>
            <a:ext cx="2088232" cy="369332"/>
          </a:xfrm>
          <a:prstGeom prst="rect">
            <a:avLst/>
          </a:prstGeom>
          <a:noFill/>
        </p:spPr>
        <p:txBody>
          <a:bodyPr wrap="square" rtlCol="0">
            <a:spAutoFit/>
          </a:bodyPr>
          <a:lstStyle/>
          <a:p>
            <a:r>
              <a:rPr lang="de-CH" dirty="0"/>
              <a:t>Zivilschutz</a:t>
            </a:r>
            <a:endParaRPr lang="en-US" dirty="0"/>
          </a:p>
        </p:txBody>
      </p:sp>
    </p:spTree>
    <p:extLst>
      <p:ext uri="{BB962C8B-B14F-4D97-AF65-F5344CB8AC3E}">
        <p14:creationId xmlns:p14="http://schemas.microsoft.com/office/powerpoint/2010/main" val="216649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C30FFF0B-1337-4D30-A6E3-63FDD9DD05D5}"/>
              </a:ext>
            </a:extLst>
          </p:cNvPr>
          <p:cNvSpPr>
            <a:spLocks noGrp="1"/>
          </p:cNvSpPr>
          <p:nvPr>
            <p:ph type="sldNum" sz="quarter" idx="12"/>
          </p:nvPr>
        </p:nvSpPr>
        <p:spPr/>
        <p:txBody>
          <a:bodyPr/>
          <a:lstStyle/>
          <a:p>
            <a:fld id="{7C955043-5C3B-4AA0-AB98-88FD398F288E}" type="slidenum">
              <a:rPr lang="en-US" smtClean="0"/>
              <a:t>15</a:t>
            </a:fld>
            <a:endParaRPr lang="en-US"/>
          </a:p>
        </p:txBody>
      </p:sp>
      <p:sp>
        <p:nvSpPr>
          <p:cNvPr id="4" name="Rechteck 3">
            <a:extLst>
              <a:ext uri="{FF2B5EF4-FFF2-40B4-BE49-F238E27FC236}">
                <a16:creationId xmlns:a16="http://schemas.microsoft.com/office/drawing/2014/main" id="{0FD74E17-0DFD-4D10-AFE6-2BDD5856B180}"/>
              </a:ext>
            </a:extLst>
          </p:cNvPr>
          <p:cNvSpPr/>
          <p:nvPr/>
        </p:nvSpPr>
        <p:spPr>
          <a:xfrm>
            <a:off x="1341131" y="2060848"/>
            <a:ext cx="6989927" cy="646331"/>
          </a:xfrm>
          <a:prstGeom prst="rect">
            <a:avLst/>
          </a:prstGeom>
        </p:spPr>
        <p:txBody>
          <a:bodyPr wrap="none">
            <a:spAutoFit/>
          </a:bodyPr>
          <a:lstStyle/>
          <a:p>
            <a:r>
              <a:rPr lang="de-CH" sz="3600" b="1" dirty="0"/>
              <a:t>Danke für Ihre Aufmerksamkeit</a:t>
            </a:r>
          </a:p>
        </p:txBody>
      </p:sp>
      <p:pic>
        <p:nvPicPr>
          <p:cNvPr id="5" name="Grafik 4" descr="Ein Bild, das Strick, Objekt, Obst, Wurzel enthält.&#10;&#10;Automatisch generierte Beschreibung">
            <a:extLst>
              <a:ext uri="{FF2B5EF4-FFF2-40B4-BE49-F238E27FC236}">
                <a16:creationId xmlns:a16="http://schemas.microsoft.com/office/drawing/2014/main" id="{F07508BA-543D-4C3B-8074-98E07BEAA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3255468"/>
            <a:ext cx="4392488" cy="1325659"/>
          </a:xfrm>
          <a:prstGeom prst="rect">
            <a:avLst/>
          </a:prstGeom>
          <a:ln>
            <a:noFill/>
          </a:ln>
          <a:effectLst>
            <a:softEdge rad="112500"/>
          </a:effectLst>
        </p:spPr>
      </p:pic>
      <p:sp>
        <p:nvSpPr>
          <p:cNvPr id="6" name="Fußzeilenplatzhalter 3">
            <a:extLst>
              <a:ext uri="{FF2B5EF4-FFF2-40B4-BE49-F238E27FC236}">
                <a16:creationId xmlns:a16="http://schemas.microsoft.com/office/drawing/2014/main" id="{3BC6E2B1-0A10-4728-977F-ACE3EF9E8965}"/>
              </a:ext>
            </a:extLst>
          </p:cNvPr>
          <p:cNvSpPr>
            <a:spLocks noGrp="1"/>
          </p:cNvSpPr>
          <p:nvPr>
            <p:ph type="ftr" sz="quarter" idx="11"/>
          </p:nvPr>
        </p:nvSpPr>
        <p:spPr>
          <a:xfrm>
            <a:off x="2348942" y="6356350"/>
            <a:ext cx="4680520" cy="365125"/>
          </a:xfrm>
        </p:spPr>
        <p:txBody>
          <a:bodyPr/>
          <a:lstStyle/>
          <a:p>
            <a:r>
              <a:rPr lang="de-CH"/>
              <a:t>Notfunk-Tagung Sugiez</a:t>
            </a:r>
            <a:endParaRPr lang="en-US" dirty="0"/>
          </a:p>
        </p:txBody>
      </p:sp>
      <p:pic>
        <p:nvPicPr>
          <p:cNvPr id="7" name="Grafik 6">
            <a:extLst>
              <a:ext uri="{FF2B5EF4-FFF2-40B4-BE49-F238E27FC236}">
                <a16:creationId xmlns:a16="http://schemas.microsoft.com/office/drawing/2014/main" id="{B2E48A52-ADA0-4365-9DDE-9D7BD476019F}"/>
              </a:ext>
            </a:extLst>
          </p:cNvPr>
          <p:cNvPicPr>
            <a:picLocks noChangeAspect="1"/>
          </p:cNvPicPr>
          <p:nvPr/>
        </p:nvPicPr>
        <p:blipFill>
          <a:blip r:embed="rId4"/>
          <a:stretch>
            <a:fillRect/>
          </a:stretch>
        </p:blipFill>
        <p:spPr>
          <a:xfrm>
            <a:off x="7092280" y="5339"/>
            <a:ext cx="2042474" cy="1060796"/>
          </a:xfrm>
          <a:prstGeom prst="rect">
            <a:avLst/>
          </a:prstGeom>
        </p:spPr>
      </p:pic>
      <p:sp>
        <p:nvSpPr>
          <p:cNvPr id="2" name="Datumsplatzhalter 1">
            <a:extLst>
              <a:ext uri="{FF2B5EF4-FFF2-40B4-BE49-F238E27FC236}">
                <a16:creationId xmlns:a16="http://schemas.microsoft.com/office/drawing/2014/main" id="{DF84F44B-F6F9-F408-9F8D-17B3C7BFA57C}"/>
              </a:ext>
            </a:extLst>
          </p:cNvPr>
          <p:cNvSpPr>
            <a:spLocks noGrp="1"/>
          </p:cNvSpPr>
          <p:nvPr>
            <p:ph type="dt" sz="half" idx="10"/>
          </p:nvPr>
        </p:nvSpPr>
        <p:spPr/>
        <p:txBody>
          <a:bodyPr/>
          <a:lstStyle/>
          <a:p>
            <a:r>
              <a:rPr lang="en-US"/>
              <a:t>14. Oktober 2023</a:t>
            </a:r>
          </a:p>
        </p:txBody>
      </p:sp>
    </p:spTree>
    <p:extLst>
      <p:ext uri="{BB962C8B-B14F-4D97-AF65-F5344CB8AC3E}">
        <p14:creationId xmlns:p14="http://schemas.microsoft.com/office/powerpoint/2010/main" val="287297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BC593-932B-4039-AEE2-99576265127A}"/>
              </a:ext>
            </a:extLst>
          </p:cNvPr>
          <p:cNvSpPr>
            <a:spLocks noGrp="1"/>
          </p:cNvSpPr>
          <p:nvPr>
            <p:ph type="title"/>
          </p:nvPr>
        </p:nvSpPr>
        <p:spPr>
          <a:xfrm>
            <a:off x="971600" y="188639"/>
            <a:ext cx="8064896" cy="972445"/>
          </a:xfrm>
        </p:spPr>
        <p:txBody>
          <a:bodyPr>
            <a:normAutofit/>
          </a:bodyPr>
          <a:lstStyle/>
          <a:p>
            <a:r>
              <a:rPr lang="de-CH" b="1" dirty="0"/>
              <a:t> </a:t>
            </a:r>
            <a:r>
              <a:rPr lang="de-CH" sz="3600" b="1" dirty="0">
                <a:cs typeface="Arial" panose="020B0604020202020204" pitchFamily="34" charset="0"/>
              </a:rPr>
              <a:t>Warum Notfunk durch Funkamateure?</a:t>
            </a:r>
          </a:p>
        </p:txBody>
      </p:sp>
      <p:sp>
        <p:nvSpPr>
          <p:cNvPr id="3" name="Inhaltsplatzhalter 2">
            <a:extLst>
              <a:ext uri="{FF2B5EF4-FFF2-40B4-BE49-F238E27FC236}">
                <a16:creationId xmlns:a16="http://schemas.microsoft.com/office/drawing/2014/main" id="{453B72E7-439A-4E58-829A-CCF6BF224EE7}"/>
              </a:ext>
            </a:extLst>
          </p:cNvPr>
          <p:cNvSpPr>
            <a:spLocks noGrp="1"/>
          </p:cNvSpPr>
          <p:nvPr>
            <p:ph idx="1"/>
          </p:nvPr>
        </p:nvSpPr>
        <p:spPr>
          <a:xfrm>
            <a:off x="755576" y="1215149"/>
            <a:ext cx="8280920" cy="3726019"/>
          </a:xfrm>
        </p:spPr>
        <p:txBody>
          <a:bodyPr>
            <a:noAutofit/>
          </a:bodyPr>
          <a:lstStyle/>
          <a:p>
            <a:pPr marL="0" indent="0">
              <a:spcBef>
                <a:spcPts val="0"/>
              </a:spcBef>
              <a:spcAft>
                <a:spcPts val="600"/>
              </a:spcAft>
              <a:buNone/>
            </a:pPr>
            <a:r>
              <a:rPr lang="de-CH" sz="2400" b="1" dirty="0">
                <a:latin typeface="Arial" panose="020B0604020202020204" pitchFamily="34" charset="0"/>
                <a:cs typeface="Arial" panose="020B0604020202020204" pitchFamily="34" charset="0"/>
              </a:rPr>
              <a:t>Grund 1:</a:t>
            </a:r>
          </a:p>
          <a:p>
            <a:pPr marL="0" indent="0">
              <a:spcBef>
                <a:spcPts val="0"/>
              </a:spcBef>
              <a:spcAft>
                <a:spcPts val="600"/>
              </a:spcAft>
              <a:buNone/>
            </a:pPr>
            <a:endParaRPr lang="de-CH" sz="2000" b="1" dirty="0">
              <a:latin typeface="Arial" panose="020B0604020202020204" pitchFamily="34" charset="0"/>
              <a:cs typeface="Arial" panose="020B0604020202020204" pitchFamily="34" charset="0"/>
            </a:endParaRPr>
          </a:p>
          <a:p>
            <a:pPr>
              <a:spcBef>
                <a:spcPts val="0"/>
              </a:spcBef>
              <a:spcAft>
                <a:spcPts val="600"/>
              </a:spcAft>
            </a:pPr>
            <a:r>
              <a:rPr lang="de-CH" sz="2000" b="1" dirty="0">
                <a:latin typeface="Arial" panose="020B0604020202020204" pitchFamily="34" charset="0"/>
                <a:cs typeface="Arial" panose="020B0604020202020204" pitchFamily="34" charset="0"/>
              </a:rPr>
              <a:t>In einer grosse Jahrhundert-Katastrophensituationen wird in Sachen Verbindungsmittel praktisch nichts mehr funktionieren</a:t>
            </a:r>
          </a:p>
          <a:p>
            <a:pPr>
              <a:spcBef>
                <a:spcPts val="0"/>
              </a:spcBef>
              <a:spcAft>
                <a:spcPts val="600"/>
              </a:spcAft>
            </a:pPr>
            <a:r>
              <a:rPr lang="de-CH" sz="2000" dirty="0">
                <a:latin typeface="Arial" panose="020B0604020202020204" pitchFamily="34" charset="0"/>
                <a:cs typeface="Arial" panose="020B0604020202020204" pitchFamily="34" charset="0"/>
              </a:rPr>
              <a:t>Die grössten Gefahren sind: </a:t>
            </a:r>
          </a:p>
          <a:p>
            <a:pPr lvl="1">
              <a:spcBef>
                <a:spcPts val="0"/>
              </a:spcBef>
              <a:spcAft>
                <a:spcPts val="600"/>
              </a:spcAft>
            </a:pPr>
            <a:r>
              <a:rPr lang="de-CH" sz="2000" b="1" dirty="0">
                <a:latin typeface="Arial" panose="020B0604020202020204" pitchFamily="34" charset="0"/>
                <a:cs typeface="Arial" panose="020B0604020202020204" pitchFamily="34" charset="0"/>
              </a:rPr>
              <a:t>Ausfall der Stromversorgung: </a:t>
            </a:r>
            <a:r>
              <a:rPr lang="de-CH" sz="2000" dirty="0">
                <a:latin typeface="Arial" panose="020B0604020202020204" pitchFamily="34" charset="0"/>
                <a:cs typeface="Arial" panose="020B0604020202020204" pitchFamily="34" charset="0"/>
              </a:rPr>
              <a:t>Schweiz-weiter Blackout oder grosse Teilausfälle entlang der Übertragungsstrecke </a:t>
            </a:r>
            <a:endParaRPr lang="de-CH" sz="2000" dirty="0">
              <a:solidFill>
                <a:srgbClr val="FF0000"/>
              </a:solidFill>
              <a:latin typeface="Arial" panose="020B0604020202020204" pitchFamily="34" charset="0"/>
              <a:cs typeface="Arial" panose="020B0604020202020204" pitchFamily="34" charset="0"/>
            </a:endParaRPr>
          </a:p>
          <a:p>
            <a:pPr lvl="1">
              <a:spcBef>
                <a:spcPts val="0"/>
              </a:spcBef>
              <a:spcAft>
                <a:spcPts val="600"/>
              </a:spcAft>
            </a:pPr>
            <a:r>
              <a:rPr lang="de-CH" sz="2000" b="1" dirty="0">
                <a:latin typeface="Arial" panose="020B0604020202020204" pitchFamily="34" charset="0"/>
                <a:cs typeface="Arial" panose="020B0604020202020204" pitchFamily="34" charset="0"/>
              </a:rPr>
              <a:t>Erdrutsche</a:t>
            </a:r>
            <a:r>
              <a:rPr lang="de-CH" sz="2000" dirty="0">
                <a:latin typeface="Arial" panose="020B0604020202020204" pitchFamily="34" charset="0"/>
                <a:cs typeface="Arial" panose="020B0604020202020204" pitchFamily="34" charset="0"/>
              </a:rPr>
              <a:t> </a:t>
            </a:r>
            <a:r>
              <a:rPr lang="de-CH" sz="2000" b="1" dirty="0">
                <a:latin typeface="Arial" panose="020B0604020202020204" pitchFamily="34" charset="0"/>
                <a:cs typeface="Arial" panose="020B0604020202020204" pitchFamily="34" charset="0"/>
              </a:rPr>
              <a:t>und Erdbeben</a:t>
            </a:r>
            <a:r>
              <a:rPr lang="de-CH" sz="2000" dirty="0">
                <a:latin typeface="Arial" panose="020B0604020202020204" pitchFamily="34" charset="0"/>
                <a:cs typeface="Arial" panose="020B0604020202020204" pitchFamily="34" charset="0"/>
              </a:rPr>
              <a:t>. Sie führen zu zerrissenen Leitungen und zu unterbrochenen Richtstrahlverbindungen</a:t>
            </a:r>
            <a:br>
              <a:rPr lang="de-CH" sz="2000" dirty="0">
                <a:latin typeface="Arial" panose="020B0604020202020204" pitchFamily="34" charset="0"/>
                <a:cs typeface="Arial" panose="020B0604020202020204" pitchFamily="34" charset="0"/>
              </a:rPr>
            </a:br>
            <a:r>
              <a:rPr lang="de-CH" sz="2000" dirty="0">
                <a:latin typeface="Arial" panose="020B0604020202020204" pitchFamily="34" charset="0"/>
                <a:cs typeface="Arial" panose="020B0604020202020204" pitchFamily="34" charset="0"/>
              </a:rPr>
              <a:t>(Ausrichtung der Richtstrahlantennen wird verschoben)</a:t>
            </a:r>
            <a:br>
              <a:rPr lang="de-CH" sz="2000" dirty="0">
                <a:latin typeface="Arial" panose="020B0604020202020204" pitchFamily="34" charset="0"/>
                <a:cs typeface="Arial" panose="020B0604020202020204" pitchFamily="34" charset="0"/>
              </a:rPr>
            </a:br>
            <a:endParaRPr lang="de-CH" sz="2000" dirty="0">
              <a:latin typeface="Arial" panose="020B0604020202020204" pitchFamily="34" charset="0"/>
              <a:cs typeface="Arial" panose="020B0604020202020204" pitchFamily="34" charset="0"/>
            </a:endParaRPr>
          </a:p>
        </p:txBody>
      </p:sp>
      <p:sp>
        <p:nvSpPr>
          <p:cNvPr id="5" name="Foliennummernplatzhalter 4">
            <a:extLst>
              <a:ext uri="{FF2B5EF4-FFF2-40B4-BE49-F238E27FC236}">
                <a16:creationId xmlns:a16="http://schemas.microsoft.com/office/drawing/2014/main" id="{7433B8DE-8D62-422B-A15A-65751BE25D0B}"/>
              </a:ext>
            </a:extLst>
          </p:cNvPr>
          <p:cNvSpPr>
            <a:spLocks noGrp="1"/>
          </p:cNvSpPr>
          <p:nvPr>
            <p:ph type="sldNum" sz="quarter" idx="12"/>
          </p:nvPr>
        </p:nvSpPr>
        <p:spPr>
          <a:xfrm>
            <a:off x="8028384" y="6356350"/>
            <a:ext cx="864096" cy="365125"/>
          </a:xfrm>
        </p:spPr>
        <p:txBody>
          <a:bodyPr/>
          <a:lstStyle/>
          <a:p>
            <a:fld id="{21A9A9FC-9590-49C1-A64C-73F17E16E7CF}" type="slidenum">
              <a:rPr lang="en-US" smtClean="0"/>
              <a:t>2</a:t>
            </a:fld>
            <a:endParaRPr lang="en-US" dirty="0"/>
          </a:p>
        </p:txBody>
      </p:sp>
      <p:sp>
        <p:nvSpPr>
          <p:cNvPr id="7" name="Datumsplatzhalter 6">
            <a:extLst>
              <a:ext uri="{FF2B5EF4-FFF2-40B4-BE49-F238E27FC236}">
                <a16:creationId xmlns:a16="http://schemas.microsoft.com/office/drawing/2014/main" id="{FC3C830D-A364-841E-F126-7E04225601EF}"/>
              </a:ext>
            </a:extLst>
          </p:cNvPr>
          <p:cNvSpPr>
            <a:spLocks noGrp="1"/>
          </p:cNvSpPr>
          <p:nvPr>
            <p:ph type="dt" sz="half" idx="10"/>
          </p:nvPr>
        </p:nvSpPr>
        <p:spPr>
          <a:xfrm>
            <a:off x="899592" y="6356350"/>
            <a:ext cx="1691208" cy="365125"/>
          </a:xfrm>
        </p:spPr>
        <p:txBody>
          <a:bodyPr/>
          <a:lstStyle/>
          <a:p>
            <a:r>
              <a:rPr lang="en-US"/>
              <a:t>14. Oktober 2023</a:t>
            </a:r>
          </a:p>
        </p:txBody>
      </p:sp>
      <p:sp>
        <p:nvSpPr>
          <p:cNvPr id="8" name="Fußzeilenplatzhalter 7">
            <a:extLst>
              <a:ext uri="{FF2B5EF4-FFF2-40B4-BE49-F238E27FC236}">
                <a16:creationId xmlns:a16="http://schemas.microsoft.com/office/drawing/2014/main" id="{2C90C284-1AF2-DBEF-22F1-4B4519DF1B2D}"/>
              </a:ext>
            </a:extLst>
          </p:cNvPr>
          <p:cNvSpPr>
            <a:spLocks noGrp="1"/>
          </p:cNvSpPr>
          <p:nvPr>
            <p:ph type="ftr" sz="quarter" idx="11"/>
          </p:nvPr>
        </p:nvSpPr>
        <p:spPr>
          <a:xfrm>
            <a:off x="2843808" y="6356350"/>
            <a:ext cx="4968552" cy="365125"/>
          </a:xfrm>
        </p:spPr>
        <p:txBody>
          <a:bodyPr/>
          <a:lstStyle/>
          <a:p>
            <a:r>
              <a:rPr lang="de-CH"/>
              <a:t>Notfunk-Tagung Sugiez</a:t>
            </a:r>
            <a:endParaRPr lang="en-US" dirty="0"/>
          </a:p>
        </p:txBody>
      </p:sp>
      <p:sp>
        <p:nvSpPr>
          <p:cNvPr id="4" name="Textfeld 3">
            <a:extLst>
              <a:ext uri="{FF2B5EF4-FFF2-40B4-BE49-F238E27FC236}">
                <a16:creationId xmlns:a16="http://schemas.microsoft.com/office/drawing/2014/main" id="{EA9538C0-9243-08F1-C0A8-4CCA2EDA26A0}"/>
              </a:ext>
            </a:extLst>
          </p:cNvPr>
          <p:cNvSpPr txBox="1"/>
          <p:nvPr/>
        </p:nvSpPr>
        <p:spPr>
          <a:xfrm>
            <a:off x="971600" y="5120851"/>
            <a:ext cx="7848872" cy="707886"/>
          </a:xfrm>
          <a:prstGeom prst="rect">
            <a:avLst/>
          </a:prstGeom>
          <a:solidFill>
            <a:srgbClr val="92D050"/>
          </a:solidFill>
        </p:spPr>
        <p:txBody>
          <a:bodyPr wrap="square" rtlCol="0">
            <a:spAutoFit/>
          </a:bodyPr>
          <a:lstStyle/>
          <a:p>
            <a:pPr marL="0" indent="0">
              <a:spcBef>
                <a:spcPts val="0"/>
              </a:spcBef>
              <a:spcAft>
                <a:spcPts val="600"/>
              </a:spcAft>
              <a:buNone/>
            </a:pPr>
            <a:r>
              <a:rPr lang="de-CH" sz="2000" b="1" dirty="0">
                <a:latin typeface="Arial" panose="020B0604020202020204" pitchFamily="34" charset="0"/>
                <a:cs typeface="Arial" panose="020B0604020202020204" pitchFamily="34" charset="0"/>
              </a:rPr>
              <a:t>Die Funkamateure sind noch die einzigen Fachleute, welche die drahtlosen Kommunikation verstehen und beherrschen. </a:t>
            </a:r>
          </a:p>
        </p:txBody>
      </p:sp>
    </p:spTree>
    <p:extLst>
      <p:ext uri="{BB962C8B-B14F-4D97-AF65-F5344CB8AC3E}">
        <p14:creationId xmlns:p14="http://schemas.microsoft.com/office/powerpoint/2010/main" val="324589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BC593-932B-4039-AEE2-99576265127A}"/>
              </a:ext>
            </a:extLst>
          </p:cNvPr>
          <p:cNvSpPr>
            <a:spLocks noGrp="1"/>
          </p:cNvSpPr>
          <p:nvPr>
            <p:ph type="title"/>
          </p:nvPr>
        </p:nvSpPr>
        <p:spPr>
          <a:xfrm>
            <a:off x="971600" y="188639"/>
            <a:ext cx="8064896" cy="972445"/>
          </a:xfrm>
        </p:spPr>
        <p:txBody>
          <a:bodyPr>
            <a:normAutofit/>
          </a:bodyPr>
          <a:lstStyle/>
          <a:p>
            <a:r>
              <a:rPr lang="de-CH" b="1" dirty="0"/>
              <a:t> </a:t>
            </a:r>
            <a:r>
              <a:rPr lang="de-CH" sz="3600" b="1" dirty="0">
                <a:cs typeface="Arial" panose="020B0604020202020204" pitchFamily="34" charset="0"/>
              </a:rPr>
              <a:t>Warum Notfunk durch Funkamateure?</a:t>
            </a:r>
          </a:p>
        </p:txBody>
      </p:sp>
      <p:sp>
        <p:nvSpPr>
          <p:cNvPr id="3" name="Inhaltsplatzhalter 2">
            <a:extLst>
              <a:ext uri="{FF2B5EF4-FFF2-40B4-BE49-F238E27FC236}">
                <a16:creationId xmlns:a16="http://schemas.microsoft.com/office/drawing/2014/main" id="{453B72E7-439A-4E58-829A-CCF6BF224EE7}"/>
              </a:ext>
            </a:extLst>
          </p:cNvPr>
          <p:cNvSpPr>
            <a:spLocks noGrp="1"/>
          </p:cNvSpPr>
          <p:nvPr>
            <p:ph idx="1"/>
          </p:nvPr>
        </p:nvSpPr>
        <p:spPr>
          <a:xfrm>
            <a:off x="755576" y="1215149"/>
            <a:ext cx="8280920" cy="4014051"/>
          </a:xfrm>
        </p:spPr>
        <p:txBody>
          <a:bodyPr>
            <a:noAutofit/>
          </a:bodyPr>
          <a:lstStyle/>
          <a:p>
            <a:pPr marL="0" indent="0">
              <a:spcBef>
                <a:spcPts val="0"/>
              </a:spcBef>
              <a:spcAft>
                <a:spcPts val="600"/>
              </a:spcAft>
              <a:buNone/>
            </a:pPr>
            <a:r>
              <a:rPr lang="de-CH" sz="2000" b="1" dirty="0">
                <a:latin typeface="Arial" panose="020B0604020202020204" pitchFamily="34" charset="0"/>
                <a:cs typeface="Arial" panose="020B0604020202020204" pitchFamily="34" charset="0"/>
              </a:rPr>
              <a:t>Grund 2:</a:t>
            </a:r>
          </a:p>
          <a:p>
            <a:pPr>
              <a:spcBef>
                <a:spcPts val="0"/>
              </a:spcBef>
              <a:spcAft>
                <a:spcPts val="600"/>
              </a:spcAft>
            </a:pPr>
            <a:r>
              <a:rPr lang="de-CH" sz="2000" dirty="0">
                <a:latin typeface="Arial" panose="020B0604020202020204" pitchFamily="34" charset="0"/>
                <a:cs typeface="Arial" panose="020B0604020202020204" pitchFamily="34" charset="0"/>
              </a:rPr>
              <a:t>Wenn wir unsere Privilegien (insbesondere unsere Frequenzen) weiter behalten wollen, müssen wir eine verständliche, sinnvolle  </a:t>
            </a:r>
            <a:r>
              <a:rPr lang="de-CH" sz="2000" b="1" dirty="0">
                <a:latin typeface="Arial" panose="020B0604020202020204" pitchFamily="34" charset="0"/>
                <a:cs typeface="Arial" panose="020B0604020202020204" pitchFamily="34" charset="0"/>
              </a:rPr>
              <a:t>Daseinsberechtigung</a:t>
            </a:r>
            <a:r>
              <a:rPr lang="de-CH" sz="2000" dirty="0">
                <a:latin typeface="Arial" panose="020B0604020202020204" pitchFamily="34" charset="0"/>
                <a:cs typeface="Arial" panose="020B0604020202020204" pitchFamily="34" charset="0"/>
              </a:rPr>
              <a:t> haben, wie die Jäger, die Samaritervereine </a:t>
            </a:r>
            <a:br>
              <a:rPr lang="de-CH" sz="2000" dirty="0">
                <a:latin typeface="Arial" panose="020B0604020202020204" pitchFamily="34" charset="0"/>
                <a:cs typeface="Arial" panose="020B0604020202020204" pitchFamily="34" charset="0"/>
              </a:rPr>
            </a:br>
            <a:r>
              <a:rPr lang="de-CH" sz="2000" dirty="0">
                <a:latin typeface="Arial" panose="020B0604020202020204" pitchFamily="34" charset="0"/>
                <a:cs typeface="Arial" panose="020B0604020202020204" pitchFamily="34" charset="0"/>
              </a:rPr>
              <a:t>oder die Rettungs-Suchhunde (REDOG)</a:t>
            </a:r>
          </a:p>
          <a:p>
            <a:pPr>
              <a:spcBef>
                <a:spcPts val="0"/>
              </a:spcBef>
              <a:spcAft>
                <a:spcPts val="600"/>
              </a:spcAft>
            </a:pPr>
            <a:r>
              <a:rPr lang="de-CH" sz="2000" dirty="0">
                <a:latin typeface="Arial" panose="020B0604020202020204" pitchFamily="34" charset="0"/>
                <a:cs typeface="Arial" panose="020B0604020202020204" pitchFamily="34" charset="0"/>
              </a:rPr>
              <a:t>Dies ist auch wichtig für die </a:t>
            </a:r>
            <a:r>
              <a:rPr lang="de-CH" sz="2000" b="1" dirty="0">
                <a:latin typeface="Arial" panose="020B0604020202020204" pitchFamily="34" charset="0"/>
                <a:cs typeface="Arial" panose="020B0604020202020204" pitchFamily="34" charset="0"/>
              </a:rPr>
              <a:t>Begründung unserer Antennen</a:t>
            </a:r>
          </a:p>
          <a:p>
            <a:pPr>
              <a:spcBef>
                <a:spcPts val="0"/>
              </a:spcBef>
              <a:spcAft>
                <a:spcPts val="600"/>
              </a:spcAft>
            </a:pPr>
            <a:r>
              <a:rPr lang="de-CH" sz="2000" dirty="0">
                <a:latin typeface="Arial" panose="020B0604020202020204" pitchFamily="34" charset="0"/>
                <a:cs typeface="Arial" panose="020B0604020202020204" pitchFamily="34" charset="0"/>
              </a:rPr>
              <a:t>Funkamateure sollen bekannt sein für: </a:t>
            </a:r>
          </a:p>
          <a:p>
            <a:pPr lvl="1">
              <a:spcBef>
                <a:spcPts val="0"/>
              </a:spcBef>
              <a:spcAft>
                <a:spcPts val="600"/>
              </a:spcAft>
            </a:pPr>
            <a:r>
              <a:rPr lang="de-CH" sz="2000" dirty="0">
                <a:latin typeface="Arial" panose="020B0604020202020204" pitchFamily="34" charset="0"/>
                <a:cs typeface="Arial" panose="020B0604020202020204" pitchFamily="34" charset="0"/>
              </a:rPr>
              <a:t>ihre guten Dienste zugunsten von Behörden und der Bevölkerung in Krisensituationen</a:t>
            </a:r>
          </a:p>
          <a:p>
            <a:pPr lvl="1">
              <a:spcBef>
                <a:spcPts val="0"/>
              </a:spcBef>
              <a:spcAft>
                <a:spcPts val="600"/>
              </a:spcAft>
            </a:pPr>
            <a:r>
              <a:rPr lang="de-CH" sz="2000" dirty="0">
                <a:latin typeface="Arial" panose="020B0604020202020204" pitchFamily="34" charset="0"/>
                <a:cs typeface="Arial" panose="020B0604020202020204" pitchFamily="34" charset="0"/>
              </a:rPr>
              <a:t>Ihre technischen Kenntnisse, Verbindungen über grosse und kleine Distanzen via Funk herstellen zu können</a:t>
            </a:r>
          </a:p>
        </p:txBody>
      </p:sp>
      <p:sp>
        <p:nvSpPr>
          <p:cNvPr id="5" name="Foliennummernplatzhalter 4">
            <a:extLst>
              <a:ext uri="{FF2B5EF4-FFF2-40B4-BE49-F238E27FC236}">
                <a16:creationId xmlns:a16="http://schemas.microsoft.com/office/drawing/2014/main" id="{7433B8DE-8D62-422B-A15A-65751BE25D0B}"/>
              </a:ext>
            </a:extLst>
          </p:cNvPr>
          <p:cNvSpPr>
            <a:spLocks noGrp="1"/>
          </p:cNvSpPr>
          <p:nvPr>
            <p:ph type="sldNum" sz="quarter" idx="12"/>
          </p:nvPr>
        </p:nvSpPr>
        <p:spPr>
          <a:xfrm>
            <a:off x="8028384" y="6356350"/>
            <a:ext cx="864096" cy="365125"/>
          </a:xfrm>
        </p:spPr>
        <p:txBody>
          <a:bodyPr/>
          <a:lstStyle/>
          <a:p>
            <a:fld id="{21A9A9FC-9590-49C1-A64C-73F17E16E7CF}" type="slidenum">
              <a:rPr lang="en-US" smtClean="0"/>
              <a:t>3</a:t>
            </a:fld>
            <a:endParaRPr lang="en-US" dirty="0"/>
          </a:p>
        </p:txBody>
      </p:sp>
      <p:sp>
        <p:nvSpPr>
          <p:cNvPr id="7" name="Datumsplatzhalter 6">
            <a:extLst>
              <a:ext uri="{FF2B5EF4-FFF2-40B4-BE49-F238E27FC236}">
                <a16:creationId xmlns:a16="http://schemas.microsoft.com/office/drawing/2014/main" id="{FC3C830D-A364-841E-F126-7E04225601EF}"/>
              </a:ext>
            </a:extLst>
          </p:cNvPr>
          <p:cNvSpPr>
            <a:spLocks noGrp="1"/>
          </p:cNvSpPr>
          <p:nvPr>
            <p:ph type="dt" sz="half" idx="10"/>
          </p:nvPr>
        </p:nvSpPr>
        <p:spPr>
          <a:xfrm>
            <a:off x="899592" y="6356350"/>
            <a:ext cx="1691208" cy="365125"/>
          </a:xfrm>
        </p:spPr>
        <p:txBody>
          <a:bodyPr/>
          <a:lstStyle/>
          <a:p>
            <a:r>
              <a:rPr lang="en-US"/>
              <a:t>14. Oktober 2023</a:t>
            </a:r>
            <a:endParaRPr lang="en-US" dirty="0"/>
          </a:p>
        </p:txBody>
      </p:sp>
      <p:sp>
        <p:nvSpPr>
          <p:cNvPr id="8" name="Fußzeilenplatzhalter 7">
            <a:extLst>
              <a:ext uri="{FF2B5EF4-FFF2-40B4-BE49-F238E27FC236}">
                <a16:creationId xmlns:a16="http://schemas.microsoft.com/office/drawing/2014/main" id="{2C90C284-1AF2-DBEF-22F1-4B4519DF1B2D}"/>
              </a:ext>
            </a:extLst>
          </p:cNvPr>
          <p:cNvSpPr>
            <a:spLocks noGrp="1"/>
          </p:cNvSpPr>
          <p:nvPr>
            <p:ph type="ftr" sz="quarter" idx="11"/>
          </p:nvPr>
        </p:nvSpPr>
        <p:spPr>
          <a:xfrm>
            <a:off x="2843808" y="6356350"/>
            <a:ext cx="4968552" cy="365125"/>
          </a:xfrm>
        </p:spPr>
        <p:txBody>
          <a:bodyPr/>
          <a:lstStyle/>
          <a:p>
            <a:r>
              <a:rPr lang="de-CH"/>
              <a:t>Notfunk-Tagung Sugiez</a:t>
            </a:r>
            <a:endParaRPr lang="en-US" dirty="0"/>
          </a:p>
        </p:txBody>
      </p:sp>
      <p:sp>
        <p:nvSpPr>
          <p:cNvPr id="4" name="Textfeld 3">
            <a:extLst>
              <a:ext uri="{FF2B5EF4-FFF2-40B4-BE49-F238E27FC236}">
                <a16:creationId xmlns:a16="http://schemas.microsoft.com/office/drawing/2014/main" id="{06688853-C668-2B1F-928C-F7982BDD0688}"/>
              </a:ext>
            </a:extLst>
          </p:cNvPr>
          <p:cNvSpPr txBox="1"/>
          <p:nvPr/>
        </p:nvSpPr>
        <p:spPr>
          <a:xfrm>
            <a:off x="467544" y="5301208"/>
            <a:ext cx="8676456" cy="461665"/>
          </a:xfrm>
          <a:prstGeom prst="rect">
            <a:avLst/>
          </a:prstGeom>
          <a:solidFill>
            <a:srgbClr val="92D050"/>
          </a:solidFill>
        </p:spPr>
        <p:txBody>
          <a:bodyPr wrap="square" rtlCol="0">
            <a:spAutoFit/>
          </a:bodyPr>
          <a:lstStyle/>
          <a:p>
            <a:r>
              <a:rPr lang="de-CH" sz="2400" b="1" dirty="0"/>
              <a:t>Notfunk durch Funkamateure braucht es heute erst recht!</a:t>
            </a:r>
            <a:endParaRPr lang="en-US" sz="2400" b="1" dirty="0"/>
          </a:p>
        </p:txBody>
      </p:sp>
    </p:spTree>
    <p:extLst>
      <p:ext uri="{BB962C8B-B14F-4D97-AF65-F5344CB8AC3E}">
        <p14:creationId xmlns:p14="http://schemas.microsoft.com/office/powerpoint/2010/main" val="185391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E65D7-E1B2-6166-01B9-9EF01ECD1C92}"/>
              </a:ext>
            </a:extLst>
          </p:cNvPr>
          <p:cNvSpPr>
            <a:spLocks noGrp="1"/>
          </p:cNvSpPr>
          <p:nvPr>
            <p:ph type="title"/>
          </p:nvPr>
        </p:nvSpPr>
        <p:spPr>
          <a:xfrm>
            <a:off x="971600" y="172194"/>
            <a:ext cx="7920880" cy="972445"/>
          </a:xfrm>
        </p:spPr>
        <p:txBody>
          <a:bodyPr/>
          <a:lstStyle/>
          <a:p>
            <a:r>
              <a:rPr lang="en-US" sz="3600" b="1" dirty="0" err="1"/>
              <a:t>Notverbindungen</a:t>
            </a:r>
            <a:r>
              <a:rPr lang="en-US" sz="3600" b="1" dirty="0"/>
              <a:t> in </a:t>
            </a:r>
            <a:r>
              <a:rPr lang="en-US" sz="3600" b="1" dirty="0" err="1"/>
              <a:t>Krisensituationen</a:t>
            </a:r>
            <a:endParaRPr lang="en-US" sz="3600" b="1" dirty="0"/>
          </a:p>
        </p:txBody>
      </p:sp>
      <p:sp>
        <p:nvSpPr>
          <p:cNvPr id="5" name="Foliennummernplatzhalter 4">
            <a:extLst>
              <a:ext uri="{FF2B5EF4-FFF2-40B4-BE49-F238E27FC236}">
                <a16:creationId xmlns:a16="http://schemas.microsoft.com/office/drawing/2014/main" id="{66FBF258-DF9C-220D-D1C5-769D2AEE9841}"/>
              </a:ext>
            </a:extLst>
          </p:cNvPr>
          <p:cNvSpPr>
            <a:spLocks noGrp="1"/>
          </p:cNvSpPr>
          <p:nvPr>
            <p:ph type="sldNum" sz="quarter" idx="12"/>
          </p:nvPr>
        </p:nvSpPr>
        <p:spPr>
          <a:xfrm>
            <a:off x="8028384" y="6356350"/>
            <a:ext cx="864096" cy="365125"/>
          </a:xfrm>
        </p:spPr>
        <p:txBody>
          <a:bodyPr/>
          <a:lstStyle/>
          <a:p>
            <a:fld id="{21A9A9FC-9590-49C1-A64C-73F17E16E7CF}" type="slidenum">
              <a:rPr lang="en-US" smtClean="0"/>
              <a:t>4</a:t>
            </a:fld>
            <a:endParaRPr lang="en-US" dirty="0"/>
          </a:p>
        </p:txBody>
      </p:sp>
      <p:sp>
        <p:nvSpPr>
          <p:cNvPr id="9" name="Textfeld 8">
            <a:extLst>
              <a:ext uri="{FF2B5EF4-FFF2-40B4-BE49-F238E27FC236}">
                <a16:creationId xmlns:a16="http://schemas.microsoft.com/office/drawing/2014/main" id="{697722EA-D56D-08B7-9968-9EFD0BE5758B}"/>
              </a:ext>
            </a:extLst>
          </p:cNvPr>
          <p:cNvSpPr txBox="1"/>
          <p:nvPr/>
        </p:nvSpPr>
        <p:spPr>
          <a:xfrm>
            <a:off x="971600" y="1144600"/>
            <a:ext cx="8064896" cy="1015663"/>
          </a:xfrm>
          <a:prstGeom prst="rect">
            <a:avLst/>
          </a:prstGeom>
          <a:noFill/>
        </p:spPr>
        <p:txBody>
          <a:bodyPr wrap="square" rtlCol="0">
            <a:spAutoFit/>
          </a:bodyPr>
          <a:lstStyle/>
          <a:p>
            <a:r>
              <a:rPr lang="de-CH" sz="2000" dirty="0">
                <a:solidFill>
                  <a:schemeClr val="tx1">
                    <a:lumMod val="95000"/>
                    <a:lumOff val="5000"/>
                  </a:schemeClr>
                </a:solidFill>
              </a:rPr>
              <a:t>Funkamateure helfen bestmöglich bei der Krisen-bewältigung, indem sie ihre </a:t>
            </a:r>
            <a:r>
              <a:rPr lang="de-CH" sz="2000" b="1" dirty="0">
                <a:solidFill>
                  <a:schemeClr val="tx1">
                    <a:lumMod val="95000"/>
                    <a:lumOff val="5000"/>
                  </a:schemeClr>
                </a:solidFill>
              </a:rPr>
              <a:t>eigenen Funk-Mittel </a:t>
            </a:r>
            <a:r>
              <a:rPr lang="de-CH" sz="2000" dirty="0">
                <a:solidFill>
                  <a:schemeClr val="tx1">
                    <a:lumMod val="95000"/>
                    <a:lumOff val="5000"/>
                  </a:schemeClr>
                </a:solidFill>
              </a:rPr>
              <a:t>und ihr </a:t>
            </a:r>
            <a:r>
              <a:rPr lang="de-CH" sz="2000" b="1" dirty="0">
                <a:solidFill>
                  <a:schemeClr val="tx1">
                    <a:lumMod val="95000"/>
                    <a:lumOff val="5000"/>
                  </a:schemeClr>
                </a:solidFill>
              </a:rPr>
              <a:t>Knowhow</a:t>
            </a:r>
            <a:r>
              <a:rPr lang="de-CH" sz="2000" dirty="0">
                <a:solidFill>
                  <a:schemeClr val="tx1">
                    <a:lumMod val="95000"/>
                    <a:lumOff val="5000"/>
                  </a:schemeClr>
                </a:solidFill>
              </a:rPr>
              <a:t> zugunsten der Gemeinschaft einsetzen, für …</a:t>
            </a:r>
            <a:r>
              <a:rPr lang="de-CH" sz="2000" dirty="0"/>
              <a:t>   </a:t>
            </a:r>
          </a:p>
        </p:txBody>
      </p:sp>
      <p:sp>
        <p:nvSpPr>
          <p:cNvPr id="10" name="Rechteck 9">
            <a:extLst>
              <a:ext uri="{FF2B5EF4-FFF2-40B4-BE49-F238E27FC236}">
                <a16:creationId xmlns:a16="http://schemas.microsoft.com/office/drawing/2014/main" id="{009A7CD7-DB29-3FC1-6459-FA39044F73D2}"/>
              </a:ext>
            </a:extLst>
          </p:cNvPr>
          <p:cNvSpPr/>
          <p:nvPr/>
        </p:nvSpPr>
        <p:spPr>
          <a:xfrm>
            <a:off x="1116828" y="2739325"/>
            <a:ext cx="1800200" cy="115212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a:t>Behörden</a:t>
            </a:r>
          </a:p>
          <a:p>
            <a:pPr algn="ctr"/>
            <a:r>
              <a:rPr lang="de-CH" dirty="0"/>
              <a:t>Gemäss Vereinbarung </a:t>
            </a:r>
          </a:p>
        </p:txBody>
      </p:sp>
      <p:sp>
        <p:nvSpPr>
          <p:cNvPr id="12" name="Rechteck 11">
            <a:extLst>
              <a:ext uri="{FF2B5EF4-FFF2-40B4-BE49-F238E27FC236}">
                <a16:creationId xmlns:a16="http://schemas.microsoft.com/office/drawing/2014/main" id="{33F52E10-3EFA-1B7A-040B-37C08317D9B1}"/>
              </a:ext>
            </a:extLst>
          </p:cNvPr>
          <p:cNvSpPr/>
          <p:nvPr/>
        </p:nvSpPr>
        <p:spPr>
          <a:xfrm>
            <a:off x="5580112" y="2746639"/>
            <a:ext cx="2592288" cy="1152129"/>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a:t>Bevölkerung und Behörden </a:t>
            </a:r>
          </a:p>
          <a:p>
            <a:pPr algn="ctr"/>
            <a:r>
              <a:rPr lang="de-CH" dirty="0"/>
              <a:t>situativ / spontan</a:t>
            </a:r>
          </a:p>
        </p:txBody>
      </p:sp>
      <p:cxnSp>
        <p:nvCxnSpPr>
          <p:cNvPr id="15" name="Gerade Verbindung mit Pfeil 14">
            <a:extLst>
              <a:ext uri="{FF2B5EF4-FFF2-40B4-BE49-F238E27FC236}">
                <a16:creationId xmlns:a16="http://schemas.microsoft.com/office/drawing/2014/main" id="{211A1C13-500D-B34E-453E-189393AD79F7}"/>
              </a:ext>
            </a:extLst>
          </p:cNvPr>
          <p:cNvCxnSpPr>
            <a:cxnSpLocks/>
          </p:cNvCxnSpPr>
          <p:nvPr/>
        </p:nvCxnSpPr>
        <p:spPr>
          <a:xfrm flipH="1">
            <a:off x="3191712" y="2567651"/>
            <a:ext cx="936104" cy="648072"/>
          </a:xfrm>
          <a:prstGeom prst="straightConnector1">
            <a:avLst/>
          </a:prstGeom>
          <a:ln w="76200" cmpd="sng">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BA0E348D-3280-9C7F-7AEA-FE0427AAD479}"/>
              </a:ext>
            </a:extLst>
          </p:cNvPr>
          <p:cNvCxnSpPr>
            <a:cxnSpLocks/>
          </p:cNvCxnSpPr>
          <p:nvPr/>
        </p:nvCxnSpPr>
        <p:spPr>
          <a:xfrm>
            <a:off x="4280216" y="2553003"/>
            <a:ext cx="999730" cy="648072"/>
          </a:xfrm>
          <a:prstGeom prst="straightConnector1">
            <a:avLst/>
          </a:prstGeom>
          <a:ln w="76200" cmpd="sng">
            <a:headEnd w="lg" len="lg"/>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874833E-D06B-E0DD-3A91-69CC70D1A340}"/>
              </a:ext>
            </a:extLst>
          </p:cNvPr>
          <p:cNvSpPr txBox="1"/>
          <p:nvPr/>
        </p:nvSpPr>
        <p:spPr>
          <a:xfrm>
            <a:off x="1031858" y="4339915"/>
            <a:ext cx="2998717" cy="646331"/>
          </a:xfrm>
          <a:prstGeom prst="rect">
            <a:avLst/>
          </a:prstGeom>
          <a:noFill/>
        </p:spPr>
        <p:txBody>
          <a:bodyPr wrap="square" rtlCol="0">
            <a:spAutoFit/>
          </a:bodyPr>
          <a:lstStyle/>
          <a:p>
            <a:r>
              <a:rPr lang="de-CH" dirty="0"/>
              <a:t>Funkamateure von Notfunkgruppen</a:t>
            </a:r>
          </a:p>
        </p:txBody>
      </p:sp>
      <p:sp>
        <p:nvSpPr>
          <p:cNvPr id="21" name="Textfeld 20">
            <a:extLst>
              <a:ext uri="{FF2B5EF4-FFF2-40B4-BE49-F238E27FC236}">
                <a16:creationId xmlns:a16="http://schemas.microsoft.com/office/drawing/2014/main" id="{EB775B28-464B-CD67-EB59-E8F2863D628D}"/>
              </a:ext>
            </a:extLst>
          </p:cNvPr>
          <p:cNvSpPr txBox="1"/>
          <p:nvPr/>
        </p:nvSpPr>
        <p:spPr>
          <a:xfrm>
            <a:off x="5550402" y="4313110"/>
            <a:ext cx="2861472" cy="646331"/>
          </a:xfrm>
          <a:prstGeom prst="rect">
            <a:avLst/>
          </a:prstGeom>
          <a:noFill/>
        </p:spPr>
        <p:txBody>
          <a:bodyPr wrap="square" rtlCol="0">
            <a:spAutoFit/>
          </a:bodyPr>
          <a:lstStyle/>
          <a:p>
            <a:r>
              <a:rPr lang="de-CH" dirty="0"/>
              <a:t>Funkamateure ohne </a:t>
            </a:r>
            <a:br>
              <a:rPr lang="de-CH" dirty="0"/>
            </a:br>
            <a:r>
              <a:rPr lang="de-CH" dirty="0"/>
              <a:t>formelle Verpflichtung</a:t>
            </a:r>
          </a:p>
        </p:txBody>
      </p:sp>
      <p:sp>
        <p:nvSpPr>
          <p:cNvPr id="23" name="Rechteck 22">
            <a:extLst>
              <a:ext uri="{FF2B5EF4-FFF2-40B4-BE49-F238E27FC236}">
                <a16:creationId xmlns:a16="http://schemas.microsoft.com/office/drawing/2014/main" id="{E1A0AAAA-9030-C06D-960A-8338EC923E16}"/>
              </a:ext>
            </a:extLst>
          </p:cNvPr>
          <p:cNvSpPr/>
          <p:nvPr/>
        </p:nvSpPr>
        <p:spPr>
          <a:xfrm>
            <a:off x="1134464" y="5046811"/>
            <a:ext cx="1800200" cy="115212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a:t>Netzaufbau</a:t>
            </a:r>
          </a:p>
          <a:p>
            <a:pPr algn="ctr"/>
            <a:r>
              <a:rPr lang="de-CH" dirty="0"/>
              <a:t>Gemäss Vereinbarung</a:t>
            </a:r>
          </a:p>
        </p:txBody>
      </p:sp>
      <p:sp>
        <p:nvSpPr>
          <p:cNvPr id="24" name="Rechteck 23">
            <a:extLst>
              <a:ext uri="{FF2B5EF4-FFF2-40B4-BE49-F238E27FC236}">
                <a16:creationId xmlns:a16="http://schemas.microsoft.com/office/drawing/2014/main" id="{1F1B43F9-18C0-9260-C9DC-93006E5DE171}"/>
              </a:ext>
            </a:extLst>
          </p:cNvPr>
          <p:cNvSpPr/>
          <p:nvPr/>
        </p:nvSpPr>
        <p:spPr>
          <a:xfrm>
            <a:off x="5583048" y="5011637"/>
            <a:ext cx="2592288" cy="1152129"/>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a:t>Netzaufbau</a:t>
            </a:r>
          </a:p>
          <a:p>
            <a:pPr algn="ctr"/>
            <a:r>
              <a:rPr lang="de-CH" dirty="0"/>
              <a:t>Gemäss Notfunk-Richtlinien USKA</a:t>
            </a:r>
          </a:p>
        </p:txBody>
      </p:sp>
      <p:cxnSp>
        <p:nvCxnSpPr>
          <p:cNvPr id="3" name="Gerade Verbindung mit Pfeil 2">
            <a:extLst>
              <a:ext uri="{FF2B5EF4-FFF2-40B4-BE49-F238E27FC236}">
                <a16:creationId xmlns:a16="http://schemas.microsoft.com/office/drawing/2014/main" id="{27AC27D8-2804-4840-ADA4-3A4A4F90ECA5}"/>
              </a:ext>
            </a:extLst>
          </p:cNvPr>
          <p:cNvCxnSpPr>
            <a:cxnSpLocks/>
          </p:cNvCxnSpPr>
          <p:nvPr/>
        </p:nvCxnSpPr>
        <p:spPr>
          <a:xfrm>
            <a:off x="2024744" y="3898768"/>
            <a:ext cx="0" cy="466336"/>
          </a:xfrm>
          <a:prstGeom prst="straightConnector1">
            <a:avLst/>
          </a:prstGeom>
          <a:ln w="76200" cmpd="sng">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E60634D7-768B-5BFA-B5CB-E80CB9C591D1}"/>
              </a:ext>
            </a:extLst>
          </p:cNvPr>
          <p:cNvCxnSpPr>
            <a:cxnSpLocks/>
          </p:cNvCxnSpPr>
          <p:nvPr/>
        </p:nvCxnSpPr>
        <p:spPr>
          <a:xfrm>
            <a:off x="6829607" y="3897553"/>
            <a:ext cx="0" cy="466336"/>
          </a:xfrm>
          <a:prstGeom prst="straightConnector1">
            <a:avLst/>
          </a:prstGeom>
          <a:ln w="76200" cmpd="sng">
            <a:headEnd w="lg" len="lg"/>
            <a:tailEnd type="triangle"/>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C24C6715-A1B1-AF8F-0AE1-5849CD912516}"/>
              </a:ext>
            </a:extLst>
          </p:cNvPr>
          <p:cNvSpPr>
            <a:spLocks noGrp="1"/>
          </p:cNvSpPr>
          <p:nvPr>
            <p:ph type="dt" sz="half" idx="10"/>
          </p:nvPr>
        </p:nvSpPr>
        <p:spPr>
          <a:xfrm>
            <a:off x="899592" y="6356350"/>
            <a:ext cx="1691208" cy="365125"/>
          </a:xfrm>
        </p:spPr>
        <p:txBody>
          <a:bodyPr/>
          <a:lstStyle/>
          <a:p>
            <a:r>
              <a:rPr lang="en-US"/>
              <a:t>14. Oktober 2023</a:t>
            </a:r>
            <a:endParaRPr lang="en-US" dirty="0"/>
          </a:p>
        </p:txBody>
      </p:sp>
      <p:sp>
        <p:nvSpPr>
          <p:cNvPr id="6" name="Fußzeilenplatzhalter 5">
            <a:extLst>
              <a:ext uri="{FF2B5EF4-FFF2-40B4-BE49-F238E27FC236}">
                <a16:creationId xmlns:a16="http://schemas.microsoft.com/office/drawing/2014/main" id="{9C3D9E44-D31A-FB69-FF0E-7FF7F5A23635}"/>
              </a:ext>
            </a:extLst>
          </p:cNvPr>
          <p:cNvSpPr>
            <a:spLocks noGrp="1"/>
          </p:cNvSpPr>
          <p:nvPr>
            <p:ph type="ftr" sz="quarter" idx="11"/>
          </p:nvPr>
        </p:nvSpPr>
        <p:spPr>
          <a:xfrm>
            <a:off x="2843808" y="6356350"/>
            <a:ext cx="4968552" cy="365125"/>
          </a:xfrm>
        </p:spPr>
        <p:txBody>
          <a:bodyPr/>
          <a:lstStyle/>
          <a:p>
            <a:r>
              <a:rPr lang="de-CH" dirty="0"/>
              <a:t>Notfunk-Tagung Sugiez</a:t>
            </a:r>
            <a:endParaRPr lang="en-US" dirty="0"/>
          </a:p>
        </p:txBody>
      </p:sp>
    </p:spTree>
    <p:extLst>
      <p:ext uri="{BB962C8B-B14F-4D97-AF65-F5344CB8AC3E}">
        <p14:creationId xmlns:p14="http://schemas.microsoft.com/office/powerpoint/2010/main" val="159846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BC593-932B-4039-AEE2-99576265127A}"/>
              </a:ext>
            </a:extLst>
          </p:cNvPr>
          <p:cNvSpPr>
            <a:spLocks noGrp="1"/>
          </p:cNvSpPr>
          <p:nvPr>
            <p:ph type="title"/>
          </p:nvPr>
        </p:nvSpPr>
        <p:spPr>
          <a:xfrm>
            <a:off x="971600" y="368323"/>
            <a:ext cx="7920880" cy="972445"/>
          </a:xfrm>
        </p:spPr>
        <p:txBody>
          <a:bodyPr>
            <a:noAutofit/>
          </a:bodyPr>
          <a:lstStyle/>
          <a:p>
            <a:r>
              <a:rPr lang="de-CH" sz="3600" b="1" dirty="0"/>
              <a:t>Notfunk durch Funkamateure:</a:t>
            </a:r>
            <a:br>
              <a:rPr lang="de-CH" sz="3600" b="1" dirty="0"/>
            </a:br>
            <a:r>
              <a:rPr lang="de-CH" sz="3600" b="1" dirty="0"/>
              <a:t>Grundsätzliches</a:t>
            </a:r>
            <a:endParaRPr lang="de-CH" sz="3600" dirty="0"/>
          </a:p>
        </p:txBody>
      </p:sp>
      <p:sp>
        <p:nvSpPr>
          <p:cNvPr id="3" name="Inhaltsplatzhalter 2">
            <a:extLst>
              <a:ext uri="{FF2B5EF4-FFF2-40B4-BE49-F238E27FC236}">
                <a16:creationId xmlns:a16="http://schemas.microsoft.com/office/drawing/2014/main" id="{453B72E7-439A-4E58-829A-CCF6BF224EE7}"/>
              </a:ext>
            </a:extLst>
          </p:cNvPr>
          <p:cNvSpPr>
            <a:spLocks noGrp="1"/>
          </p:cNvSpPr>
          <p:nvPr>
            <p:ph idx="1"/>
          </p:nvPr>
        </p:nvSpPr>
        <p:spPr>
          <a:xfrm>
            <a:off x="755576" y="1628800"/>
            <a:ext cx="8280920" cy="3888432"/>
          </a:xfrm>
        </p:spPr>
        <p:txBody>
          <a:bodyPr>
            <a:normAutofit fontScale="25000" lnSpcReduction="20000"/>
          </a:bodyPr>
          <a:lstStyle/>
          <a:p>
            <a:pPr>
              <a:lnSpc>
                <a:spcPct val="120000"/>
              </a:lnSpc>
              <a:spcAft>
                <a:spcPts val="1200"/>
              </a:spcAft>
            </a:pPr>
            <a:r>
              <a:rPr lang="de-CH" sz="8000" b="0" i="0" u="none" strike="noStrike" baseline="0" dirty="0">
                <a:solidFill>
                  <a:srgbClr val="000000"/>
                </a:solidFill>
                <a:latin typeface="Arial" panose="020B0604020202020204" pitchFamily="34" charset="0"/>
                <a:cs typeface="Arial" panose="020B0604020202020204" pitchFamily="34" charset="0"/>
              </a:rPr>
              <a:t>Unter </a:t>
            </a:r>
            <a:r>
              <a:rPr lang="de-CH" sz="8000" b="1" i="0" u="none" strike="noStrike" baseline="0" dirty="0">
                <a:solidFill>
                  <a:srgbClr val="000000"/>
                </a:solidFill>
                <a:latin typeface="Arial" panose="020B0604020202020204" pitchFamily="34" charset="0"/>
                <a:cs typeface="Arial" panose="020B0604020202020204" pitchFamily="34" charset="0"/>
              </a:rPr>
              <a:t>Notfunk </a:t>
            </a:r>
            <a:r>
              <a:rPr lang="de-CH" sz="8000" b="0" i="0" u="none" strike="noStrike" baseline="0" dirty="0">
                <a:solidFill>
                  <a:srgbClr val="000000"/>
                </a:solidFill>
                <a:latin typeface="Arial" panose="020B0604020202020204" pitchFamily="34" charset="0"/>
                <a:cs typeface="Arial" panose="020B0604020202020204" pitchFamily="34" charset="0"/>
              </a:rPr>
              <a:t>versteht man den </a:t>
            </a:r>
            <a:r>
              <a:rPr lang="de-CH" sz="8000" b="1" i="0" u="none" strike="noStrike" baseline="0" dirty="0">
                <a:solidFill>
                  <a:srgbClr val="000000"/>
                </a:solidFill>
                <a:latin typeface="Arial" panose="020B0604020202020204" pitchFamily="34" charset="0"/>
                <a:cs typeface="Arial" panose="020B0604020202020204" pitchFamily="34" charset="0"/>
              </a:rPr>
              <a:t>sich selbst organisierenden Funkverkehr</a:t>
            </a:r>
            <a:r>
              <a:rPr lang="de-CH" sz="8000" b="0" i="0" u="none" strike="noStrike" baseline="0" dirty="0">
                <a:solidFill>
                  <a:srgbClr val="000000"/>
                </a:solidFill>
                <a:latin typeface="Arial" panose="020B0604020202020204" pitchFamily="34" charset="0"/>
                <a:cs typeface="Arial" panose="020B0604020202020204" pitchFamily="34" charset="0"/>
              </a:rPr>
              <a:t> durch Funkamateure, der nach Eintritt einer Gross-Schadenslage </a:t>
            </a:r>
            <a:r>
              <a:rPr lang="de-CH" sz="8000" dirty="0">
                <a:solidFill>
                  <a:srgbClr val="000000"/>
                </a:solidFill>
                <a:latin typeface="Arial" panose="020B0604020202020204" pitchFamily="34" charset="0"/>
                <a:cs typeface="Arial" panose="020B0604020202020204" pitchFamily="34" charset="0"/>
              </a:rPr>
              <a:t>zwecks </a:t>
            </a:r>
            <a:r>
              <a:rPr lang="de-CH" sz="8000" b="0" i="0" u="none" strike="noStrike" baseline="0" dirty="0">
                <a:solidFill>
                  <a:srgbClr val="000000"/>
                </a:solidFill>
                <a:latin typeface="Arial" panose="020B0604020202020204" pitchFamily="34" charset="0"/>
                <a:cs typeface="Arial" panose="020B0604020202020204" pitchFamily="34" charset="0"/>
              </a:rPr>
              <a:t>Alarmierung und zur Unterstützung der Bevölkerung entsteht, </a:t>
            </a:r>
            <a:r>
              <a:rPr lang="de-CH" sz="8000" b="0" i="0" u="sng" strike="noStrike" baseline="0" dirty="0">
                <a:solidFill>
                  <a:srgbClr val="000000"/>
                </a:solidFill>
                <a:latin typeface="Arial" panose="020B0604020202020204" pitchFamily="34" charset="0"/>
                <a:cs typeface="Arial" panose="020B0604020202020204" pitchFamily="34" charset="0"/>
              </a:rPr>
              <a:t>oder </a:t>
            </a:r>
            <a:r>
              <a:rPr lang="de-CH" sz="8000" i="0" u="sng" strike="noStrike" baseline="0" dirty="0">
                <a:solidFill>
                  <a:srgbClr val="000000"/>
                </a:solidFill>
                <a:latin typeface="Arial" panose="020B0604020202020204" pitchFamily="34" charset="0"/>
                <a:cs typeface="Arial" panose="020B0604020202020204" pitchFamily="34" charset="0"/>
              </a:rPr>
              <a:t>auf Anforderung von Behörden </a:t>
            </a:r>
            <a:r>
              <a:rPr lang="de-CH" sz="8000" b="0" i="0" u="sng" strike="noStrike" baseline="0" dirty="0">
                <a:solidFill>
                  <a:srgbClr val="000000"/>
                </a:solidFill>
                <a:latin typeface="Arial" panose="020B0604020202020204" pitchFamily="34" charset="0"/>
                <a:cs typeface="Arial" panose="020B0604020202020204" pitchFamily="34" charset="0"/>
              </a:rPr>
              <a:t>oder Hilfsorganisationen aufgebaut wird.</a:t>
            </a:r>
            <a:r>
              <a:rPr lang="de-CH" sz="8000" b="0" i="0" u="none" strike="noStrike" baseline="0" dirty="0">
                <a:solidFill>
                  <a:srgbClr val="000000"/>
                </a:solidFill>
                <a:latin typeface="Arial" panose="020B0604020202020204" pitchFamily="34" charset="0"/>
                <a:cs typeface="Arial" panose="020B0604020202020204" pitchFamily="34" charset="0"/>
              </a:rPr>
              <a:t> </a:t>
            </a:r>
          </a:p>
          <a:p>
            <a:pPr>
              <a:lnSpc>
                <a:spcPct val="120000"/>
              </a:lnSpc>
              <a:spcAft>
                <a:spcPts val="1200"/>
              </a:spcAft>
            </a:pPr>
            <a:r>
              <a:rPr lang="de-CH" sz="8000" b="1" dirty="0">
                <a:latin typeface="Arial" panose="020B0604020202020204" pitchFamily="34" charset="0"/>
                <a:cs typeface="Arial" panose="020B0604020202020204" pitchFamily="34" charset="0"/>
                <a:sym typeface="Wingdings" panose="05000000000000000000" pitchFamily="2" charset="2"/>
              </a:rPr>
              <a:t>Notfunk</a:t>
            </a:r>
            <a:r>
              <a:rPr lang="de-CH" sz="8000" dirty="0">
                <a:latin typeface="Arial" panose="020B0604020202020204" pitchFamily="34" charset="0"/>
                <a:cs typeface="Arial" panose="020B0604020202020204" pitchFamily="34" charset="0"/>
                <a:sym typeface="Wingdings" panose="05000000000000000000" pitchFamily="2" charset="2"/>
              </a:rPr>
              <a:t>-Verbindungen durch Funkamateure können </a:t>
            </a:r>
            <a:r>
              <a:rPr lang="de-CH" sz="8000" b="1" dirty="0">
                <a:latin typeface="Arial" panose="020B0604020202020204" pitchFamily="34" charset="0"/>
                <a:cs typeface="Arial" panose="020B0604020202020204" pitchFamily="34" charset="0"/>
                <a:sym typeface="Wingdings" panose="05000000000000000000" pitchFamily="2" charset="2"/>
              </a:rPr>
              <a:t>rasch</a:t>
            </a:r>
            <a:r>
              <a:rPr lang="de-CH" sz="8000" dirty="0">
                <a:latin typeface="Arial" panose="020B0604020202020204" pitchFamily="34" charset="0"/>
                <a:cs typeface="Arial" panose="020B0604020202020204" pitchFamily="34" charset="0"/>
                <a:sym typeface="Wingdings" panose="05000000000000000000" pitchFamily="2" charset="2"/>
              </a:rPr>
              <a:t> das Verbindungsnetz punktuell </a:t>
            </a:r>
            <a:r>
              <a:rPr lang="de-CH" sz="8000" b="1" dirty="0">
                <a:latin typeface="Arial" panose="020B0604020202020204" pitchFamily="34" charset="0"/>
                <a:cs typeface="Arial" panose="020B0604020202020204" pitchFamily="34" charset="0"/>
                <a:sym typeface="Wingdings" panose="05000000000000000000" pitchFamily="2" charset="2"/>
              </a:rPr>
              <a:t>ergänzen, </a:t>
            </a:r>
            <a:r>
              <a:rPr lang="de-CH" sz="8000" dirty="0">
                <a:latin typeface="Arial" panose="020B0604020202020204" pitchFamily="34" charset="0"/>
                <a:cs typeface="Arial" panose="020B0604020202020204" pitchFamily="34" charset="0"/>
                <a:sym typeface="Wingdings" panose="05000000000000000000" pitchFamily="2" charset="2"/>
              </a:rPr>
              <a:t>und/oder eine zusätzliche</a:t>
            </a:r>
            <a:r>
              <a:rPr lang="de-CH" sz="8000" b="1" dirty="0">
                <a:latin typeface="Arial" panose="020B0604020202020204" pitchFamily="34" charset="0"/>
                <a:cs typeface="Arial" panose="020B0604020202020204" pitchFamily="34" charset="0"/>
                <a:sym typeface="Wingdings" panose="05000000000000000000" pitchFamily="2" charset="2"/>
              </a:rPr>
              <a:t> Sicherheit / Redundanz </a:t>
            </a:r>
            <a:r>
              <a:rPr lang="de-CH" sz="8000" dirty="0">
                <a:latin typeface="Arial" panose="020B0604020202020204" pitchFamily="34" charset="0"/>
                <a:cs typeface="Arial" panose="020B0604020202020204" pitchFamily="34" charset="0"/>
                <a:sym typeface="Wingdings" panose="05000000000000000000" pitchFamily="2" charset="2"/>
              </a:rPr>
              <a:t>schaffen</a:t>
            </a:r>
          </a:p>
          <a:p>
            <a:pPr>
              <a:lnSpc>
                <a:spcPct val="120000"/>
              </a:lnSpc>
              <a:spcAft>
                <a:spcPts val="1200"/>
              </a:spcAft>
            </a:pPr>
            <a:r>
              <a:rPr lang="de-CH" sz="8000" dirty="0">
                <a:latin typeface="Arial" panose="020B0604020202020204" pitchFamily="34" charset="0"/>
                <a:cs typeface="Arial" panose="020B0604020202020204" pitchFamily="34" charset="0"/>
                <a:sym typeface="Wingdings" panose="05000000000000000000" pitchFamily="2" charset="2"/>
              </a:rPr>
              <a:t>Hilfreich sind auch CB-Funker und Private mit lizenzfreien Funkgeräten (PMR 446). Die Reichweite solcher Netze ist aber  beschränkt. </a:t>
            </a:r>
          </a:p>
          <a:p>
            <a:pPr marL="0" indent="0">
              <a:lnSpc>
                <a:spcPct val="120000"/>
              </a:lnSpc>
              <a:spcAft>
                <a:spcPts val="1200"/>
              </a:spcAft>
              <a:buNone/>
            </a:pPr>
            <a:endParaRPr lang="de-CH" sz="8000" dirty="0">
              <a:latin typeface="Arial" panose="020B0604020202020204" pitchFamily="34" charset="0"/>
              <a:cs typeface="Arial" panose="020B0604020202020204" pitchFamily="34" charset="0"/>
              <a:sym typeface="Wingdings" panose="05000000000000000000" pitchFamily="2" charset="2"/>
            </a:endParaRPr>
          </a:p>
          <a:p>
            <a:pPr marL="0" indent="0">
              <a:buNone/>
            </a:pPr>
            <a:br>
              <a:rPr lang="de-CH" sz="9600" dirty="0">
                <a:sym typeface="Wingdings" panose="05000000000000000000" pitchFamily="2" charset="2"/>
              </a:rPr>
            </a:br>
            <a:endParaRPr lang="de-CH" sz="3800" dirty="0">
              <a:solidFill>
                <a:srgbClr val="002060"/>
              </a:solidFill>
              <a:sym typeface="Wingdings" panose="05000000000000000000" pitchFamily="2" charset="2"/>
            </a:endParaRPr>
          </a:p>
          <a:p>
            <a:pPr marL="0" indent="0">
              <a:buNone/>
            </a:pPr>
            <a:endParaRPr lang="de-CH" sz="6400" dirty="0">
              <a:solidFill>
                <a:srgbClr val="FF0000"/>
              </a:solidFill>
              <a:sym typeface="Wingdings" panose="05000000000000000000" pitchFamily="2" charset="2"/>
            </a:endParaRPr>
          </a:p>
          <a:p>
            <a:pPr>
              <a:buAutoNum type="arabicPeriod" startAt="2"/>
            </a:pPr>
            <a:endParaRPr lang="de-CH" sz="1700" dirty="0">
              <a:solidFill>
                <a:srgbClr val="FF0000"/>
              </a:solidFill>
              <a:sym typeface="Wingdings" panose="05000000000000000000" pitchFamily="2" charset="2"/>
            </a:endParaRPr>
          </a:p>
          <a:p>
            <a:pPr>
              <a:buAutoNum type="arabicPeriod" startAt="2"/>
            </a:pPr>
            <a:endParaRPr lang="de-CH" sz="1700" dirty="0">
              <a:solidFill>
                <a:srgbClr val="FF0000"/>
              </a:solidFill>
              <a:sym typeface="Wingdings" panose="05000000000000000000" pitchFamily="2" charset="2"/>
            </a:endParaRPr>
          </a:p>
          <a:p>
            <a:pPr>
              <a:buAutoNum type="arabicPeriod" startAt="2"/>
            </a:pPr>
            <a:endParaRPr lang="de-CH" sz="1700" dirty="0">
              <a:solidFill>
                <a:srgbClr val="FF0000"/>
              </a:solidFill>
              <a:sym typeface="Wingdings" panose="05000000000000000000" pitchFamily="2" charset="2"/>
            </a:endParaRPr>
          </a:p>
          <a:p>
            <a:pPr marL="0" indent="0">
              <a:buNone/>
            </a:pPr>
            <a:br>
              <a:rPr lang="de-CH" sz="2800" dirty="0">
                <a:sym typeface="Wingdings" panose="05000000000000000000" pitchFamily="2" charset="2"/>
              </a:rPr>
            </a:br>
            <a:endParaRPr lang="de-CH" sz="1800" dirty="0">
              <a:sym typeface="Wingdings" panose="05000000000000000000" pitchFamily="2" charset="2"/>
            </a:endParaRPr>
          </a:p>
          <a:p>
            <a:pPr marL="514350" indent="-514350">
              <a:buFont typeface="+mj-lt"/>
              <a:buAutoNum type="arabicPeriod"/>
            </a:pPr>
            <a:endParaRPr lang="de-CH" sz="1800" dirty="0">
              <a:solidFill>
                <a:srgbClr val="FF0000"/>
              </a:solidFill>
              <a:sym typeface="Wingdings" panose="05000000000000000000" pitchFamily="2" charset="2"/>
            </a:endParaRPr>
          </a:p>
          <a:p>
            <a:pPr marL="514350" indent="-514350">
              <a:buFont typeface="+mj-lt"/>
              <a:buAutoNum type="arabicPeriod"/>
            </a:pPr>
            <a:endParaRPr lang="de-CH" sz="1800" dirty="0">
              <a:solidFill>
                <a:srgbClr val="FF0000"/>
              </a:solidFill>
              <a:sym typeface="Wingdings" panose="05000000000000000000" pitchFamily="2" charset="2"/>
            </a:endParaRPr>
          </a:p>
          <a:p>
            <a:pPr marL="514350" indent="-514350">
              <a:buFont typeface="+mj-lt"/>
              <a:buAutoNum type="arabicPeriod"/>
            </a:pPr>
            <a:endParaRPr lang="de-CH" sz="1900" dirty="0">
              <a:sym typeface="Wingdings" panose="05000000000000000000" pitchFamily="2" charset="2"/>
            </a:endParaRPr>
          </a:p>
          <a:p>
            <a:pPr marL="0" indent="0">
              <a:buNone/>
            </a:pPr>
            <a:endParaRPr lang="de-CH" sz="3500" dirty="0">
              <a:sym typeface="Wingdings" panose="05000000000000000000" pitchFamily="2" charset="2"/>
            </a:endParaRPr>
          </a:p>
        </p:txBody>
      </p:sp>
      <p:sp>
        <p:nvSpPr>
          <p:cNvPr id="6" name="Foliennummernplatzhalter 4">
            <a:extLst>
              <a:ext uri="{FF2B5EF4-FFF2-40B4-BE49-F238E27FC236}">
                <a16:creationId xmlns:a16="http://schemas.microsoft.com/office/drawing/2014/main" id="{7016B331-52E3-4E47-B783-4F312A0E0E53}"/>
              </a:ext>
            </a:extLst>
          </p:cNvPr>
          <p:cNvSpPr>
            <a:spLocks noGrp="1"/>
          </p:cNvSpPr>
          <p:nvPr>
            <p:ph type="sldNum" sz="quarter" idx="12"/>
          </p:nvPr>
        </p:nvSpPr>
        <p:spPr>
          <a:xfrm>
            <a:off x="8028384" y="6356350"/>
            <a:ext cx="864096"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A9A9FC-9590-49C1-A64C-73F17E16E7CF}"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ußzeilenplatzhalter 3">
            <a:extLst>
              <a:ext uri="{FF2B5EF4-FFF2-40B4-BE49-F238E27FC236}">
                <a16:creationId xmlns:a16="http://schemas.microsoft.com/office/drawing/2014/main" id="{7CDAD864-A43D-4FE6-9B45-0A97D6BB75E9}"/>
              </a:ext>
            </a:extLst>
          </p:cNvPr>
          <p:cNvSpPr>
            <a:spLocks noGrp="1"/>
          </p:cNvSpPr>
          <p:nvPr>
            <p:ph type="ftr" sz="quarter" idx="11"/>
          </p:nvPr>
        </p:nvSpPr>
        <p:spPr>
          <a:xfrm>
            <a:off x="2394406" y="6410140"/>
            <a:ext cx="4680520" cy="365125"/>
          </a:xfrm>
        </p:spPr>
        <p:txBody>
          <a:bodyPr/>
          <a:lstStyle/>
          <a:p>
            <a:r>
              <a:rPr lang="de-CH"/>
              <a:t>Notfunk-Tagung Sugiez</a:t>
            </a:r>
            <a:endParaRPr lang="en-US" dirty="0"/>
          </a:p>
        </p:txBody>
      </p:sp>
      <p:sp>
        <p:nvSpPr>
          <p:cNvPr id="4" name="Textfeld 3">
            <a:extLst>
              <a:ext uri="{FF2B5EF4-FFF2-40B4-BE49-F238E27FC236}">
                <a16:creationId xmlns:a16="http://schemas.microsoft.com/office/drawing/2014/main" id="{BFE615E4-6EEF-D0A2-0766-868D77E0CF61}"/>
              </a:ext>
            </a:extLst>
          </p:cNvPr>
          <p:cNvSpPr txBox="1"/>
          <p:nvPr/>
        </p:nvSpPr>
        <p:spPr>
          <a:xfrm>
            <a:off x="1189908" y="5606142"/>
            <a:ext cx="7486548" cy="707886"/>
          </a:xfrm>
          <a:prstGeom prst="rect">
            <a:avLst/>
          </a:prstGeom>
          <a:solidFill>
            <a:srgbClr val="66FF33"/>
          </a:solidFill>
        </p:spPr>
        <p:txBody>
          <a:bodyPr wrap="square" rtlCol="0">
            <a:spAutoFit/>
          </a:bodyPr>
          <a:lstStyle/>
          <a:p>
            <a:pPr algn="ctr"/>
            <a:r>
              <a:rPr lang="de-CH" sz="2000" b="1" dirty="0">
                <a:solidFill>
                  <a:schemeClr val="tx2">
                    <a:lumMod val="75000"/>
                  </a:schemeClr>
                </a:solidFill>
              </a:rPr>
              <a:t>Wir sind die «Samariter» für drahtlose Übermittlung</a:t>
            </a:r>
          </a:p>
          <a:p>
            <a:pPr algn="ctr"/>
            <a:r>
              <a:rPr lang="de-CH" sz="2000" b="1" dirty="0">
                <a:solidFill>
                  <a:schemeClr val="tx2">
                    <a:lumMod val="75000"/>
                  </a:schemeClr>
                </a:solidFill>
              </a:rPr>
              <a:t>Wir sind die «Nothelfer» für Verbindungen </a:t>
            </a:r>
            <a:endParaRPr lang="en-US" sz="2000" b="1" dirty="0">
              <a:solidFill>
                <a:schemeClr val="tx2">
                  <a:lumMod val="75000"/>
                </a:schemeClr>
              </a:solidFill>
            </a:endParaRPr>
          </a:p>
        </p:txBody>
      </p:sp>
      <p:sp>
        <p:nvSpPr>
          <p:cNvPr id="5" name="Datumsplatzhalter 4">
            <a:extLst>
              <a:ext uri="{FF2B5EF4-FFF2-40B4-BE49-F238E27FC236}">
                <a16:creationId xmlns:a16="http://schemas.microsoft.com/office/drawing/2014/main" id="{A088C85C-9890-F73D-38AB-CA0A9B2A48FB}"/>
              </a:ext>
            </a:extLst>
          </p:cNvPr>
          <p:cNvSpPr>
            <a:spLocks noGrp="1"/>
          </p:cNvSpPr>
          <p:nvPr>
            <p:ph type="dt" sz="half" idx="10"/>
          </p:nvPr>
        </p:nvSpPr>
        <p:spPr>
          <a:xfrm>
            <a:off x="899592" y="6356350"/>
            <a:ext cx="1691208" cy="365125"/>
          </a:xfrm>
        </p:spPr>
        <p:txBody>
          <a:bodyPr/>
          <a:lstStyle/>
          <a:p>
            <a:r>
              <a:rPr lang="en-US"/>
              <a:t>14. Oktober 2023</a:t>
            </a:r>
            <a:endParaRPr lang="en-US" dirty="0"/>
          </a:p>
        </p:txBody>
      </p:sp>
    </p:spTree>
    <p:extLst>
      <p:ext uri="{BB962C8B-B14F-4D97-AF65-F5344CB8AC3E}">
        <p14:creationId xmlns:p14="http://schemas.microsoft.com/office/powerpoint/2010/main" val="353878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BC593-932B-4039-AEE2-99576265127A}"/>
              </a:ext>
            </a:extLst>
          </p:cNvPr>
          <p:cNvSpPr>
            <a:spLocks noGrp="1"/>
          </p:cNvSpPr>
          <p:nvPr>
            <p:ph type="title"/>
          </p:nvPr>
        </p:nvSpPr>
        <p:spPr/>
        <p:txBody>
          <a:bodyPr>
            <a:normAutofit/>
          </a:bodyPr>
          <a:lstStyle/>
          <a:p>
            <a:r>
              <a:rPr lang="de-CH" b="1" dirty="0"/>
              <a:t> </a:t>
            </a:r>
            <a:r>
              <a:rPr lang="de-CH" sz="4000" b="1" dirty="0"/>
              <a:t>Verbindungen in Krisensituationen</a:t>
            </a:r>
          </a:p>
        </p:txBody>
      </p:sp>
      <p:sp>
        <p:nvSpPr>
          <p:cNvPr id="4" name="Fußzeilenplatzhalter 3">
            <a:extLst>
              <a:ext uri="{FF2B5EF4-FFF2-40B4-BE49-F238E27FC236}">
                <a16:creationId xmlns:a16="http://schemas.microsoft.com/office/drawing/2014/main" id="{279D576E-738E-418C-9BA4-CF8F1195956C}"/>
              </a:ext>
            </a:extLst>
          </p:cNvPr>
          <p:cNvSpPr>
            <a:spLocks noGrp="1"/>
          </p:cNvSpPr>
          <p:nvPr>
            <p:ph type="ftr" sz="quarter" idx="11"/>
          </p:nvPr>
        </p:nvSpPr>
        <p:spPr>
          <a:xfrm>
            <a:off x="2122224" y="6435180"/>
            <a:ext cx="4680520" cy="365125"/>
          </a:xfrm>
        </p:spPr>
        <p:txBody>
          <a:bodyPr/>
          <a:lstStyle/>
          <a:p>
            <a:r>
              <a:rPr lang="de-CH"/>
              <a:t>Notfunk-Tagung Sugiez</a:t>
            </a:r>
            <a:endParaRPr lang="en-US" dirty="0"/>
          </a:p>
        </p:txBody>
      </p:sp>
      <p:sp>
        <p:nvSpPr>
          <p:cNvPr id="5" name="Foliennummernplatzhalter 4">
            <a:extLst>
              <a:ext uri="{FF2B5EF4-FFF2-40B4-BE49-F238E27FC236}">
                <a16:creationId xmlns:a16="http://schemas.microsoft.com/office/drawing/2014/main" id="{7433B8DE-8D62-422B-A15A-65751BE25D0B}"/>
              </a:ext>
            </a:extLst>
          </p:cNvPr>
          <p:cNvSpPr>
            <a:spLocks noGrp="1"/>
          </p:cNvSpPr>
          <p:nvPr>
            <p:ph type="sldNum" sz="quarter" idx="12"/>
          </p:nvPr>
        </p:nvSpPr>
        <p:spPr>
          <a:xfrm>
            <a:off x="8028384" y="6356350"/>
            <a:ext cx="864096" cy="365125"/>
          </a:xfrm>
        </p:spPr>
        <p:txBody>
          <a:bodyPr/>
          <a:lstStyle/>
          <a:p>
            <a:fld id="{21A9A9FC-9590-49C1-A64C-73F17E16E7CF}" type="slidenum">
              <a:rPr lang="en-US" smtClean="0"/>
              <a:t>6</a:t>
            </a:fld>
            <a:endParaRPr lang="en-US" dirty="0"/>
          </a:p>
        </p:txBody>
      </p:sp>
      <p:sp>
        <p:nvSpPr>
          <p:cNvPr id="7" name="Textfeld 6">
            <a:extLst>
              <a:ext uri="{FF2B5EF4-FFF2-40B4-BE49-F238E27FC236}">
                <a16:creationId xmlns:a16="http://schemas.microsoft.com/office/drawing/2014/main" id="{3DD59309-9D99-C2CE-CF52-6BBFAFF23AAA}"/>
              </a:ext>
            </a:extLst>
          </p:cNvPr>
          <p:cNvSpPr txBox="1"/>
          <p:nvPr/>
        </p:nvSpPr>
        <p:spPr>
          <a:xfrm>
            <a:off x="1115616" y="1254642"/>
            <a:ext cx="7704856" cy="30162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Arial" charset="0"/>
                <a:ea typeface="+mn-ea"/>
                <a:cs typeface="Arial" charset="0"/>
              </a:rPr>
              <a:t>Mögliche Einsatzorte:</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Arial" charset="0"/>
                <a:ea typeface="+mn-ea"/>
                <a:cs typeface="Arial" charset="0"/>
              </a:rPr>
              <a:t>Wichtige Notfalltreffpunkte ergänzen</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Arial" charset="0"/>
                <a:ea typeface="+mn-ea"/>
                <a:cs typeface="Arial" charset="0"/>
              </a:rPr>
              <a:t>Wichtige Spitäler untereinander verbinden</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Arial" charset="0"/>
                <a:ea typeface="+mn-ea"/>
                <a:cs typeface="Arial" charset="0"/>
              </a:rPr>
              <a:t>Zivilschutz und Feuerwehr unterstützen</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Arial" charset="0"/>
                <a:ea typeface="+mn-ea"/>
                <a:cs typeface="Arial" charset="0"/>
              </a:rPr>
              <a:t>Verbindungen zu abgeschnittenen Gebieten herstellen</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lang="de-CH" sz="2000" dirty="0">
                <a:solidFill>
                  <a:prstClr val="black"/>
                </a:solidFill>
              </a:rPr>
              <a:t>Verbindung zwischen wichtigen Gemeinden im Kanton herstellen</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lang="de-CH" sz="2000" dirty="0">
                <a:solidFill>
                  <a:prstClr val="black"/>
                </a:solidFill>
              </a:rPr>
              <a:t>Eventuell Verbindung Kantone zur </a:t>
            </a:r>
            <a:r>
              <a:rPr lang="de-CH" sz="2000" b="1" dirty="0">
                <a:solidFill>
                  <a:prstClr val="black"/>
                </a:solidFill>
              </a:rPr>
              <a:t>N</a:t>
            </a:r>
            <a:r>
              <a:rPr lang="de-CH" sz="2000" dirty="0">
                <a:solidFill>
                  <a:prstClr val="black"/>
                </a:solidFill>
              </a:rPr>
              <a:t>ationalen </a:t>
            </a:r>
            <a:r>
              <a:rPr lang="de-CH" sz="2000" b="1" dirty="0">
                <a:solidFill>
                  <a:prstClr val="black"/>
                </a:solidFill>
              </a:rPr>
              <a:t>A</a:t>
            </a:r>
            <a:r>
              <a:rPr lang="de-CH" sz="2000" dirty="0">
                <a:solidFill>
                  <a:prstClr val="black"/>
                </a:solidFill>
              </a:rPr>
              <a:t>larm-</a:t>
            </a:r>
            <a:r>
              <a:rPr lang="de-CH" sz="2000" b="1" dirty="0">
                <a:solidFill>
                  <a:prstClr val="black"/>
                </a:solidFill>
              </a:rPr>
              <a:t>Z</a:t>
            </a:r>
            <a:r>
              <a:rPr lang="de-CH" sz="2000" dirty="0">
                <a:solidFill>
                  <a:prstClr val="black"/>
                </a:solidFill>
              </a:rPr>
              <a:t>entrale</a:t>
            </a:r>
          </a:p>
        </p:txBody>
      </p:sp>
      <p:sp>
        <p:nvSpPr>
          <p:cNvPr id="8" name="Textfeld 7">
            <a:extLst>
              <a:ext uri="{FF2B5EF4-FFF2-40B4-BE49-F238E27FC236}">
                <a16:creationId xmlns:a16="http://schemas.microsoft.com/office/drawing/2014/main" id="{AE279007-E9D0-A3F4-62F0-4F89D244A4D1}"/>
              </a:ext>
            </a:extLst>
          </p:cNvPr>
          <p:cNvSpPr txBox="1"/>
          <p:nvPr/>
        </p:nvSpPr>
        <p:spPr>
          <a:xfrm>
            <a:off x="1115616" y="4645669"/>
            <a:ext cx="7920880" cy="1323439"/>
          </a:xfrm>
          <a:prstGeom prst="rect">
            <a:avLst/>
          </a:prstGeom>
          <a:solidFill>
            <a:srgbClr val="FF9999"/>
          </a:solidFill>
        </p:spPr>
        <p:txBody>
          <a:bodyPr wrap="square" rtlCol="0">
            <a:spAutoFit/>
          </a:bodyPr>
          <a:lstStyle/>
          <a:p>
            <a:r>
              <a:rPr lang="de-CH" sz="2000" dirty="0">
                <a:solidFill>
                  <a:srgbClr val="180A7C"/>
                </a:solidFill>
              </a:rPr>
              <a:t>Amateurfunk ist kein Ersatz für die vorhandenen behördlichen Kommunikationsmittel. Es ist eine Ergänzung und eine aller-letzte </a:t>
            </a:r>
          </a:p>
          <a:p>
            <a:r>
              <a:rPr lang="de-CH" sz="2000" dirty="0">
                <a:solidFill>
                  <a:srgbClr val="180A7C"/>
                </a:solidFill>
              </a:rPr>
              <a:t>Not-Reserve, auf die eine Katastrophen-Organisation im Falle eines Jahrhundert-Ereignisses direkt und selbständig zugreifen kann. </a:t>
            </a:r>
          </a:p>
        </p:txBody>
      </p:sp>
      <p:sp>
        <p:nvSpPr>
          <p:cNvPr id="6" name="Datumsplatzhalter 5">
            <a:extLst>
              <a:ext uri="{FF2B5EF4-FFF2-40B4-BE49-F238E27FC236}">
                <a16:creationId xmlns:a16="http://schemas.microsoft.com/office/drawing/2014/main" id="{8C404C38-513B-5F97-C89F-DFC1A68CACE9}"/>
              </a:ext>
            </a:extLst>
          </p:cNvPr>
          <p:cNvSpPr>
            <a:spLocks noGrp="1"/>
          </p:cNvSpPr>
          <p:nvPr>
            <p:ph type="dt" sz="half" idx="10"/>
          </p:nvPr>
        </p:nvSpPr>
        <p:spPr>
          <a:xfrm>
            <a:off x="899592" y="6356350"/>
            <a:ext cx="1691208" cy="365125"/>
          </a:xfrm>
        </p:spPr>
        <p:txBody>
          <a:bodyPr/>
          <a:lstStyle/>
          <a:p>
            <a:r>
              <a:rPr lang="en-US"/>
              <a:t>14. Oktober 2023</a:t>
            </a:r>
            <a:endParaRPr lang="en-US" dirty="0"/>
          </a:p>
        </p:txBody>
      </p:sp>
    </p:spTree>
    <p:extLst>
      <p:ext uri="{BB962C8B-B14F-4D97-AF65-F5344CB8AC3E}">
        <p14:creationId xmlns:p14="http://schemas.microsoft.com/office/powerpoint/2010/main" val="199608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EEA1B-40BF-8B65-1C6F-D874E06DCA29}"/>
              </a:ext>
            </a:extLst>
          </p:cNvPr>
          <p:cNvSpPr>
            <a:spLocks noGrp="1"/>
          </p:cNvSpPr>
          <p:nvPr>
            <p:ph type="title"/>
          </p:nvPr>
        </p:nvSpPr>
        <p:spPr>
          <a:xfrm>
            <a:off x="1043608" y="188639"/>
            <a:ext cx="7560840" cy="972445"/>
          </a:xfrm>
        </p:spPr>
        <p:txBody>
          <a:bodyPr>
            <a:noAutofit/>
          </a:bodyPr>
          <a:lstStyle/>
          <a:p>
            <a:r>
              <a:rPr lang="de-CH" sz="3600" b="1" dirty="0"/>
              <a:t>Die wichtigsten Erkenntnisse</a:t>
            </a:r>
            <a:br>
              <a:rPr lang="de-CH" sz="3600" b="1" dirty="0"/>
            </a:br>
            <a:r>
              <a:rPr lang="de-CH" sz="3600" b="1" dirty="0"/>
              <a:t> der letzten Jahre:</a:t>
            </a:r>
            <a:endParaRPr lang="en-US" sz="3600" b="1" dirty="0"/>
          </a:p>
        </p:txBody>
      </p:sp>
      <p:sp>
        <p:nvSpPr>
          <p:cNvPr id="3" name="Inhaltsplatzhalter 2">
            <a:extLst>
              <a:ext uri="{FF2B5EF4-FFF2-40B4-BE49-F238E27FC236}">
                <a16:creationId xmlns:a16="http://schemas.microsoft.com/office/drawing/2014/main" id="{DD2CEBAE-B13E-AC50-8280-9EFA9F28AB82}"/>
              </a:ext>
            </a:extLst>
          </p:cNvPr>
          <p:cNvSpPr>
            <a:spLocks noGrp="1"/>
          </p:cNvSpPr>
          <p:nvPr>
            <p:ph idx="1"/>
          </p:nvPr>
        </p:nvSpPr>
        <p:spPr>
          <a:xfrm>
            <a:off x="971600" y="1409264"/>
            <a:ext cx="7920880" cy="5044071"/>
          </a:xfrm>
        </p:spPr>
        <p:txBody>
          <a:bodyPr>
            <a:normAutofit lnSpcReduction="10000"/>
          </a:bodyPr>
          <a:lstStyle/>
          <a:p>
            <a:r>
              <a:rPr lang="de-CH" sz="2000" dirty="0">
                <a:latin typeface="Arial" panose="020B0604020202020204" pitchFamily="34" charset="0"/>
                <a:cs typeface="Arial" panose="020B0604020202020204" pitchFamily="34" charset="0"/>
              </a:rPr>
              <a:t>Die </a:t>
            </a:r>
            <a:r>
              <a:rPr lang="de-CH" sz="2000" b="1" dirty="0">
                <a:latin typeface="Arial" panose="020B0604020202020204" pitchFamily="34" charset="0"/>
                <a:cs typeface="Arial" panose="020B0604020202020204" pitchFamily="34" charset="0"/>
              </a:rPr>
              <a:t>Verantwortung</a:t>
            </a:r>
            <a:r>
              <a:rPr lang="de-CH" sz="2000" dirty="0">
                <a:latin typeface="Arial" panose="020B0604020202020204" pitchFamily="34" charset="0"/>
                <a:cs typeface="Arial" panose="020B0604020202020204" pitchFamily="34" charset="0"/>
              </a:rPr>
              <a:t> für die Bewältigung von </a:t>
            </a:r>
            <a:r>
              <a:rPr lang="de-CH" sz="2000" b="1" dirty="0">
                <a:latin typeface="Arial" panose="020B0604020202020204" pitchFamily="34" charset="0"/>
                <a:cs typeface="Arial" panose="020B0604020202020204" pitchFamily="34" charset="0"/>
              </a:rPr>
              <a:t>Katastrophen</a:t>
            </a:r>
            <a:r>
              <a:rPr lang="de-CH" sz="2000" dirty="0">
                <a:latin typeface="Arial" panose="020B0604020202020204" pitchFamily="34" charset="0"/>
                <a:cs typeface="Arial" panose="020B0604020202020204" pitchFamily="34" charset="0"/>
              </a:rPr>
              <a:t> liegt bei den Kantonen</a:t>
            </a:r>
          </a:p>
          <a:p>
            <a:r>
              <a:rPr lang="de-CH" sz="2000" dirty="0">
                <a:latin typeface="Arial" panose="020B0604020202020204" pitchFamily="34" charset="0"/>
                <a:cs typeface="Arial" panose="020B0604020202020204" pitchFamily="34" charset="0"/>
              </a:rPr>
              <a:t>Gewisse Kantone delegieren diese Aufgabe sogar auf die Stufe der Bezirke/Ämter </a:t>
            </a:r>
          </a:p>
          <a:p>
            <a:r>
              <a:rPr lang="de-CH" sz="2000" dirty="0">
                <a:latin typeface="Arial" panose="020B0604020202020204" pitchFamily="34" charset="0"/>
                <a:cs typeface="Arial" panose="020B0604020202020204" pitchFamily="34" charset="0"/>
              </a:rPr>
              <a:t>Vieles läuft auch auf Stufe Gemeinde: Feuerwehr, Zivilschutz </a:t>
            </a:r>
          </a:p>
          <a:p>
            <a:r>
              <a:rPr lang="de-CH" sz="2000" dirty="0">
                <a:latin typeface="Arial" panose="020B0604020202020204" pitchFamily="34" charset="0"/>
                <a:cs typeface="Arial" panose="020B0604020202020204" pitchFamily="34" charset="0"/>
              </a:rPr>
              <a:t>Der </a:t>
            </a:r>
            <a:r>
              <a:rPr lang="de-CH" sz="2000" b="1" dirty="0">
                <a:latin typeface="Arial" panose="020B0604020202020204" pitchFamily="34" charset="0"/>
                <a:cs typeface="Arial" panose="020B0604020202020204" pitchFamily="34" charset="0"/>
              </a:rPr>
              <a:t>Föderalismus</a:t>
            </a:r>
            <a:r>
              <a:rPr lang="de-CH" sz="2000" dirty="0">
                <a:latin typeface="Arial" panose="020B0604020202020204" pitchFamily="34" charset="0"/>
                <a:cs typeface="Arial" panose="020B0604020202020204" pitchFamily="34" charset="0"/>
              </a:rPr>
              <a:t> lässt grüssen! </a:t>
            </a:r>
          </a:p>
          <a:p>
            <a:r>
              <a:rPr lang="de-CH" sz="2000" dirty="0">
                <a:latin typeface="Arial" panose="020B0604020202020204" pitchFamily="34" charset="0"/>
                <a:cs typeface="Arial" panose="020B0604020202020204" pitchFamily="34" charset="0"/>
              </a:rPr>
              <a:t>Das BABS hat keine Entscheidungsbefugnisse bei Kantonen </a:t>
            </a:r>
            <a:br>
              <a:rPr lang="de-CH" sz="2000" dirty="0">
                <a:latin typeface="Arial" panose="020B0604020202020204" pitchFamily="34" charset="0"/>
                <a:cs typeface="Arial" panose="020B0604020202020204" pitchFamily="34" charset="0"/>
              </a:rPr>
            </a:br>
            <a:r>
              <a:rPr lang="de-CH" sz="2000" dirty="0">
                <a:latin typeface="Arial" panose="020B0604020202020204" pitchFamily="34" charset="0"/>
                <a:cs typeface="Arial" panose="020B0604020202020204" pitchFamily="34" charset="0"/>
              </a:rPr>
              <a:t>und Gemeinden</a:t>
            </a:r>
          </a:p>
          <a:p>
            <a:r>
              <a:rPr lang="de-CH" sz="2000" dirty="0">
                <a:latin typeface="Arial" panose="020B0604020202020204" pitchFamily="34" charset="0"/>
                <a:cs typeface="Arial" panose="020B0604020202020204" pitchFamily="34" charset="0"/>
              </a:rPr>
              <a:t>Um die Behörden zu überzeugen, muss man zuerst </a:t>
            </a:r>
            <a:br>
              <a:rPr lang="de-CH" sz="2000" dirty="0">
                <a:latin typeface="Arial" panose="020B0604020202020204" pitchFamily="34" charset="0"/>
                <a:cs typeface="Arial" panose="020B0604020202020204" pitchFamily="34" charset="0"/>
              </a:rPr>
            </a:br>
            <a:r>
              <a:rPr lang="de-CH" sz="2000" b="1" dirty="0">
                <a:latin typeface="Arial" panose="020B0604020202020204" pitchFamily="34" charset="0"/>
                <a:cs typeface="Arial" panose="020B0604020202020204" pitchFamily="34" charset="0"/>
              </a:rPr>
              <a:t>den Tatbeweis erbringen!!!</a:t>
            </a:r>
          </a:p>
          <a:p>
            <a:r>
              <a:rPr lang="de-CH" sz="2000" dirty="0">
                <a:latin typeface="Arial" panose="020B0604020202020204" pitchFamily="34" charset="0"/>
                <a:cs typeface="Arial" panose="020B0604020202020204" pitchFamily="34" charset="0"/>
              </a:rPr>
              <a:t>Den «Mund nicht zu voll nehmen» wir können Polycom nicht substituieren</a:t>
            </a:r>
          </a:p>
          <a:p>
            <a:r>
              <a:rPr lang="de-CH" sz="2000" dirty="0">
                <a:latin typeface="Arial" panose="020B0604020202020204" pitchFamily="34" charset="0"/>
                <a:cs typeface="Arial" panose="020B0604020202020204" pitchFamily="34" charset="0"/>
              </a:rPr>
              <a:t>Wir können nur punktuell ergänzen. Dafür sind wir schnell einsatzbereit, und unsere Geräte funktionieren</a:t>
            </a:r>
          </a:p>
          <a:p>
            <a:r>
              <a:rPr lang="de-CH" sz="2000" dirty="0">
                <a:latin typeface="Arial" panose="020B0604020202020204" pitchFamily="34" charset="0"/>
                <a:cs typeface="Arial" panose="020B0604020202020204" pitchFamily="34" charset="0"/>
              </a:rPr>
              <a:t>Wir sind eine letzte «Einsatzreserve» falls gar nichts mehr geht.</a:t>
            </a:r>
          </a:p>
          <a:p>
            <a:endParaRPr lang="de-CH" sz="2000" dirty="0">
              <a:latin typeface="Arial" panose="020B0604020202020204" pitchFamily="34" charset="0"/>
              <a:cs typeface="Arial" panose="020B0604020202020204" pitchFamily="34" charset="0"/>
            </a:endParaRPr>
          </a:p>
        </p:txBody>
      </p:sp>
      <p:sp>
        <p:nvSpPr>
          <p:cNvPr id="4" name="Datumsplatzhalter 3">
            <a:extLst>
              <a:ext uri="{FF2B5EF4-FFF2-40B4-BE49-F238E27FC236}">
                <a16:creationId xmlns:a16="http://schemas.microsoft.com/office/drawing/2014/main" id="{2F30C1B8-E3CB-A73B-B617-ACF1015A9414}"/>
              </a:ext>
            </a:extLst>
          </p:cNvPr>
          <p:cNvSpPr>
            <a:spLocks noGrp="1"/>
          </p:cNvSpPr>
          <p:nvPr>
            <p:ph type="dt" sz="half" idx="10"/>
          </p:nvPr>
        </p:nvSpPr>
        <p:spPr>
          <a:xfrm>
            <a:off x="899592" y="6356350"/>
            <a:ext cx="1691208" cy="365125"/>
          </a:xfrm>
        </p:spPr>
        <p:txBody>
          <a:bodyPr/>
          <a:lstStyle/>
          <a:p>
            <a:r>
              <a:rPr lang="en-US"/>
              <a:t>14. Oktober 2023</a:t>
            </a:r>
            <a:endParaRPr lang="en-US" dirty="0"/>
          </a:p>
        </p:txBody>
      </p:sp>
      <p:sp>
        <p:nvSpPr>
          <p:cNvPr id="5" name="Fußzeilenplatzhalter 4">
            <a:extLst>
              <a:ext uri="{FF2B5EF4-FFF2-40B4-BE49-F238E27FC236}">
                <a16:creationId xmlns:a16="http://schemas.microsoft.com/office/drawing/2014/main" id="{AF183730-1EB9-F491-709C-4433156BF7CA}"/>
              </a:ext>
            </a:extLst>
          </p:cNvPr>
          <p:cNvSpPr>
            <a:spLocks noGrp="1"/>
          </p:cNvSpPr>
          <p:nvPr>
            <p:ph type="ftr" sz="quarter" idx="11"/>
          </p:nvPr>
        </p:nvSpPr>
        <p:spPr>
          <a:xfrm>
            <a:off x="2843808" y="6356350"/>
            <a:ext cx="4968552" cy="365125"/>
          </a:xfrm>
        </p:spPr>
        <p:txBody>
          <a:bodyPr/>
          <a:lstStyle/>
          <a:p>
            <a:r>
              <a:rPr lang="de-CH"/>
              <a:t>Notfunk-Tagung Sugiez</a:t>
            </a:r>
            <a:endParaRPr lang="en-US" dirty="0"/>
          </a:p>
        </p:txBody>
      </p:sp>
      <p:sp>
        <p:nvSpPr>
          <p:cNvPr id="6" name="Foliennummernplatzhalter 5">
            <a:extLst>
              <a:ext uri="{FF2B5EF4-FFF2-40B4-BE49-F238E27FC236}">
                <a16:creationId xmlns:a16="http://schemas.microsoft.com/office/drawing/2014/main" id="{9ABC40E7-8130-8F91-D194-23E51F58C268}"/>
              </a:ext>
            </a:extLst>
          </p:cNvPr>
          <p:cNvSpPr>
            <a:spLocks noGrp="1"/>
          </p:cNvSpPr>
          <p:nvPr>
            <p:ph type="sldNum" sz="quarter" idx="12"/>
          </p:nvPr>
        </p:nvSpPr>
        <p:spPr>
          <a:xfrm>
            <a:off x="8028384" y="6356350"/>
            <a:ext cx="864096" cy="365125"/>
          </a:xfrm>
        </p:spPr>
        <p:txBody>
          <a:bodyPr/>
          <a:lstStyle/>
          <a:p>
            <a:fld id="{21A9A9FC-9590-49C1-A64C-73F17E16E7CF}" type="slidenum">
              <a:rPr lang="en-US" smtClean="0"/>
              <a:t>7</a:t>
            </a:fld>
            <a:endParaRPr lang="en-US"/>
          </a:p>
        </p:txBody>
      </p:sp>
    </p:spTree>
    <p:extLst>
      <p:ext uri="{BB962C8B-B14F-4D97-AF65-F5344CB8AC3E}">
        <p14:creationId xmlns:p14="http://schemas.microsoft.com/office/powerpoint/2010/main" val="1057500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98416-BD59-6A5F-19BB-FF7F989953EF}"/>
              </a:ext>
            </a:extLst>
          </p:cNvPr>
          <p:cNvSpPr>
            <a:spLocks noGrp="1"/>
          </p:cNvSpPr>
          <p:nvPr>
            <p:ph type="title"/>
          </p:nvPr>
        </p:nvSpPr>
        <p:spPr/>
        <p:txBody>
          <a:bodyPr>
            <a:noAutofit/>
          </a:bodyPr>
          <a:lstStyle/>
          <a:p>
            <a:r>
              <a:rPr lang="de-CH" sz="3200" b="1" dirty="0"/>
              <a:t>Behörden glauben uns nur, wenn wir den Tatbeweis vorgängig erbringen</a:t>
            </a:r>
            <a:endParaRPr lang="en-US" sz="3200" b="1" dirty="0"/>
          </a:p>
        </p:txBody>
      </p:sp>
      <p:sp>
        <p:nvSpPr>
          <p:cNvPr id="3" name="Inhaltsplatzhalter 2">
            <a:extLst>
              <a:ext uri="{FF2B5EF4-FFF2-40B4-BE49-F238E27FC236}">
                <a16:creationId xmlns:a16="http://schemas.microsoft.com/office/drawing/2014/main" id="{2B0EB7D6-BA08-57C5-9AFC-3D3981A31B26}"/>
              </a:ext>
            </a:extLst>
          </p:cNvPr>
          <p:cNvSpPr>
            <a:spLocks noGrp="1"/>
          </p:cNvSpPr>
          <p:nvPr>
            <p:ph idx="1"/>
          </p:nvPr>
        </p:nvSpPr>
        <p:spPr>
          <a:xfrm>
            <a:off x="772968" y="1358085"/>
            <a:ext cx="7920880" cy="1926899"/>
          </a:xfrm>
        </p:spPr>
        <p:txBody>
          <a:bodyPr>
            <a:normAutofit/>
          </a:bodyPr>
          <a:lstStyle/>
          <a:p>
            <a:r>
              <a:rPr lang="de-CH" sz="2000" dirty="0">
                <a:latin typeface="Arial" panose="020B0604020202020204" pitchFamily="34" charset="0"/>
                <a:cs typeface="Arial" panose="020B0604020202020204" pitchFamily="34" charset="0"/>
              </a:rPr>
              <a:t>Beispiel Zug: Parallelnetz im Rahmen einer Zivilschutz-Übung</a:t>
            </a:r>
          </a:p>
          <a:p>
            <a:r>
              <a:rPr lang="de-CH" sz="2000" dirty="0">
                <a:latin typeface="Arial" panose="020B0604020202020204" pitchFamily="34" charset="0"/>
                <a:cs typeface="Arial" panose="020B0604020202020204" pitchFamily="34" charset="0"/>
              </a:rPr>
              <a:t>Beispiel SVU 19: 3-tägige Funkübung:</a:t>
            </a:r>
          </a:p>
          <a:p>
            <a:r>
              <a:rPr lang="de-CH" sz="2000" dirty="0">
                <a:latin typeface="Arial" panose="020B0604020202020204" pitchFamily="34" charset="0"/>
                <a:cs typeface="Arial" panose="020B0604020202020204" pitchFamily="34" charset="0"/>
              </a:rPr>
              <a:t>Beispiel Übung «Terra» Kanton Wallis. </a:t>
            </a:r>
          </a:p>
          <a:p>
            <a:r>
              <a:rPr lang="de-CH" sz="2000" dirty="0">
                <a:latin typeface="Arial" panose="020B0604020202020204" pitchFamily="34" charset="0"/>
                <a:cs typeface="Arial" panose="020B0604020202020204" pitchFamily="34" charset="0"/>
              </a:rPr>
              <a:t>Beispiel Solothurn: Dank Aktivitäten von HB9FTS kommt es bald zu einer Vereinbarung mit dem Kanton SO (AREDN).</a:t>
            </a:r>
            <a:endParaRPr lang="en-US" sz="2000" dirty="0">
              <a:latin typeface="Arial" panose="020B0604020202020204" pitchFamily="34" charset="0"/>
              <a:cs typeface="Arial" panose="020B0604020202020204" pitchFamily="34" charset="0"/>
            </a:endParaRPr>
          </a:p>
        </p:txBody>
      </p:sp>
      <p:sp>
        <p:nvSpPr>
          <p:cNvPr id="4" name="Datumsplatzhalter 3">
            <a:extLst>
              <a:ext uri="{FF2B5EF4-FFF2-40B4-BE49-F238E27FC236}">
                <a16:creationId xmlns:a16="http://schemas.microsoft.com/office/drawing/2014/main" id="{EDF247B9-1962-AB49-865C-F01FC80281EB}"/>
              </a:ext>
            </a:extLst>
          </p:cNvPr>
          <p:cNvSpPr>
            <a:spLocks noGrp="1"/>
          </p:cNvSpPr>
          <p:nvPr>
            <p:ph type="dt" sz="half" idx="10"/>
          </p:nvPr>
        </p:nvSpPr>
        <p:spPr>
          <a:xfrm>
            <a:off x="899592" y="6356350"/>
            <a:ext cx="1691208" cy="365125"/>
          </a:xfrm>
        </p:spPr>
        <p:txBody>
          <a:bodyPr/>
          <a:lstStyle/>
          <a:p>
            <a:r>
              <a:rPr lang="en-US"/>
              <a:t>14. Oktober 2023</a:t>
            </a:r>
            <a:endParaRPr lang="en-US" dirty="0"/>
          </a:p>
        </p:txBody>
      </p:sp>
      <p:sp>
        <p:nvSpPr>
          <p:cNvPr id="5" name="Fußzeilenplatzhalter 4">
            <a:extLst>
              <a:ext uri="{FF2B5EF4-FFF2-40B4-BE49-F238E27FC236}">
                <a16:creationId xmlns:a16="http://schemas.microsoft.com/office/drawing/2014/main" id="{15966E73-EF33-0489-CBFF-346DE547F27A}"/>
              </a:ext>
            </a:extLst>
          </p:cNvPr>
          <p:cNvSpPr>
            <a:spLocks noGrp="1"/>
          </p:cNvSpPr>
          <p:nvPr>
            <p:ph type="ftr" sz="quarter" idx="11"/>
          </p:nvPr>
        </p:nvSpPr>
        <p:spPr>
          <a:xfrm>
            <a:off x="2843808" y="6356350"/>
            <a:ext cx="4968552" cy="365125"/>
          </a:xfrm>
        </p:spPr>
        <p:txBody>
          <a:bodyPr/>
          <a:lstStyle/>
          <a:p>
            <a:r>
              <a:rPr lang="de-CH"/>
              <a:t>Notfunk-Tagung Sugiez</a:t>
            </a:r>
            <a:endParaRPr lang="en-US" dirty="0"/>
          </a:p>
        </p:txBody>
      </p:sp>
      <p:sp>
        <p:nvSpPr>
          <p:cNvPr id="6" name="Foliennummernplatzhalter 5">
            <a:extLst>
              <a:ext uri="{FF2B5EF4-FFF2-40B4-BE49-F238E27FC236}">
                <a16:creationId xmlns:a16="http://schemas.microsoft.com/office/drawing/2014/main" id="{193B97B8-EEE3-4651-12C1-D1138061C779}"/>
              </a:ext>
            </a:extLst>
          </p:cNvPr>
          <p:cNvSpPr>
            <a:spLocks noGrp="1"/>
          </p:cNvSpPr>
          <p:nvPr>
            <p:ph type="sldNum" sz="quarter" idx="12"/>
          </p:nvPr>
        </p:nvSpPr>
        <p:spPr>
          <a:xfrm>
            <a:off x="8028384" y="6356350"/>
            <a:ext cx="864096" cy="365125"/>
          </a:xfrm>
        </p:spPr>
        <p:txBody>
          <a:bodyPr/>
          <a:lstStyle/>
          <a:p>
            <a:fld id="{21A9A9FC-9590-49C1-A64C-73F17E16E7CF}" type="slidenum">
              <a:rPr lang="en-US" smtClean="0"/>
              <a:t>8</a:t>
            </a:fld>
            <a:endParaRPr lang="en-US"/>
          </a:p>
        </p:txBody>
      </p:sp>
      <p:sp>
        <p:nvSpPr>
          <p:cNvPr id="7" name="Textfeld 6">
            <a:extLst>
              <a:ext uri="{FF2B5EF4-FFF2-40B4-BE49-F238E27FC236}">
                <a16:creationId xmlns:a16="http://schemas.microsoft.com/office/drawing/2014/main" id="{C9063B55-C07F-B2A0-E7EF-9B5A4B8B733F}"/>
              </a:ext>
            </a:extLst>
          </p:cNvPr>
          <p:cNvSpPr txBox="1"/>
          <p:nvPr/>
        </p:nvSpPr>
        <p:spPr>
          <a:xfrm>
            <a:off x="880980" y="3524806"/>
            <a:ext cx="7704856" cy="2400657"/>
          </a:xfrm>
          <a:prstGeom prst="rect">
            <a:avLst/>
          </a:prstGeom>
          <a:solidFill>
            <a:schemeClr val="accent6">
              <a:lumMod val="60000"/>
              <a:lumOff val="40000"/>
            </a:schemeClr>
          </a:solidFill>
        </p:spPr>
        <p:txBody>
          <a:bodyPr wrap="square" rtlCol="0">
            <a:spAutoFit/>
          </a:bodyPr>
          <a:lstStyle/>
          <a:p>
            <a:pPr marL="342900" indent="-342900">
              <a:spcAft>
                <a:spcPts val="600"/>
              </a:spcAft>
              <a:buFont typeface="Arial" panose="020B0604020202020204" pitchFamily="34" charset="0"/>
              <a:buChar char="•"/>
            </a:pPr>
            <a:r>
              <a:rPr lang="de-CH" sz="2000" dirty="0"/>
              <a:t>Fast niemand versteht, was die Funkamateure alles für Fachwissen und Möglichkeiten haben!</a:t>
            </a:r>
          </a:p>
          <a:p>
            <a:pPr marL="342900" indent="-342900">
              <a:spcAft>
                <a:spcPts val="600"/>
              </a:spcAft>
              <a:buFont typeface="Arial" panose="020B0604020202020204" pitchFamily="34" charset="0"/>
              <a:buChar char="•"/>
            </a:pPr>
            <a:r>
              <a:rPr lang="de-CH" sz="2000" dirty="0"/>
              <a:t>Und wir haben lange nicht verstanden, wer in extremen Krisensituationen für die Bewältigung zuständig ist: </a:t>
            </a:r>
            <a:br>
              <a:rPr lang="de-CH" sz="2000" dirty="0"/>
            </a:br>
            <a:r>
              <a:rPr lang="de-CH" sz="2000" dirty="0"/>
              <a:t>vor allem Kantone, Bezirke, Regionen, Gemeinden</a:t>
            </a:r>
          </a:p>
          <a:p>
            <a:pPr marL="342900" indent="-342900">
              <a:spcAft>
                <a:spcPts val="600"/>
              </a:spcAft>
              <a:buFont typeface="Arial" panose="020B0604020202020204" pitchFamily="34" charset="0"/>
              <a:buChar char="•"/>
            </a:pPr>
            <a:r>
              <a:rPr lang="de-CH" sz="2000" dirty="0"/>
              <a:t>Niemand glaubt so richtig, dass das öffentliche Kommunikationsnetz grossflächig ausfallen könnte </a:t>
            </a:r>
            <a:endParaRPr lang="en-US" sz="2000" dirty="0"/>
          </a:p>
        </p:txBody>
      </p:sp>
    </p:spTree>
    <p:extLst>
      <p:ext uri="{BB962C8B-B14F-4D97-AF65-F5344CB8AC3E}">
        <p14:creationId xmlns:p14="http://schemas.microsoft.com/office/powerpoint/2010/main" val="190102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BC593-932B-4039-AEE2-99576265127A}"/>
              </a:ext>
            </a:extLst>
          </p:cNvPr>
          <p:cNvSpPr>
            <a:spLocks noGrp="1"/>
          </p:cNvSpPr>
          <p:nvPr>
            <p:ph type="title"/>
          </p:nvPr>
        </p:nvSpPr>
        <p:spPr>
          <a:xfrm>
            <a:off x="986217" y="188639"/>
            <a:ext cx="7992888" cy="972445"/>
          </a:xfrm>
        </p:spPr>
        <p:txBody>
          <a:bodyPr>
            <a:normAutofit fontScale="90000"/>
          </a:bodyPr>
          <a:lstStyle/>
          <a:p>
            <a:r>
              <a:rPr lang="de-CH" sz="3600" b="1" dirty="0"/>
              <a:t>Was braucht es für eine Notfunkorganisation?</a:t>
            </a:r>
            <a:br>
              <a:rPr lang="de-CH" sz="2000" b="1" dirty="0"/>
            </a:br>
            <a:r>
              <a:rPr lang="de-CH" sz="2000" b="1" dirty="0"/>
              <a:t> </a:t>
            </a:r>
            <a:r>
              <a:rPr lang="de-CH" sz="2700" b="1" dirty="0"/>
              <a:t>Technisch</a:t>
            </a:r>
            <a:endParaRPr lang="de-CH" sz="2700" dirty="0"/>
          </a:p>
        </p:txBody>
      </p:sp>
      <p:sp>
        <p:nvSpPr>
          <p:cNvPr id="6" name="Foliennummernplatzhalter 4">
            <a:extLst>
              <a:ext uri="{FF2B5EF4-FFF2-40B4-BE49-F238E27FC236}">
                <a16:creationId xmlns:a16="http://schemas.microsoft.com/office/drawing/2014/main" id="{7016B331-52E3-4E47-B783-4F312A0E0E53}"/>
              </a:ext>
            </a:extLst>
          </p:cNvPr>
          <p:cNvSpPr>
            <a:spLocks noGrp="1"/>
          </p:cNvSpPr>
          <p:nvPr>
            <p:ph type="sldNum" sz="quarter" idx="12"/>
          </p:nvPr>
        </p:nvSpPr>
        <p:spPr>
          <a:xfrm>
            <a:off x="8028384" y="6356350"/>
            <a:ext cx="864096"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A9A9FC-9590-49C1-A64C-73F17E16E7CF}"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ußzeilenplatzhalter 3">
            <a:extLst>
              <a:ext uri="{FF2B5EF4-FFF2-40B4-BE49-F238E27FC236}">
                <a16:creationId xmlns:a16="http://schemas.microsoft.com/office/drawing/2014/main" id="{4D9694D5-2711-46B4-A900-61F87A401121}"/>
              </a:ext>
            </a:extLst>
          </p:cNvPr>
          <p:cNvSpPr>
            <a:spLocks noGrp="1"/>
          </p:cNvSpPr>
          <p:nvPr>
            <p:ph type="ftr" sz="quarter" idx="11"/>
          </p:nvPr>
        </p:nvSpPr>
        <p:spPr>
          <a:xfrm>
            <a:off x="2394406" y="6399382"/>
            <a:ext cx="4680520" cy="365125"/>
          </a:xfrm>
        </p:spPr>
        <p:txBody>
          <a:bodyPr/>
          <a:lstStyle/>
          <a:p>
            <a:r>
              <a:rPr lang="de-CH"/>
              <a:t>Notfunk-Tagung Sugiez</a:t>
            </a:r>
            <a:endParaRPr lang="en-US" dirty="0"/>
          </a:p>
        </p:txBody>
      </p:sp>
      <p:sp>
        <p:nvSpPr>
          <p:cNvPr id="4" name="Datumsplatzhalter 3">
            <a:extLst>
              <a:ext uri="{FF2B5EF4-FFF2-40B4-BE49-F238E27FC236}">
                <a16:creationId xmlns:a16="http://schemas.microsoft.com/office/drawing/2014/main" id="{2FF1FF9F-6D9C-ED10-8CB4-B94BB37A7C2E}"/>
              </a:ext>
            </a:extLst>
          </p:cNvPr>
          <p:cNvSpPr>
            <a:spLocks noGrp="1"/>
          </p:cNvSpPr>
          <p:nvPr>
            <p:ph type="dt" sz="half" idx="10"/>
          </p:nvPr>
        </p:nvSpPr>
        <p:spPr>
          <a:xfrm>
            <a:off x="899592" y="6356350"/>
            <a:ext cx="1691208" cy="365125"/>
          </a:xfrm>
        </p:spPr>
        <p:txBody>
          <a:bodyPr/>
          <a:lstStyle/>
          <a:p>
            <a:r>
              <a:rPr lang="en-US"/>
              <a:t>14. Oktober 2023</a:t>
            </a:r>
            <a:endParaRPr lang="en-US" dirty="0"/>
          </a:p>
        </p:txBody>
      </p:sp>
      <p:sp>
        <p:nvSpPr>
          <p:cNvPr id="5" name="Textfeld 4">
            <a:extLst>
              <a:ext uri="{FF2B5EF4-FFF2-40B4-BE49-F238E27FC236}">
                <a16:creationId xmlns:a16="http://schemas.microsoft.com/office/drawing/2014/main" id="{E0C4CD27-3847-77A4-388D-3CD84EBF5BBB}"/>
              </a:ext>
            </a:extLst>
          </p:cNvPr>
          <p:cNvSpPr txBox="1"/>
          <p:nvPr/>
        </p:nvSpPr>
        <p:spPr>
          <a:xfrm>
            <a:off x="899592" y="1489720"/>
            <a:ext cx="7632848" cy="2631490"/>
          </a:xfrm>
          <a:prstGeom prst="rect">
            <a:avLst/>
          </a:prstGeom>
          <a:noFill/>
        </p:spPr>
        <p:txBody>
          <a:bodyPr wrap="square" rtlCol="0">
            <a:spAutoFit/>
          </a:bodyPr>
          <a:lstStyle/>
          <a:p>
            <a:pPr>
              <a:spcAft>
                <a:spcPts val="600"/>
              </a:spcAft>
            </a:pPr>
            <a:r>
              <a:rPr lang="de-CH" sz="2000" b="1" dirty="0"/>
              <a:t>1. </a:t>
            </a:r>
            <a:r>
              <a:rPr lang="de-CH" sz="2000" b="1" u="sng" dirty="0"/>
              <a:t>Sofort:  </a:t>
            </a:r>
            <a:r>
              <a:rPr lang="de-CH" sz="2000" b="1" dirty="0"/>
              <a:t>Sprechkanal (Relais mit 2-3 Tagen</a:t>
            </a:r>
            <a:br>
              <a:rPr lang="de-CH" sz="2000" b="1" dirty="0"/>
            </a:br>
            <a:r>
              <a:rPr lang="de-CH" sz="2000" b="1" dirty="0"/>
              <a:t>    Betriebsautonomie)</a:t>
            </a:r>
          </a:p>
          <a:p>
            <a:pPr marL="342900" indent="-342900">
              <a:spcAft>
                <a:spcPts val="600"/>
              </a:spcAft>
              <a:buFont typeface="Arial" panose="020B0604020202020204" pitchFamily="34" charset="0"/>
              <a:buChar char="•"/>
            </a:pPr>
            <a:r>
              <a:rPr lang="de-CH" sz="2000" dirty="0"/>
              <a:t>Zur Mobilisierung der Notfunker</a:t>
            </a:r>
          </a:p>
          <a:p>
            <a:pPr marL="342900" indent="-342900">
              <a:spcAft>
                <a:spcPts val="600"/>
              </a:spcAft>
              <a:buFont typeface="Arial" panose="020B0604020202020204" pitchFamily="34" charset="0"/>
              <a:buChar char="•"/>
            </a:pPr>
            <a:r>
              <a:rPr lang="de-CH" sz="2000" dirty="0"/>
              <a:t>Als Organisationskanal:  Koordination von Leuten und Material</a:t>
            </a:r>
          </a:p>
          <a:p>
            <a:pPr marL="342900" indent="-342900">
              <a:spcAft>
                <a:spcPts val="600"/>
              </a:spcAft>
              <a:buFont typeface="Arial" panose="020B0604020202020204" pitchFamily="34" charset="0"/>
              <a:buChar char="•"/>
            </a:pPr>
            <a:r>
              <a:rPr lang="de-CH" sz="2000" dirty="0"/>
              <a:t>Für schnelle Lageberichte etc. </a:t>
            </a:r>
          </a:p>
          <a:p>
            <a:pPr>
              <a:spcAft>
                <a:spcPts val="600"/>
              </a:spcAft>
            </a:pPr>
            <a:endParaRPr lang="de-CH" sz="2000" dirty="0"/>
          </a:p>
          <a:p>
            <a:pPr>
              <a:spcAft>
                <a:spcPts val="600"/>
              </a:spcAft>
            </a:pPr>
            <a:endParaRPr lang="en-US" sz="2000" dirty="0"/>
          </a:p>
        </p:txBody>
      </p:sp>
      <p:sp>
        <p:nvSpPr>
          <p:cNvPr id="7" name="Textfeld 6">
            <a:extLst>
              <a:ext uri="{FF2B5EF4-FFF2-40B4-BE49-F238E27FC236}">
                <a16:creationId xmlns:a16="http://schemas.microsoft.com/office/drawing/2014/main" id="{B99FBA51-F896-4FD9-41B9-D8A7C6D4A615}"/>
              </a:ext>
            </a:extLst>
          </p:cNvPr>
          <p:cNvSpPr txBox="1"/>
          <p:nvPr/>
        </p:nvSpPr>
        <p:spPr>
          <a:xfrm>
            <a:off x="895678" y="3482887"/>
            <a:ext cx="7970458" cy="3862596"/>
          </a:xfrm>
          <a:prstGeom prst="rect">
            <a:avLst/>
          </a:prstGeom>
          <a:noFill/>
        </p:spPr>
        <p:txBody>
          <a:bodyPr wrap="square" rtlCol="0">
            <a:spAutoFit/>
          </a:bodyPr>
          <a:lstStyle/>
          <a:p>
            <a:pPr>
              <a:spcAft>
                <a:spcPts val="600"/>
              </a:spcAft>
            </a:pPr>
            <a:r>
              <a:rPr lang="de-CH" sz="2000" b="1" dirty="0"/>
              <a:t>2. </a:t>
            </a:r>
            <a:r>
              <a:rPr lang="de-CH" sz="2000" b="1" u="sng" dirty="0"/>
              <a:t>Phase 2: </a:t>
            </a:r>
            <a:r>
              <a:rPr lang="de-CH" sz="1600" dirty="0"/>
              <a:t>(Nach ein paar Stunden)</a:t>
            </a:r>
            <a:br>
              <a:rPr lang="de-CH" sz="1600" dirty="0"/>
            </a:br>
            <a:r>
              <a:rPr lang="de-CH" sz="1600" dirty="0"/>
              <a:t>     </a:t>
            </a:r>
            <a:r>
              <a:rPr lang="de-CH" sz="2000" b="1" dirty="0"/>
              <a:t>Datenkanal mit fehlerfreier Übertragung</a:t>
            </a:r>
            <a:br>
              <a:rPr lang="de-CH" sz="2000" b="1" dirty="0"/>
            </a:br>
            <a:r>
              <a:rPr lang="de-CH" sz="2000" b="1" dirty="0"/>
              <a:t>    (Punkt zu Punkt, Mailboxen, Daten-Relais etc.)</a:t>
            </a:r>
          </a:p>
          <a:p>
            <a:pPr marL="342900" indent="-342900">
              <a:spcAft>
                <a:spcPts val="600"/>
              </a:spcAft>
              <a:buFont typeface="Arial" panose="020B0604020202020204" pitchFamily="34" charset="0"/>
              <a:buChar char="•"/>
            </a:pPr>
            <a:r>
              <a:rPr lang="de-CH" sz="2000" dirty="0"/>
              <a:t>Zur Übertragung von Listen, Word Dokumenten und Bildern</a:t>
            </a:r>
            <a:br>
              <a:rPr lang="de-CH" sz="2000" dirty="0"/>
            </a:br>
            <a:endParaRPr lang="de-CH" sz="2000" dirty="0"/>
          </a:p>
          <a:p>
            <a:pPr>
              <a:spcAft>
                <a:spcPts val="600"/>
              </a:spcAft>
            </a:pPr>
            <a:r>
              <a:rPr lang="de-CH" sz="2000" b="1" dirty="0"/>
              <a:t>Mögliche Technologien für Datenkanal:</a:t>
            </a:r>
          </a:p>
          <a:p>
            <a:pPr marL="342900" indent="-342900">
              <a:spcAft>
                <a:spcPts val="600"/>
              </a:spcAft>
              <a:buFont typeface="Arial" panose="020B0604020202020204" pitchFamily="34" charset="0"/>
              <a:buChar char="•"/>
            </a:pPr>
            <a:r>
              <a:rPr lang="de-CH" sz="2000" dirty="0"/>
              <a:t>Winlink 2000 HF und Winlink 2000 VHF/UHF (mit VARA) </a:t>
            </a:r>
          </a:p>
          <a:p>
            <a:pPr marL="342900" indent="-342900">
              <a:spcAft>
                <a:spcPts val="600"/>
              </a:spcAft>
              <a:buFont typeface="Arial" panose="020B0604020202020204" pitchFamily="34" charset="0"/>
              <a:buChar char="•"/>
            </a:pPr>
            <a:r>
              <a:rPr lang="de-CH" sz="2000" dirty="0"/>
              <a:t>Mobiles HamNet P2P, AREDN, ev. </a:t>
            </a:r>
            <a:r>
              <a:rPr lang="de-CH" sz="2000" dirty="0" err="1"/>
              <a:t>VarAC</a:t>
            </a:r>
            <a:r>
              <a:rPr lang="de-CH" sz="2000" dirty="0"/>
              <a:t> </a:t>
            </a:r>
            <a:r>
              <a:rPr lang="de-CH" sz="1600" dirty="0"/>
              <a:t>(nur Kurzmeldungen ~SMS)</a:t>
            </a:r>
            <a:br>
              <a:rPr lang="de-CH" sz="2000" dirty="0"/>
            </a:br>
            <a:br>
              <a:rPr lang="de-CH" sz="2000" dirty="0"/>
            </a:br>
            <a:endParaRPr lang="de-CH" sz="2000" dirty="0"/>
          </a:p>
          <a:p>
            <a:pPr marL="342900" indent="-342900">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37612881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1395</Words>
  <Application>Microsoft Office PowerPoint</Application>
  <PresentationFormat>Bildschirmpräsentation (4:3)</PresentationFormat>
  <Paragraphs>169</Paragraphs>
  <Slides>15</Slides>
  <Notes>9</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15</vt:i4>
      </vt:variant>
    </vt:vector>
  </HeadingPairs>
  <TitlesOfParts>
    <vt:vector size="19" baseType="lpstr">
      <vt:lpstr>Arial</vt:lpstr>
      <vt:lpstr>Calibri</vt:lpstr>
      <vt:lpstr>Custom Design</vt:lpstr>
      <vt:lpstr>1_Custom Design</vt:lpstr>
      <vt:lpstr>Wenn alle Stricke reissen:    Notfunk in der Schweiz  Notfunk-Tagung Sugiez 14. Okt 2023 </vt:lpstr>
      <vt:lpstr> Warum Notfunk durch Funkamateure?</vt:lpstr>
      <vt:lpstr> Warum Notfunk durch Funkamateure?</vt:lpstr>
      <vt:lpstr>Notverbindungen in Krisensituationen</vt:lpstr>
      <vt:lpstr>Notfunk durch Funkamateure: Grundsätzliches</vt:lpstr>
      <vt:lpstr> Verbindungen in Krisensituationen</vt:lpstr>
      <vt:lpstr>Die wichtigsten Erkenntnisse  der letzten Jahre:</vt:lpstr>
      <vt:lpstr>Behörden glauben uns nur, wenn wir den Tatbeweis vorgängig erbringen</vt:lpstr>
      <vt:lpstr>Was braucht es für eine Notfunkorganisation?  Technisch</vt:lpstr>
      <vt:lpstr>Bestehende Vereinbarungen und Kontakte</vt:lpstr>
      <vt:lpstr>Links zu Notfunkthemen</vt:lpstr>
      <vt:lpstr> Notfunk Brütten  .. als eine Einsatzzentrale?</vt:lpstr>
      <vt:lpstr>Auszug Jahresbericht REDOG 2022</vt:lpstr>
      <vt:lpstr>Notfunk durch Funkamateure muss bekannter werden, ähnlich wie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Notfunk Schweiz der USKA</dc:title>
  <dc:subject>Emergency Communications in ao Lagen</dc:subject>
  <dc:creator>Bernard Wehrli USKA</dc:creator>
  <cp:lastModifiedBy>Bernard Wehrli</cp:lastModifiedBy>
  <cp:revision>568</cp:revision>
  <cp:lastPrinted>2013-10-29T08:26:24Z</cp:lastPrinted>
  <dcterms:created xsi:type="dcterms:W3CDTF">2012-08-30T17:51:23Z</dcterms:created>
  <dcterms:modified xsi:type="dcterms:W3CDTF">2023-10-05T06:33:01Z</dcterms:modified>
</cp:coreProperties>
</file>