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4" r:id="rId3"/>
    <p:sldId id="325" r:id="rId4"/>
    <p:sldId id="326" r:id="rId5"/>
    <p:sldId id="327" r:id="rId6"/>
    <p:sldId id="321" r:id="rId7"/>
    <p:sldId id="320" r:id="rId8"/>
    <p:sldId id="319" r:id="rId9"/>
    <p:sldId id="317" r:id="rId10"/>
    <p:sldId id="322" r:id="rId11"/>
    <p:sldId id="316" r:id="rId12"/>
    <p:sldId id="331" r:id="rId13"/>
    <p:sldId id="328" r:id="rId14"/>
    <p:sldId id="334" r:id="rId15"/>
    <p:sldId id="336" r:id="rId16"/>
    <p:sldId id="337" r:id="rId17"/>
    <p:sldId id="335" r:id="rId18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mincho" charset="0"/>
        <a:cs typeface="msminch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8" autoAdjust="0"/>
    <p:restoredTop sz="67425" autoAdjust="0"/>
  </p:normalViewPr>
  <p:slideViewPr>
    <p:cSldViewPr>
      <p:cViewPr varScale="1">
        <p:scale>
          <a:sx n="70" d="100"/>
          <a:sy n="70" d="100"/>
        </p:scale>
        <p:origin x="1686" y="60"/>
      </p:cViewPr>
      <p:guideLst>
        <p:guide orient="horz" pos="2154"/>
        <p:guide pos="2880"/>
      </p:guideLst>
    </p:cSldViewPr>
  </p:slideViewPr>
  <p:outlineViewPr>
    <p:cViewPr varScale="1">
      <p:scale>
        <a:sx n="170" d="200"/>
        <a:sy n="170" d="200"/>
      </p:scale>
      <p:origin x="0" y="-163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5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DABEFFD-C8F8-4A4F-9A68-6F8DC90C1929}" type="datetimeFigureOut">
              <a:rPr lang="fr-CH"/>
              <a:pPr>
                <a:defRPr/>
              </a:pPr>
              <a:t>12.10.2023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B6CAF00-831A-4507-9EFD-CD33A266F39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791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BCCB872-C524-4F99-A07E-F99BD4E703E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1547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F25CFE-EA09-4DBF-A415-EE9AA55F3B6E}" type="slidenum">
              <a:rPr lang="en-US" altLang="fr-FR" sz="1400" smtClean="0"/>
              <a:pPr>
                <a:spcBef>
                  <a:spcPct val="0"/>
                </a:spcBef>
              </a:pPr>
              <a:t>1</a:t>
            </a:fld>
            <a:endParaRPr lang="en-US" altLang="fr-FR" sz="1400"/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J’ai juste 10 minutes </a:t>
            </a:r>
          </a:p>
          <a:p>
            <a:r>
              <a:rPr lang="fr-FR" altLang="fr-FR" dirty="0"/>
              <a:t>La raison pour laquelle nous utilisons un RMS en portable est la suivante</a:t>
            </a:r>
          </a:p>
          <a:p>
            <a:r>
              <a:rPr lang="fr-FR" altLang="fr-FR" dirty="0"/>
              <a:t>- Sur un point haut, il est plus facilement accessible pour les autres membres d’un réseau</a:t>
            </a:r>
          </a:p>
          <a:p>
            <a:r>
              <a:rPr lang="fr-FR" altLang="fr-FR" dirty="0"/>
              <a:t>- Assurer une meilleure bande passante</a:t>
            </a:r>
          </a:p>
          <a:p>
            <a:r>
              <a:rPr lang="fr-FR" altLang="fr-FR" dirty="0"/>
              <a:t>- Le RMS est censé toujours fonctionner. Dans le cas de liaison P2P, il faut impérativement que les stations soient disponibles et exploitées</a:t>
            </a:r>
          </a:p>
          <a:p>
            <a:endParaRPr lang="fr-FR" altLang="fr-FR" dirty="0"/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5037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10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Une radio ne peut desservir qu’un mode à la fois !</a:t>
            </a:r>
          </a:p>
          <a:p>
            <a:r>
              <a:rPr lang="fr-FR" altLang="fr-FR" dirty="0"/>
              <a:t>La communication entre les RMS Relay et les divers Agents, s’effectuent uniquement par TCP/IP</a:t>
            </a:r>
          </a:p>
        </p:txBody>
      </p:sp>
    </p:spTree>
    <p:extLst>
      <p:ext uri="{BB962C8B-B14F-4D97-AF65-F5344CB8AC3E}">
        <p14:creationId xmlns:p14="http://schemas.microsoft.com/office/powerpoint/2010/main" val="2724080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11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La configuration de base de nos Go-Kit et stations mobiles </a:t>
            </a:r>
          </a:p>
          <a:p>
            <a:r>
              <a:rPr lang="fr-FR" altLang="fr-FR" dirty="0"/>
              <a:t>une station radio VHF/UHF et HF pour les stations mobiles</a:t>
            </a:r>
          </a:p>
          <a:p>
            <a:r>
              <a:rPr lang="fr-FR" altLang="fr-FR" dirty="0"/>
              <a:t>- équipée d’un dipôle pour la bande des 80m</a:t>
            </a:r>
          </a:p>
          <a:p>
            <a:r>
              <a:rPr lang="fr-FR" altLang="fr-FR" dirty="0"/>
              <a:t>- d’une antenne VHF/UHF</a:t>
            </a:r>
          </a:p>
          <a:p>
            <a:endParaRPr lang="fr-FR" altLang="fr-FR" dirty="0"/>
          </a:p>
          <a:p>
            <a:r>
              <a:rPr lang="fr-FR" altLang="fr-FR" dirty="0"/>
              <a:t>3 configurations logiciels</a:t>
            </a:r>
          </a:p>
          <a:p>
            <a:r>
              <a:rPr lang="fr-FR" altLang="fr-FR" dirty="0"/>
              <a:t>- </a:t>
            </a:r>
            <a:r>
              <a:rPr lang="fr-FR" altLang="fr-FR" dirty="0" err="1"/>
              <a:t>Winlink</a:t>
            </a:r>
            <a:r>
              <a:rPr lang="fr-FR" altLang="fr-FR" dirty="0"/>
              <a:t> Express</a:t>
            </a:r>
          </a:p>
          <a:p>
            <a:r>
              <a:rPr lang="fr-FR" altLang="fr-FR" dirty="0"/>
              <a:t>- RMS Relay, RMS </a:t>
            </a:r>
            <a:r>
              <a:rPr lang="fr-FR" altLang="fr-FR" dirty="0" err="1"/>
              <a:t>Packet</a:t>
            </a:r>
            <a:r>
              <a:rPr lang="fr-FR" altLang="fr-FR" dirty="0"/>
              <a:t> ou RMS </a:t>
            </a:r>
            <a:r>
              <a:rPr lang="fr-FR" altLang="fr-FR" dirty="0" err="1"/>
              <a:t>Trimode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4013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12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90523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13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Dans RMS </a:t>
            </a:r>
            <a:r>
              <a:rPr lang="fr-FR" altLang="fr-FR" dirty="0" err="1"/>
              <a:t>Trimode</a:t>
            </a:r>
            <a:r>
              <a:rPr lang="fr-FR" altLang="fr-FR" dirty="0"/>
              <a:t> ou RMS </a:t>
            </a:r>
            <a:r>
              <a:rPr lang="fr-FR" altLang="fr-FR" dirty="0" err="1"/>
              <a:t>Packet</a:t>
            </a:r>
            <a:r>
              <a:rPr lang="fr-FR" altLang="fr-FR" dirty="0"/>
              <a:t>, il faut porter une attention particulière à ce paramètre</a:t>
            </a:r>
          </a:p>
          <a:p>
            <a:r>
              <a:rPr lang="fr-FR" altLang="fr-FR" dirty="0"/>
              <a:t>C’est </a:t>
            </a:r>
            <a:r>
              <a:rPr lang="fr-FR" altLang="fr-FR" dirty="0" err="1"/>
              <a:t>Winlink</a:t>
            </a:r>
            <a:r>
              <a:rPr lang="fr-FR" altLang="fr-FR" dirty="0"/>
              <a:t> qui pilote le modem VARA !</a:t>
            </a:r>
          </a:p>
        </p:txBody>
      </p:sp>
    </p:spTree>
    <p:extLst>
      <p:ext uri="{BB962C8B-B14F-4D97-AF65-F5344CB8AC3E}">
        <p14:creationId xmlns:p14="http://schemas.microsoft.com/office/powerpoint/2010/main" val="1469949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14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Si le RMS dispose d’une connexion internet, sur le site de </a:t>
            </a:r>
            <a:r>
              <a:rPr lang="fr-FR" altLang="fr-FR" dirty="0" err="1"/>
              <a:t>winlink</a:t>
            </a:r>
            <a:r>
              <a:rPr lang="fr-FR" altLang="fr-FR"/>
              <a:t>, </a:t>
            </a:r>
            <a:r>
              <a:rPr lang="fr-FR" altLang="fr-FR" dirty="0"/>
              <a:t>vous trouverez les informations</a:t>
            </a:r>
          </a:p>
          <a:p>
            <a:r>
              <a:rPr lang="fr-FR" altLang="fr-FR" dirty="0"/>
              <a:t>Momentanément, il n’y a pas de RMS EMCOMM en Vara FM disponible</a:t>
            </a:r>
          </a:p>
        </p:txBody>
      </p:sp>
    </p:spTree>
    <p:extLst>
      <p:ext uri="{BB962C8B-B14F-4D97-AF65-F5344CB8AC3E}">
        <p14:creationId xmlns:p14="http://schemas.microsoft.com/office/powerpoint/2010/main" val="587358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15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Si le RMS dispose d’une connexion internet, sur le site de </a:t>
            </a:r>
            <a:r>
              <a:rPr lang="fr-FR" altLang="fr-FR" dirty="0" err="1"/>
              <a:t>winlink</a:t>
            </a:r>
            <a:r>
              <a:rPr lang="fr-FR" altLang="fr-FR"/>
              <a:t>, </a:t>
            </a:r>
            <a:r>
              <a:rPr lang="fr-FR" altLang="fr-FR" dirty="0"/>
              <a:t>vous trouverez les informations</a:t>
            </a:r>
          </a:p>
          <a:p>
            <a:r>
              <a:rPr lang="fr-FR" altLang="fr-FR" dirty="0"/>
              <a:t>Momentanément, il n’y a pas de RMS EMCOMM en Vara FM disponible</a:t>
            </a:r>
          </a:p>
        </p:txBody>
      </p:sp>
    </p:spTree>
    <p:extLst>
      <p:ext uri="{BB962C8B-B14F-4D97-AF65-F5344CB8AC3E}">
        <p14:creationId xmlns:p14="http://schemas.microsoft.com/office/powerpoint/2010/main" val="340929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54"/>
          <p:cNvSpPr/>
          <p:nvPr/>
        </p:nvSpPr>
        <p:spPr>
          <a:xfrm>
            <a:off x="4398840" y="9555120"/>
            <a:ext cx="3370680" cy="50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</a:pPr>
            <a:fld id="{C99A9BAA-9893-4278-8BEF-DE448BC29BB0}" type="slidenum">
              <a:rPr lang="fr-CH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</a:t>
            </a:fld>
            <a:endParaRPr lang="fr-CH" sz="1400" b="0" strike="noStrike" spc="-1"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200" cy="452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CH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17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2733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2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On voit ici la 1ère couche des 4 couches bien distincte</a:t>
            </a:r>
          </a:p>
          <a:p>
            <a:r>
              <a:rPr lang="fr-FR" altLang="fr-FR" dirty="0"/>
              <a:t>La 1</a:t>
            </a:r>
            <a:r>
              <a:rPr lang="fr-FR" altLang="fr-FR" baseline="30000" dirty="0"/>
              <a:t>ère</a:t>
            </a:r>
            <a:r>
              <a:rPr lang="fr-FR" altLang="fr-FR" dirty="0"/>
              <a:t> couche représente les clients </a:t>
            </a:r>
            <a:r>
              <a:rPr lang="fr-FR" altLang="fr-FR" dirty="0" err="1"/>
              <a:t>Winlink</a:t>
            </a:r>
            <a:r>
              <a:rPr lang="fr-FR" altLang="fr-FR" dirty="0"/>
              <a:t> Express appelé aussi RMS Express</a:t>
            </a:r>
          </a:p>
          <a:p>
            <a:r>
              <a:rPr lang="fr-FR" altLang="fr-FR" dirty="0"/>
              <a:t>- Communication entre les clients en pair to pair </a:t>
            </a:r>
            <a:r>
              <a:rPr lang="fr-CH" alt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sans dépendre de l’infrastructure</a:t>
            </a:r>
            <a:endParaRPr lang="fr-FR" altLang="fr-FR" dirty="0"/>
          </a:p>
          <a:p>
            <a:r>
              <a:rPr lang="fr-FR" altLang="fr-FR" dirty="0"/>
              <a:t>- Communication avec les serveurs </a:t>
            </a:r>
            <a:r>
              <a:rPr lang="fr-FR" altLang="fr-FR" dirty="0" err="1"/>
              <a:t>Winlink</a:t>
            </a:r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3856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3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La 2</a:t>
            </a:r>
            <a:r>
              <a:rPr lang="fr-FR" altLang="fr-FR" baseline="30000" dirty="0"/>
              <a:t>ème</a:t>
            </a:r>
            <a:r>
              <a:rPr lang="fr-FR" altLang="fr-FR" dirty="0"/>
              <a:t> représente les </a:t>
            </a:r>
            <a:r>
              <a:rPr lang="fr-FR" altLang="fr-FR" dirty="0" err="1"/>
              <a:t>Remote</a:t>
            </a:r>
            <a:r>
              <a:rPr lang="fr-FR" altLang="fr-FR" dirty="0"/>
              <a:t> Message Servers « RMS » « Radio Message Server »</a:t>
            </a:r>
          </a:p>
          <a:p>
            <a:r>
              <a:rPr lang="fr-FR" altLang="fr-FR" dirty="0"/>
              <a:t>- Reçoivent les connections des clients </a:t>
            </a:r>
            <a:r>
              <a:rPr lang="fr-FR" altLang="fr-FR" dirty="0" err="1"/>
              <a:t>Winlink</a:t>
            </a:r>
            <a:r>
              <a:rPr lang="fr-FR" altLang="fr-FR" dirty="0"/>
              <a:t> Express</a:t>
            </a:r>
          </a:p>
          <a:p>
            <a:endParaRPr lang="fr-FR" altLang="fr-FR" dirty="0"/>
          </a:p>
          <a:p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Depuis 2019, le service est également accessible depuis l'ensemble de l'Afrique, l'Europe et du Moyen-Orient en utilisant le transpondeur radioamateur du satellite géostationnaire QO-100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59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4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La 3</a:t>
            </a:r>
            <a:r>
              <a:rPr lang="fr-FR" altLang="fr-FR" baseline="30000" dirty="0"/>
              <a:t>ème</a:t>
            </a:r>
            <a:r>
              <a:rPr lang="fr-FR" altLang="fr-FR" dirty="0"/>
              <a:t> couche représente internet</a:t>
            </a:r>
          </a:p>
          <a:p>
            <a:r>
              <a:rPr lang="fr-FR" altLang="fr-FR" dirty="0"/>
              <a:t>- Permet la mise à jour automatique des divers logiciels de l’infrastructure</a:t>
            </a:r>
          </a:p>
          <a:p>
            <a:r>
              <a:rPr lang="fr-FR" altLang="fr-FR" dirty="0"/>
              <a:t>- Report des positions des clients </a:t>
            </a:r>
            <a:r>
              <a:rPr lang="fr-FR" altLang="fr-FR" dirty="0" err="1"/>
              <a:t>Winlink</a:t>
            </a:r>
            <a:r>
              <a:rPr lang="fr-FR" altLang="fr-FR" dirty="0"/>
              <a:t> sur la carte</a:t>
            </a:r>
          </a:p>
          <a:p>
            <a:r>
              <a:rPr lang="fr-FR" altLang="fr-FR" dirty="0"/>
              <a:t>- Passerelle APRS -&gt; </a:t>
            </a:r>
            <a:r>
              <a:rPr lang="fr-FR" altLang="fr-FR" dirty="0" err="1"/>
              <a:t>Winlink</a:t>
            </a:r>
            <a:r>
              <a:rPr lang="fr-FR" altLang="fr-FR" dirty="0"/>
              <a:t>, </a:t>
            </a:r>
            <a:r>
              <a:rPr lang="fr-FR" altLang="fr-FR" dirty="0" err="1"/>
              <a:t>etc</a:t>
            </a:r>
            <a:endParaRPr lang="fr-FR" altLang="fr-FR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- Permet la communication entre les RMS et les CMS que voici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8184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5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La 4</a:t>
            </a:r>
            <a:r>
              <a:rPr lang="fr-FR" altLang="fr-FR" baseline="30000" dirty="0"/>
              <a:t>ème</a:t>
            </a:r>
            <a:r>
              <a:rPr lang="fr-FR" altLang="fr-FR" dirty="0"/>
              <a:t> couche représente les Common Message Servers « CMS »</a:t>
            </a:r>
          </a:p>
          <a:p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Ils assurent le stockage et l'échange de courriels entre les utilisateurs, et avec Internet.</a:t>
            </a:r>
          </a:p>
          <a:p>
            <a:endParaRPr lang="fr-CH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 serveurs pour la tolérance de panne et une réplication géographique</a:t>
            </a:r>
          </a:p>
          <a:p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Brentwood dans le </a:t>
            </a:r>
            <a:r>
              <a:rPr lang="fr-CH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Tenessee</a:t>
            </a:r>
            <a:endParaRPr lang="fr-CH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San </a:t>
            </a:r>
            <a:r>
              <a:rPr lang="fr-CH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diego</a:t>
            </a:r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en Californie</a:t>
            </a:r>
          </a:p>
          <a:p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Halifax au Canada</a:t>
            </a:r>
          </a:p>
          <a:p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Vienne en Autriche</a:t>
            </a:r>
          </a:p>
          <a:p>
            <a:r>
              <a:rPr lang="fr-CH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 Perth en Australie</a:t>
            </a:r>
          </a:p>
          <a:p>
            <a:endParaRPr lang="fr-CH" alt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CH" alt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Depuis 2019, ces serveurs se trouvent dans le cloud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071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6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Dans le cadre de nos activités, nous utilisons </a:t>
            </a:r>
            <a:r>
              <a:rPr lang="fr-FR" altLang="fr-FR" dirty="0" err="1"/>
              <a:t>Winlink</a:t>
            </a:r>
            <a:r>
              <a:rPr lang="fr-FR" altLang="fr-FR" dirty="0"/>
              <a:t> </a:t>
            </a:r>
          </a:p>
          <a:p>
            <a:r>
              <a:rPr lang="fr-FR" altLang="fr-FR" dirty="0"/>
              <a:t>- comme agent de messagerie </a:t>
            </a:r>
          </a:p>
          <a:p>
            <a:r>
              <a:rPr lang="fr-FR" altLang="fr-FR" dirty="0"/>
              <a:t>- la suite VARA comme couche de transport en VHF-UHF et HF sur 80m</a:t>
            </a:r>
          </a:p>
          <a:p>
            <a:endParaRPr lang="fr-FR" altLang="fr-FR" dirty="0"/>
          </a:p>
          <a:p>
            <a:r>
              <a:rPr lang="fr-FR" altLang="fr-FR" dirty="0"/>
              <a:t>Optimisation</a:t>
            </a:r>
          </a:p>
          <a:p>
            <a:r>
              <a:rPr lang="fr-FR" altLang="fr-FR" dirty="0"/>
              <a:t>- Si votre ordinateur dispose d’un GPS, il peut reporter automatiquement votre position dans les messages envoyé !</a:t>
            </a:r>
          </a:p>
          <a:p>
            <a:r>
              <a:rPr lang="fr-FR" altLang="fr-FR" dirty="0"/>
              <a:t>- Privilégier le gain de l’antenne</a:t>
            </a:r>
          </a:p>
          <a:p>
            <a:r>
              <a:rPr lang="fr-FR" altLang="fr-FR" dirty="0"/>
              <a:t>- Supprimer tous les filtres DSP de votre TRX</a:t>
            </a:r>
          </a:p>
          <a:p>
            <a:r>
              <a:rPr lang="fr-FR" altLang="fr-FR" dirty="0"/>
              <a:t>- Prendre soin du gain audio pour avoir la puissance maximale sans recourir à l’ALC</a:t>
            </a:r>
          </a:p>
        </p:txBody>
      </p:sp>
    </p:spTree>
    <p:extLst>
      <p:ext uri="{BB962C8B-B14F-4D97-AF65-F5344CB8AC3E}">
        <p14:creationId xmlns:p14="http://schemas.microsoft.com/office/powerpoint/2010/main" val="90174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7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Avant toute chose, il faut enregistrer le call auprès de </a:t>
            </a:r>
            <a:r>
              <a:rPr lang="fr-FR" altLang="fr-FR" dirty="0" err="1"/>
              <a:t>Winlink</a:t>
            </a:r>
            <a:r>
              <a:rPr lang="fr-FR" altLang="fr-FR" dirty="0"/>
              <a:t> pour pouvoir exploiter un RMS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Les logiciels se trouvent sur le site de winlink.org, sous la rubrique Download puis sysop Programs</a:t>
            </a:r>
          </a:p>
          <a:p>
            <a:endParaRPr lang="fr-FR" altLang="fr-FR" dirty="0"/>
          </a:p>
          <a:p>
            <a:r>
              <a:rPr lang="fr-FR" altLang="fr-FR" dirty="0"/>
              <a:t>Le 1</a:t>
            </a:r>
            <a:r>
              <a:rPr lang="fr-FR" altLang="fr-FR" baseline="30000" dirty="0"/>
              <a:t>er</a:t>
            </a:r>
            <a:r>
              <a:rPr lang="fr-FR" altLang="fr-FR" dirty="0"/>
              <a:t> logiciel est le RMS Relay</a:t>
            </a:r>
          </a:p>
          <a:p>
            <a:r>
              <a:rPr lang="fr-FR" altLang="fr-FR" dirty="0"/>
              <a:t>- Gère les divers messages localement des utilisateurs du serveur </a:t>
            </a:r>
            <a:r>
              <a:rPr lang="fr-FR" altLang="fr-FR" dirty="0" err="1"/>
              <a:t>Winlink</a:t>
            </a:r>
            <a:endParaRPr lang="fr-FR" altLang="fr-FR" dirty="0"/>
          </a:p>
          <a:p>
            <a:r>
              <a:rPr lang="fr-FR" altLang="fr-FR" dirty="0"/>
              <a:t>- C’est cet élément qui va, si l’option est activée, répliquer les messages auprès des CMS</a:t>
            </a:r>
          </a:p>
          <a:p>
            <a:r>
              <a:rPr lang="fr-FR" altLang="fr-FR" dirty="0"/>
              <a:t>- S’il a une connexion Internet, reporte auprès de </a:t>
            </a:r>
            <a:r>
              <a:rPr lang="fr-FR" altLang="fr-FR" dirty="0" err="1"/>
              <a:t>Winlink</a:t>
            </a:r>
            <a:r>
              <a:rPr lang="fr-FR" altLang="fr-FR" dirty="0"/>
              <a:t>, la disponibilité, la fréquence de travail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- Dans notre situation EMCOMM, le RMS Relay HB9FG ne réplique pas les messages vers les CMS !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2389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8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Utilisation d’un RMS en VHF ou UHF avec VARA FM</a:t>
            </a:r>
          </a:p>
          <a:p>
            <a:r>
              <a:rPr lang="fr-FR" altLang="fr-FR" dirty="0"/>
              <a:t>2ème logiciel : RMS </a:t>
            </a:r>
            <a:r>
              <a:rPr lang="fr-FR" altLang="fr-FR" dirty="0" err="1"/>
              <a:t>Packet</a:t>
            </a:r>
            <a:r>
              <a:rPr lang="fr-FR" altLang="fr-FR" dirty="0"/>
              <a:t> </a:t>
            </a:r>
          </a:p>
          <a:p>
            <a:r>
              <a:rPr lang="fr-FR" altLang="fr-FR" dirty="0"/>
              <a:t>- Gateway qui gère la communication des clients en VHF/UHF avec le RMS Relay</a:t>
            </a:r>
          </a:p>
          <a:p>
            <a:r>
              <a:rPr lang="fr-FR" altLang="fr-FR" dirty="0"/>
              <a:t>- Travaille étroitement avec le modem VARA FM</a:t>
            </a:r>
          </a:p>
          <a:p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Evidemment, il n’est pas possible d’exploiter une station en mode client et en mode serveur</a:t>
            </a:r>
          </a:p>
          <a:p>
            <a:endParaRPr lang="fr-FR" altLang="fr-FR" dirty="0"/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0184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203E79-285B-492E-90A1-96C0E1D08D55}" type="slidenum">
              <a:rPr lang="en-US" altLang="fr-FR" sz="1400" smtClean="0"/>
              <a:pPr>
                <a:spcBef>
                  <a:spcPct val="0"/>
                </a:spcBef>
              </a:pPr>
              <a:t>9</a:t>
            </a:fld>
            <a:endParaRPr lang="en-US" altLang="fr-FR" sz="140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Utilisation d’un RMS en HF avec VARA</a:t>
            </a:r>
          </a:p>
          <a:p>
            <a:r>
              <a:rPr lang="fr-FR" altLang="fr-FR" dirty="0"/>
              <a:t>3ème logiciel : RMS </a:t>
            </a:r>
            <a:r>
              <a:rPr lang="fr-FR" altLang="fr-FR" dirty="0" err="1"/>
              <a:t>Trimode</a:t>
            </a:r>
            <a:endParaRPr lang="fr-FR" altLang="fr-FR" dirty="0"/>
          </a:p>
          <a:p>
            <a:r>
              <a:rPr lang="fr-FR" altLang="fr-FR" dirty="0"/>
              <a:t>- Gateway qui gère la communication des clients en HF avec le RMS Relay</a:t>
            </a:r>
          </a:p>
          <a:p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Evidemment, il n’est pas possible d’exploiter une station en mode client et en mode serveur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6917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A274-7098-4F3E-A8B3-C1E445488A8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816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3EC7-57C6-43A6-95A2-A6B2B4A20E1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3918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73063"/>
            <a:ext cx="2266950" cy="63468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73063"/>
            <a:ext cx="6650037" cy="63468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2AF6-7B1E-4810-A953-5747E8A3DA0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5913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73063"/>
            <a:ext cx="9069387" cy="12604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2ECD2-965D-49E5-8CB2-AF86168B0CD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8600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300918"/>
            <a:ext cx="9071280" cy="12617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CH" sz="33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3640" y="1768073"/>
            <a:ext cx="9071280" cy="438370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CH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9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845B-90D7-47AA-98C7-78D11B5084F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04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3B0A-75BE-4F4A-B77A-894EA5AF66F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583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2020888"/>
            <a:ext cx="4457700" cy="4699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2020888"/>
            <a:ext cx="4459287" cy="4699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163B-A8B7-43DA-9711-56E4386D03C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1283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E2368-233F-4441-BD3E-3FCA5D458FD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0575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E6CA-1B6C-42B7-8E02-CB9737BA1FD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6130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189AB-12E8-4DC3-8243-3E016409546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2781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4DF9-A6ED-49D1-8A37-74C390748DC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0563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D400-4CE7-432C-921D-D50AB186DD2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790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20888"/>
            <a:ext cx="9069387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the outline text format</a:t>
            </a:r>
          </a:p>
          <a:p>
            <a:pPr lvl="1"/>
            <a:r>
              <a:rPr lang="en-GB" altLang="fr-FR"/>
              <a:t>Second Outline Level</a:t>
            </a:r>
          </a:p>
          <a:p>
            <a:pPr lvl="2"/>
            <a:r>
              <a:rPr lang="en-GB" altLang="fr-FR"/>
              <a:t>Third Outline Level</a:t>
            </a:r>
          </a:p>
          <a:p>
            <a:pPr lvl="3"/>
            <a:r>
              <a:rPr lang="en-GB" altLang="fr-FR"/>
              <a:t>Fourth Outline Level</a:t>
            </a:r>
          </a:p>
          <a:p>
            <a:pPr lvl="4"/>
            <a:r>
              <a:rPr lang="en-GB" altLang="fr-FR"/>
              <a:t>Fifth Outline Level</a:t>
            </a:r>
          </a:p>
          <a:p>
            <a:pPr lvl="4"/>
            <a:r>
              <a:rPr lang="en-GB" altLang="fr-FR"/>
              <a:t>Sixth Outline Level</a:t>
            </a:r>
          </a:p>
          <a:p>
            <a:pPr lvl="4"/>
            <a:r>
              <a:rPr lang="en-GB" altLang="fr-FR"/>
              <a:t>Seventh Outline Level</a:t>
            </a:r>
          </a:p>
          <a:p>
            <a:pPr lvl="4"/>
            <a:r>
              <a:rPr lang="en-GB" altLang="fr-FR"/>
              <a:t>Eighth Outline Level</a:t>
            </a:r>
          </a:p>
          <a:p>
            <a:pPr lvl="4"/>
            <a:r>
              <a:rPr lang="en-GB" altLang="fr-FR"/>
              <a:t>Ninth Outline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00A2120-5283-4AB2-8339-113840A1ED6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10080625" cy="16002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54188" y="133350"/>
            <a:ext cx="20177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fr-FR" sz="1600" b="1"/>
              <a:t>section Fribourg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442200" y="133350"/>
            <a:ext cx="6461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fr-FR" sz="1600" b="1"/>
              <a:t>RAF</a:t>
            </a:r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8089900" y="304800"/>
            <a:ext cx="457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3546475" y="304800"/>
            <a:ext cx="38592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73063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the title text format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74638"/>
            <a:ext cx="5651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811213" y="304800"/>
            <a:ext cx="9001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38" name="Imag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285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2pPr>
      <a:lvl3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3pPr>
      <a:lvl4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4pPr>
      <a:lvl5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5pPr>
      <a:lvl6pPr marL="25146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6pPr>
      <a:lvl7pPr marL="29718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7pPr>
      <a:lvl8pPr marL="34290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8pPr>
      <a:lvl9pPr marL="38862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mincho" charset="0"/>
          <a:cs typeface="msmincho" charset="0"/>
        </a:defRPr>
      </a:lvl9pPr>
    </p:titleStyle>
    <p:bodyStyle>
      <a:lvl1pPr marL="342900" indent="-342900" algn="l" defTabSz="457200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inlink.org/glossary" TargetMode="External"/><Relationship Id="rId3" Type="http://schemas.openxmlformats.org/officeDocument/2006/relationships/hyperlink" Target="https://winlink.org/content/winlink_book_knowledge" TargetMode="External"/><Relationship Id="rId7" Type="http://schemas.openxmlformats.org/officeDocument/2006/relationships/hyperlink" Target="https://www.youtube.com/watch?v=qGhUfW8pjY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eslp.org/pfds/Winlink_capabilities.pdf" TargetMode="External"/><Relationship Id="rId5" Type="http://schemas.openxmlformats.org/officeDocument/2006/relationships/hyperlink" Target="https://www.youtube.com/watch?v=UTx9pY1Akl8" TargetMode="External"/><Relationship Id="rId4" Type="http://schemas.openxmlformats.org/officeDocument/2006/relationships/hyperlink" Target="https://winlink.org/content/winlink_faq_march_11_202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eMJatvooxo&amp;t=61s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winlink.org/content/getting_started_winlink_and_winm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winlink.org/content/getting_started_winlink_and_winmo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winlink.org/content/getting_started_winlink_and_winm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winlink.org/content/getting_started_winlink_and_winmo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nlink.org/content/join_gateway_sysop_team_sysop_guidelines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3808" y="290831"/>
            <a:ext cx="8856984" cy="137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</a:defRPr>
            </a:lvl2pPr>
            <a:lvl3pPr algn="ctr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</a:defRPr>
            </a:lvl3pPr>
            <a:lvl4pPr algn="ctr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</a:defRPr>
            </a:lvl4pPr>
            <a:lvl5pPr algn="ctr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</a:defRPr>
            </a:lvl5pPr>
            <a:lvl6pPr marL="2514600" indent="-228600" algn="ctr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</a:defRPr>
            </a:lvl6pPr>
            <a:lvl7pPr marL="2971800" indent="-228600" algn="ctr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</a:defRPr>
            </a:lvl7pPr>
            <a:lvl8pPr marL="3429000" indent="-228600" algn="ctr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</a:defRPr>
            </a:lvl8pPr>
            <a:lvl9pPr marL="3886200" indent="-228600" algn="ctr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</a:defRPr>
            </a:lvl9pPr>
          </a:lstStyle>
          <a:p>
            <a:r>
              <a:rPr lang="fr-CH" altLang="fr-FR" dirty="0" err="1"/>
              <a:t>Winlink</a:t>
            </a:r>
            <a:r>
              <a:rPr lang="fr-CH" altLang="fr-FR" dirty="0"/>
              <a:t> 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BFA7824A-2418-4D10-986B-742F2A6C65A8}"/>
              </a:ext>
            </a:extLst>
          </p:cNvPr>
          <p:cNvSpPr txBox="1">
            <a:spLocks/>
          </p:cNvSpPr>
          <p:nvPr/>
        </p:nvSpPr>
        <p:spPr>
          <a:xfrm>
            <a:off x="4530498" y="1717862"/>
            <a:ext cx="5519174" cy="8878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4000" b="1" dirty="0">
                <a:solidFill>
                  <a:srgbClr val="082A75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HB9FG RMS Portable</a:t>
            </a:r>
            <a:endParaRPr lang="fr-CH" sz="4000" dirty="0"/>
          </a:p>
        </p:txBody>
      </p:sp>
      <p:pic>
        <p:nvPicPr>
          <p:cNvPr id="4" name="Image 3" descr="Une image contenant plein air, arbre, herbe, ciel&#10;&#10;Description générée automatiquement">
            <a:extLst>
              <a:ext uri="{FF2B5EF4-FFF2-40B4-BE49-F238E27FC236}">
                <a16:creationId xmlns:a16="http://schemas.microsoft.com/office/drawing/2014/main" id="{F0DA18FB-4B33-71F1-161A-0B99386D2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737"/>
            <a:ext cx="10092215" cy="4905938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B42F2CCC-18A8-5A03-4A47-A67277DE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2663935"/>
            <a:ext cx="4691989" cy="195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Server </a:t>
            </a:r>
            <a:r>
              <a:rPr lang="fr-CH" altLang="fr-FR" b="1" dirty="0" err="1"/>
              <a:t>Winlink</a:t>
            </a:r>
            <a:r>
              <a:rPr lang="fr-CH" altLang="fr-FR" b="1" dirty="0"/>
              <a:t> RMS 4/4 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8"/>
            <a:ext cx="9069387" cy="2695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537462-751E-8C0A-E001-08DB76698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56" y="1891779"/>
            <a:ext cx="62293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Configuration de base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FEE7B8-66FE-DFA2-93F6-DB32BE6D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78" y="1594030"/>
            <a:ext cx="8384805" cy="5986114"/>
          </a:xfrm>
          <a:prstGeom prst="rect">
            <a:avLst/>
          </a:prstGeom>
        </p:spPr>
      </p:pic>
      <p:pic>
        <p:nvPicPr>
          <p:cNvPr id="11" name="Picture 2" descr="Home">
            <a:extLst>
              <a:ext uri="{FF2B5EF4-FFF2-40B4-BE49-F238E27FC236}">
                <a16:creationId xmlns:a16="http://schemas.microsoft.com/office/drawing/2014/main" id="{5B546E4F-4CB4-11AA-D323-6A5887E1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62" y="1581402"/>
            <a:ext cx="2820028" cy="11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15F7CD-64E9-C9A0-266E-5FB26745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18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Liens 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7"/>
            <a:ext cx="9069387" cy="54313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/>
              <a:t>The </a:t>
            </a:r>
            <a:r>
              <a:rPr lang="fr-CH" sz="2400" dirty="0" err="1"/>
              <a:t>Winlink</a:t>
            </a:r>
            <a:r>
              <a:rPr lang="fr-CH" sz="2400" dirty="0"/>
              <a:t> Book </a:t>
            </a:r>
            <a:r>
              <a:rPr lang="fr-CH" sz="2400" dirty="0" err="1"/>
              <a:t>Knowledge</a:t>
            </a:r>
            <a:br>
              <a:rPr lang="fr-CH" sz="2400" dirty="0"/>
            </a:br>
            <a:r>
              <a:rPr lang="fr-CH" sz="2400" dirty="0">
                <a:hlinkClick r:id="rId3"/>
              </a:rPr>
              <a:t>https://winlink.org/content/winlink_book_knowledge</a:t>
            </a:r>
            <a:r>
              <a:rPr lang="fr-CH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 err="1"/>
              <a:t>Winlink</a:t>
            </a:r>
            <a:r>
              <a:rPr lang="fr-CH" sz="2400" dirty="0"/>
              <a:t> FAQ</a:t>
            </a:r>
            <a:br>
              <a:rPr lang="fr-CH" sz="2400" dirty="0"/>
            </a:br>
            <a:r>
              <a:rPr lang="fr-CH" sz="2400" dirty="0">
                <a:hlinkClick r:id="rId4"/>
              </a:rPr>
              <a:t>https://winlink.org/content/winlink_faq_march_11_2023</a:t>
            </a:r>
            <a:r>
              <a:rPr lang="fr-CH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/>
              <a:t>Introduction to </a:t>
            </a:r>
            <a:r>
              <a:rPr lang="fr-CH" sz="2400" dirty="0" err="1"/>
              <a:t>Winlink</a:t>
            </a:r>
            <a:br>
              <a:rPr lang="fr-CH" sz="2400" dirty="0"/>
            </a:br>
            <a:r>
              <a:rPr lang="fr-CH" sz="2400" dirty="0">
                <a:hlinkClick r:id="rId5"/>
              </a:rPr>
              <a:t>https://www.youtube.com/watch?v=UTx9pY1Akl8</a:t>
            </a:r>
            <a:r>
              <a:rPr lang="fr-CH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 err="1"/>
              <a:t>Winlink</a:t>
            </a:r>
            <a:r>
              <a:rPr lang="fr-CH" sz="2400" dirty="0"/>
              <a:t> and RMS Express-EMCOM </a:t>
            </a:r>
            <a:r>
              <a:rPr lang="fr-CH" sz="2400" dirty="0" err="1"/>
              <a:t>Capabilities</a:t>
            </a:r>
            <a:br>
              <a:rPr lang="fr-CH" sz="2400" dirty="0"/>
            </a:br>
            <a:r>
              <a:rPr lang="fr-CH" sz="2400" dirty="0">
                <a:hlinkClick r:id="rId6"/>
              </a:rPr>
              <a:t>http://areslp.org/pfds/Winlink_capabilities.pdf</a:t>
            </a:r>
            <a:r>
              <a:rPr lang="fr-CH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 err="1"/>
              <a:t>What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</a:t>
            </a:r>
            <a:r>
              <a:rPr lang="fr-CH" sz="2400" dirty="0" err="1"/>
              <a:t>Winlink</a:t>
            </a:r>
            <a:br>
              <a:rPr lang="fr-CH" sz="2400" dirty="0"/>
            </a:br>
            <a:r>
              <a:rPr lang="fr-CH" sz="2400" dirty="0">
                <a:hlinkClick r:id="rId7"/>
              </a:rPr>
              <a:t>https://www.youtube.com/watch?v=qGhUfW8pjY8</a:t>
            </a:r>
            <a:r>
              <a:rPr lang="fr-CH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 err="1"/>
              <a:t>Winlink</a:t>
            </a:r>
            <a:r>
              <a:rPr lang="fr-CH" sz="2400" dirty="0"/>
              <a:t> </a:t>
            </a:r>
            <a:r>
              <a:rPr lang="fr-CH" sz="2400" dirty="0" err="1"/>
              <a:t>Glossary</a:t>
            </a:r>
            <a:br>
              <a:rPr lang="fr-CH" sz="2400" dirty="0"/>
            </a:br>
            <a:r>
              <a:rPr lang="fr-CH" sz="2400" dirty="0">
                <a:hlinkClick r:id="rId8"/>
              </a:rPr>
              <a:t>https://winlink.org/glossary</a:t>
            </a:r>
            <a:r>
              <a:rPr lang="fr-CH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3290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6589DD9-1A87-28B3-A4E0-2B25CDB8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54" r="-54454"/>
          <a:stretch/>
        </p:blipFill>
        <p:spPr>
          <a:xfrm>
            <a:off x="6387158" y="1611860"/>
            <a:ext cx="8076191" cy="5961906"/>
          </a:xfrm>
          <a:prstGeom prst="rect">
            <a:avLst/>
          </a:prstGeom>
        </p:spPr>
      </p:pic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Setup RMS </a:t>
            </a:r>
            <a:r>
              <a:rPr lang="fr-CH" altLang="fr-FR" b="1" dirty="0" err="1"/>
              <a:t>Packet</a:t>
            </a:r>
            <a:endParaRPr lang="fr-CH" altLang="fr-FR" b="1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8"/>
            <a:ext cx="9069387" cy="2695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A846EF37-DBB5-4312-A557-258390E7921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918679" y="3299359"/>
            <a:ext cx="5251998" cy="26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800" dirty="0"/>
              <a:t>VARA FM TNC Settings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1D708D-182D-7832-357D-BFC1CFCE1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22" y="2364241"/>
            <a:ext cx="5666667" cy="4457143"/>
          </a:xfrm>
          <a:prstGeom prst="rect">
            <a:avLst/>
          </a:prstGeom>
        </p:spPr>
      </p:pic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0C0171D1-19C9-8760-AAD4-54F48B2DB7B6}"/>
              </a:ext>
            </a:extLst>
          </p:cNvPr>
          <p:cNvSpPr txBox="1">
            <a:spLocks/>
          </p:cNvSpPr>
          <p:nvPr/>
        </p:nvSpPr>
        <p:spPr bwMode="auto">
          <a:xfrm>
            <a:off x="743628" y="6979058"/>
            <a:ext cx="8588606" cy="46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altLang="fr-FR" sz="2400" dirty="0">
                <a:hlinkClick r:id="rId5"/>
              </a:rPr>
              <a:t>https://www.youtube.com/watch?v=deMJatvooxo&amp;t=61s</a:t>
            </a:r>
            <a:r>
              <a:rPr lang="fr-FR" altLang="fr-FR" sz="2400" dirty="0"/>
              <a:t> 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5911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Live Information 1/2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8"/>
            <a:ext cx="9069387" cy="2695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A846EF37-DBB5-4312-A557-258390E7921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138629" y="3079409"/>
            <a:ext cx="5691898" cy="26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800" dirty="0"/>
              <a:t>Server - RMS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6A886C-CA60-B5B9-B64F-A1CD43070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7" y="1580987"/>
            <a:ext cx="8352928" cy="58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Live Information 2/2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8"/>
            <a:ext cx="9069387" cy="2695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A846EF37-DBB5-4312-A557-258390E7921F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138629" y="3079409"/>
            <a:ext cx="5691898" cy="26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800" dirty="0"/>
              <a:t>Server - RMS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AB6522-6717-C403-DDC4-12C184B0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91" y="1701683"/>
            <a:ext cx="8599642" cy="5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/>
          <p:cNvPicPr/>
          <p:nvPr/>
        </p:nvPicPr>
        <p:blipFill>
          <a:blip r:embed="rId3"/>
          <a:srcRect l="11445" r="13548"/>
          <a:stretch/>
        </p:blipFill>
        <p:spPr>
          <a:xfrm>
            <a:off x="1515600" y="4229781"/>
            <a:ext cx="914400" cy="958320"/>
          </a:xfrm>
          <a:prstGeom prst="rect">
            <a:avLst/>
          </a:prstGeom>
          <a:ln w="0">
            <a:noFill/>
          </a:ln>
        </p:spPr>
      </p:pic>
      <p:sp>
        <p:nvSpPr>
          <p:cNvPr id="53" name="Forme libre : forme 52"/>
          <p:cNvSpPr/>
          <p:nvPr/>
        </p:nvSpPr>
        <p:spPr>
          <a:xfrm rot="20067000">
            <a:off x="2277000" y="3788421"/>
            <a:ext cx="1922400" cy="22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54" name="CustomShape 53"/>
          <p:cNvSpPr/>
          <p:nvPr/>
        </p:nvSpPr>
        <p:spPr>
          <a:xfrm>
            <a:off x="502920" y="2401341"/>
            <a:ext cx="9067680" cy="35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4000"/>
              </a:lnSpc>
              <a:buNone/>
            </a:pPr>
            <a:endParaRPr lang="fr-CH" spc="-1"/>
          </a:p>
          <a:p>
            <a:pPr>
              <a:lnSpc>
                <a:spcPct val="104000"/>
              </a:lnSpc>
              <a:buNone/>
            </a:pPr>
            <a:endParaRPr lang="fr-CH" spc="-1"/>
          </a:p>
        </p:txBody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8240" y="467446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fr-CH" sz="3300" spc="-1" dirty="0"/>
              <a:t>La stratégie d</a:t>
            </a:r>
            <a:r>
              <a:rPr lang="fr-CH" sz="3300" spc="-1" dirty="0">
                <a:ea typeface="Arial"/>
              </a:rPr>
              <a:t>'</a:t>
            </a:r>
            <a:r>
              <a:rPr lang="fr-CH" sz="3300" spc="-1" dirty="0"/>
              <a:t>engagement </a:t>
            </a:r>
            <a:r>
              <a:rPr lang="fr-CH" sz="3300" i="1" spc="-1" dirty="0">
                <a:solidFill>
                  <a:srgbClr val="2A6099"/>
                </a:solidFill>
              </a:rPr>
              <a:t>/ </a:t>
            </a:r>
            <a:r>
              <a:rPr lang="fr-CH" sz="3300" i="1" spc="-1" dirty="0" err="1">
                <a:solidFill>
                  <a:srgbClr val="2A6099"/>
                </a:solidFill>
              </a:rPr>
              <a:t>Strategie</a:t>
            </a:r>
            <a:br>
              <a:rPr sz="3300" dirty="0"/>
            </a:br>
            <a:r>
              <a:rPr lang="fr-CH" sz="2200" b="1" spc="-1" dirty="0"/>
              <a:t>6 </a:t>
            </a:r>
            <a:r>
              <a:rPr lang="fr-CH" sz="2200" spc="-1" dirty="0"/>
              <a:t>unités mobiles</a:t>
            </a:r>
            <a:r>
              <a:rPr lang="fr-CH" sz="2200" b="1" spc="-1" dirty="0"/>
              <a:t> </a:t>
            </a:r>
            <a:r>
              <a:rPr lang="fr-CH" sz="2200" i="1" spc="-1" dirty="0">
                <a:solidFill>
                  <a:srgbClr val="2A6099"/>
                </a:solidFill>
              </a:rPr>
              <a:t>/ </a:t>
            </a:r>
            <a:r>
              <a:rPr lang="fr-CH" sz="2200" b="1" i="1" spc="-1" dirty="0">
                <a:solidFill>
                  <a:srgbClr val="2A6099"/>
                </a:solidFill>
              </a:rPr>
              <a:t>6</a:t>
            </a:r>
            <a:r>
              <a:rPr lang="fr-CH" sz="2200" i="1" spc="-1" dirty="0">
                <a:solidFill>
                  <a:srgbClr val="2A6099"/>
                </a:solidFill>
              </a:rPr>
              <a:t> mobile </a:t>
            </a:r>
            <a:r>
              <a:rPr lang="fr-CH" sz="2200" i="1" spc="-1" dirty="0" err="1">
                <a:solidFill>
                  <a:srgbClr val="2A6099"/>
                </a:solidFill>
              </a:rPr>
              <a:t>Notfunk-Einheiten</a:t>
            </a:r>
            <a:endParaRPr lang="fr-CH" sz="2200" spc="-1" dirty="0"/>
          </a:p>
        </p:txBody>
      </p:sp>
      <p:pic>
        <p:nvPicPr>
          <p:cNvPr id="56" name="Image 55"/>
          <p:cNvPicPr/>
          <p:nvPr/>
        </p:nvPicPr>
        <p:blipFill>
          <a:blip r:embed="rId3"/>
          <a:srcRect l="11445" r="13548"/>
          <a:stretch/>
        </p:blipFill>
        <p:spPr>
          <a:xfrm>
            <a:off x="686520" y="2581341"/>
            <a:ext cx="914400" cy="958320"/>
          </a:xfrm>
          <a:prstGeom prst="rect">
            <a:avLst/>
          </a:prstGeom>
          <a:ln w="0">
            <a:noFill/>
          </a:ln>
        </p:spPr>
      </p:pic>
      <p:pic>
        <p:nvPicPr>
          <p:cNvPr id="57" name="Image 56"/>
          <p:cNvPicPr/>
          <p:nvPr/>
        </p:nvPicPr>
        <p:blipFill>
          <a:blip r:embed="rId3"/>
          <a:srcRect l="11445" r="13548"/>
          <a:stretch/>
        </p:blipFill>
        <p:spPr>
          <a:xfrm>
            <a:off x="3571920" y="5016021"/>
            <a:ext cx="685800" cy="718920"/>
          </a:xfrm>
          <a:prstGeom prst="rect">
            <a:avLst/>
          </a:prstGeom>
          <a:ln w="0">
            <a:noFill/>
          </a:ln>
        </p:spPr>
      </p:pic>
      <p:pic>
        <p:nvPicPr>
          <p:cNvPr id="58" name="Image 57"/>
          <p:cNvPicPr/>
          <p:nvPr/>
        </p:nvPicPr>
        <p:blipFill>
          <a:blip r:embed="rId4"/>
          <a:stretch/>
        </p:blipFill>
        <p:spPr>
          <a:xfrm>
            <a:off x="3643920" y="4591941"/>
            <a:ext cx="511920" cy="511920"/>
          </a:xfrm>
          <a:prstGeom prst="rect">
            <a:avLst/>
          </a:prstGeom>
          <a:ln w="0">
            <a:noFill/>
          </a:ln>
        </p:spPr>
      </p:pic>
      <p:grpSp>
        <p:nvGrpSpPr>
          <p:cNvPr id="59" name="Groupe 58"/>
          <p:cNvGrpSpPr/>
          <p:nvPr/>
        </p:nvGrpSpPr>
        <p:grpSpPr>
          <a:xfrm>
            <a:off x="3647520" y="3988941"/>
            <a:ext cx="844920" cy="761400"/>
            <a:chOff x="3647520" y="3103200"/>
            <a:chExt cx="844920" cy="761400"/>
          </a:xfrm>
        </p:grpSpPr>
        <p:sp>
          <p:nvSpPr>
            <p:cNvPr id="60" name="Connecteur droit 59"/>
            <p:cNvSpPr/>
            <p:nvPr/>
          </p:nvSpPr>
          <p:spPr>
            <a:xfrm>
              <a:off x="4029120" y="3465000"/>
              <a:ext cx="0" cy="399600"/>
            </a:xfrm>
            <a:prstGeom prst="line">
              <a:avLst/>
            </a:prstGeom>
            <a:ln w="572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LID4096"/>
            </a:p>
          </p:txBody>
        </p:sp>
        <p:sp>
          <p:nvSpPr>
            <p:cNvPr id="61" name="Connecteur droit 60"/>
            <p:cNvSpPr/>
            <p:nvPr/>
          </p:nvSpPr>
          <p:spPr>
            <a:xfrm>
              <a:off x="4113720" y="3223800"/>
              <a:ext cx="0" cy="3852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LID4096"/>
            </a:p>
          </p:txBody>
        </p:sp>
        <p:sp>
          <p:nvSpPr>
            <p:cNvPr id="62" name="Connecteur droit 61"/>
            <p:cNvSpPr/>
            <p:nvPr/>
          </p:nvSpPr>
          <p:spPr>
            <a:xfrm>
              <a:off x="4029120" y="3609000"/>
              <a:ext cx="86400" cy="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LID4096"/>
            </a:p>
          </p:txBody>
        </p:sp>
        <p:grpSp>
          <p:nvGrpSpPr>
            <p:cNvPr id="63" name="Groupe 62"/>
            <p:cNvGrpSpPr/>
            <p:nvPr/>
          </p:nvGrpSpPr>
          <p:grpSpPr>
            <a:xfrm>
              <a:off x="4185720" y="3103200"/>
              <a:ext cx="306720" cy="457200"/>
              <a:chOff x="4185720" y="3103200"/>
              <a:chExt cx="306720" cy="457200"/>
            </a:xfrm>
          </p:grpSpPr>
          <p:sp>
            <p:nvSpPr>
              <p:cNvPr id="64" name="Forme libre : forme 63"/>
              <p:cNvSpPr/>
              <p:nvPr/>
            </p:nvSpPr>
            <p:spPr>
              <a:xfrm>
                <a:off x="4185720" y="3103200"/>
                <a:ext cx="101520" cy="457200"/>
              </a:xfrm>
              <a:custGeom>
                <a:avLst/>
                <a:gdLst/>
                <a:ahLst/>
                <a:cxnLst/>
                <a:rect l="0" t="0" r="r" b="b"/>
                <a:pathLst>
                  <a:path w="282" h="1270" fill="none">
                    <a:moveTo>
                      <a:pt x="0" y="0"/>
                    </a:moveTo>
                    <a:cubicBezTo>
                      <a:pt x="635" y="635"/>
                      <a:pt x="0" y="1270"/>
                      <a:pt x="0" y="1270"/>
                    </a:cubicBezTo>
                  </a:path>
                </a:pathLst>
              </a:custGeom>
              <a:ln w="0">
                <a:solidFill>
                  <a:srgbClr val="3465A4"/>
                </a:solidFill>
              </a:ln>
            </p:spPr>
            <p:txBody>
              <a:bodyPr/>
              <a:lstStyle/>
              <a:p>
                <a:endParaRPr lang="LID4096">
                  <a:latin typeface="+mn-lt"/>
                </a:endParaRPr>
              </a:p>
            </p:txBody>
          </p:sp>
          <p:sp>
            <p:nvSpPr>
              <p:cNvPr id="65" name="Forme libre : forme 64"/>
              <p:cNvSpPr/>
              <p:nvPr/>
            </p:nvSpPr>
            <p:spPr>
              <a:xfrm>
                <a:off x="4289400" y="3103200"/>
                <a:ext cx="101520" cy="457200"/>
              </a:xfrm>
              <a:custGeom>
                <a:avLst/>
                <a:gdLst/>
                <a:ahLst/>
                <a:cxnLst/>
                <a:rect l="0" t="0" r="r" b="b"/>
                <a:pathLst>
                  <a:path w="282" h="1270" fill="none">
                    <a:moveTo>
                      <a:pt x="0" y="0"/>
                    </a:moveTo>
                    <a:cubicBezTo>
                      <a:pt x="635" y="635"/>
                      <a:pt x="0" y="1270"/>
                      <a:pt x="0" y="1270"/>
                    </a:cubicBezTo>
                  </a:path>
                </a:pathLst>
              </a:custGeom>
              <a:ln w="0">
                <a:solidFill>
                  <a:srgbClr val="3465A4"/>
                </a:solidFill>
              </a:ln>
            </p:spPr>
            <p:txBody>
              <a:bodyPr/>
              <a:lstStyle/>
              <a:p>
                <a:endParaRPr lang="LID4096">
                  <a:latin typeface="+mn-lt"/>
                </a:endParaRPr>
              </a:p>
            </p:txBody>
          </p:sp>
          <p:sp>
            <p:nvSpPr>
              <p:cNvPr id="66" name="Forme libre : forme 65"/>
              <p:cNvSpPr/>
              <p:nvPr/>
            </p:nvSpPr>
            <p:spPr>
              <a:xfrm>
                <a:off x="4390920" y="3103200"/>
                <a:ext cx="101520" cy="457200"/>
              </a:xfrm>
              <a:custGeom>
                <a:avLst/>
                <a:gdLst/>
                <a:ahLst/>
                <a:cxnLst/>
                <a:rect l="0" t="0" r="r" b="b"/>
                <a:pathLst>
                  <a:path w="282" h="1270" fill="none">
                    <a:moveTo>
                      <a:pt x="0" y="0"/>
                    </a:moveTo>
                    <a:cubicBezTo>
                      <a:pt x="635" y="635"/>
                      <a:pt x="0" y="1270"/>
                      <a:pt x="0" y="1270"/>
                    </a:cubicBezTo>
                  </a:path>
                </a:pathLst>
              </a:custGeom>
              <a:ln w="0">
                <a:solidFill>
                  <a:srgbClr val="3465A4"/>
                </a:solidFill>
              </a:ln>
            </p:spPr>
            <p:txBody>
              <a:bodyPr/>
              <a:lstStyle/>
              <a:p>
                <a:endParaRPr lang="LID4096">
                  <a:latin typeface="+mn-lt"/>
                </a:endParaRPr>
              </a:p>
            </p:txBody>
          </p:sp>
        </p:grpSp>
        <p:grpSp>
          <p:nvGrpSpPr>
            <p:cNvPr id="67" name="Groupe 66"/>
            <p:cNvGrpSpPr/>
            <p:nvPr/>
          </p:nvGrpSpPr>
          <p:grpSpPr>
            <a:xfrm>
              <a:off x="3647520" y="3103200"/>
              <a:ext cx="306720" cy="457200"/>
              <a:chOff x="3647520" y="3103200"/>
              <a:chExt cx="306720" cy="457200"/>
            </a:xfrm>
          </p:grpSpPr>
          <p:sp>
            <p:nvSpPr>
              <p:cNvPr id="68" name="Forme libre : forme 67"/>
              <p:cNvSpPr/>
              <p:nvPr/>
            </p:nvSpPr>
            <p:spPr>
              <a:xfrm>
                <a:off x="3852720" y="3103200"/>
                <a:ext cx="101520" cy="457200"/>
              </a:xfrm>
              <a:custGeom>
                <a:avLst/>
                <a:gdLst/>
                <a:ahLst/>
                <a:cxnLst/>
                <a:rect l="0" t="0" r="r" b="b"/>
                <a:pathLst>
                  <a:path w="282" h="1270" fill="none">
                    <a:moveTo>
                      <a:pt x="282" y="1270"/>
                    </a:moveTo>
                    <a:cubicBezTo>
                      <a:pt x="-353" y="635"/>
                      <a:pt x="282" y="0"/>
                      <a:pt x="282" y="0"/>
                    </a:cubicBezTo>
                  </a:path>
                </a:pathLst>
              </a:custGeom>
              <a:ln w="0">
                <a:solidFill>
                  <a:srgbClr val="3465A4"/>
                </a:solidFill>
              </a:ln>
            </p:spPr>
            <p:txBody>
              <a:bodyPr/>
              <a:lstStyle/>
              <a:p>
                <a:endParaRPr lang="LID4096">
                  <a:latin typeface="+mn-lt"/>
                </a:endParaRPr>
              </a:p>
            </p:txBody>
          </p:sp>
          <p:sp>
            <p:nvSpPr>
              <p:cNvPr id="69" name="Forme libre : forme 68"/>
              <p:cNvSpPr/>
              <p:nvPr/>
            </p:nvSpPr>
            <p:spPr>
              <a:xfrm>
                <a:off x="3749040" y="3103200"/>
                <a:ext cx="101520" cy="457200"/>
              </a:xfrm>
              <a:custGeom>
                <a:avLst/>
                <a:gdLst/>
                <a:ahLst/>
                <a:cxnLst/>
                <a:rect l="0" t="0" r="r" b="b"/>
                <a:pathLst>
                  <a:path w="282" h="1270" fill="none">
                    <a:moveTo>
                      <a:pt x="282" y="1270"/>
                    </a:moveTo>
                    <a:cubicBezTo>
                      <a:pt x="-353" y="635"/>
                      <a:pt x="282" y="0"/>
                      <a:pt x="282" y="0"/>
                    </a:cubicBezTo>
                  </a:path>
                </a:pathLst>
              </a:custGeom>
              <a:ln w="0">
                <a:solidFill>
                  <a:srgbClr val="3465A4"/>
                </a:solidFill>
              </a:ln>
            </p:spPr>
            <p:txBody>
              <a:bodyPr/>
              <a:lstStyle/>
              <a:p>
                <a:endParaRPr lang="LID4096">
                  <a:latin typeface="+mn-lt"/>
                </a:endParaRPr>
              </a:p>
            </p:txBody>
          </p:sp>
          <p:sp>
            <p:nvSpPr>
              <p:cNvPr id="70" name="Forme libre : forme 69"/>
              <p:cNvSpPr/>
              <p:nvPr/>
            </p:nvSpPr>
            <p:spPr>
              <a:xfrm>
                <a:off x="3647520" y="3103200"/>
                <a:ext cx="101520" cy="457200"/>
              </a:xfrm>
              <a:custGeom>
                <a:avLst/>
                <a:gdLst/>
                <a:ahLst/>
                <a:cxnLst/>
                <a:rect l="0" t="0" r="r" b="b"/>
                <a:pathLst>
                  <a:path w="282" h="1270" fill="none">
                    <a:moveTo>
                      <a:pt x="282" y="1270"/>
                    </a:moveTo>
                    <a:cubicBezTo>
                      <a:pt x="-353" y="635"/>
                      <a:pt x="282" y="0"/>
                      <a:pt x="282" y="0"/>
                    </a:cubicBezTo>
                  </a:path>
                </a:pathLst>
              </a:custGeom>
              <a:ln w="0">
                <a:solidFill>
                  <a:srgbClr val="3465A4"/>
                </a:solidFill>
              </a:ln>
            </p:spPr>
            <p:txBody>
              <a:bodyPr/>
              <a:lstStyle/>
              <a:p>
                <a:endParaRPr lang="LID4096">
                  <a:latin typeface="+mn-lt"/>
                </a:endParaRPr>
              </a:p>
            </p:txBody>
          </p:sp>
        </p:grpSp>
      </p:grpSp>
      <p:sp>
        <p:nvSpPr>
          <p:cNvPr id="71" name="ZoneTexte 70"/>
          <p:cNvSpPr txBox="1"/>
          <p:nvPr/>
        </p:nvSpPr>
        <p:spPr>
          <a:xfrm>
            <a:off x="2984400" y="5697861"/>
            <a:ext cx="270756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CH" b="1" spc="-1" dirty="0">
                <a:highlight>
                  <a:srgbClr val="DDDDDD"/>
                </a:highlight>
                <a:latin typeface="+mn-lt"/>
              </a:rPr>
              <a:t>Centrale d’engagement</a:t>
            </a:r>
            <a:endParaRPr lang="fr-CH" spc="-1" dirty="0">
              <a:latin typeface="+mn-lt"/>
            </a:endParaRPr>
          </a:p>
          <a:p>
            <a:pPr algn="ctr">
              <a:buNone/>
            </a:pPr>
            <a:r>
              <a:rPr lang="fr-CH" b="1" i="1" spc="-1" dirty="0" err="1">
                <a:solidFill>
                  <a:srgbClr val="2A6099"/>
                </a:solidFill>
                <a:highlight>
                  <a:srgbClr val="DDDDDD"/>
                </a:highlight>
                <a:latin typeface="+mn-lt"/>
              </a:rPr>
              <a:t>Einsatzzentrale</a:t>
            </a:r>
            <a:endParaRPr lang="fr-CH" spc="-1" dirty="0">
              <a:latin typeface="+mn-lt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1330920" y="5182701"/>
            <a:ext cx="128412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CH" b="1" spc="-1">
                <a:latin typeface="+mn-lt"/>
              </a:rPr>
              <a:t>HB9EZV</a:t>
            </a:r>
            <a:endParaRPr lang="fr-CH" spc="-1">
              <a:latin typeface="+mn-lt"/>
            </a:endParaRPr>
          </a:p>
        </p:txBody>
      </p:sp>
      <p:sp>
        <p:nvSpPr>
          <p:cNvPr id="73" name="Forme libre : forme 72"/>
          <p:cNvSpPr/>
          <p:nvPr/>
        </p:nvSpPr>
        <p:spPr>
          <a:xfrm rot="230400">
            <a:off x="1598400" y="2978061"/>
            <a:ext cx="253728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74" name="Forme libre : forme 73"/>
          <p:cNvSpPr/>
          <p:nvPr/>
        </p:nvSpPr>
        <p:spPr>
          <a:xfrm rot="3630600">
            <a:off x="1022040" y="3986061"/>
            <a:ext cx="69984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75" name="Forme libre : forme 74"/>
          <p:cNvSpPr/>
          <p:nvPr/>
        </p:nvSpPr>
        <p:spPr>
          <a:xfrm rot="1064400">
            <a:off x="2390040" y="4866981"/>
            <a:ext cx="109080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76" name="ZoneTexte 75"/>
          <p:cNvSpPr txBox="1"/>
          <p:nvPr/>
        </p:nvSpPr>
        <p:spPr>
          <a:xfrm>
            <a:off x="6762600" y="6169821"/>
            <a:ext cx="30654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CH" b="1" spc="-1">
                <a:latin typeface="+mn-lt"/>
              </a:rPr>
              <a:t>HB9CYF, 2 m, 70 cm, 80 m</a:t>
            </a:r>
            <a:endParaRPr lang="fr-CH" spc="-1">
              <a:latin typeface="+mn-lt"/>
            </a:endParaRPr>
          </a:p>
        </p:txBody>
      </p:sp>
      <p:pic>
        <p:nvPicPr>
          <p:cNvPr id="77" name="Image 76"/>
          <p:cNvPicPr/>
          <p:nvPr/>
        </p:nvPicPr>
        <p:blipFill>
          <a:blip r:embed="rId5"/>
          <a:stretch/>
        </p:blipFill>
        <p:spPr>
          <a:xfrm>
            <a:off x="8109000" y="2390541"/>
            <a:ext cx="1143000" cy="1114560"/>
          </a:xfrm>
          <a:prstGeom prst="rect">
            <a:avLst/>
          </a:prstGeom>
          <a:ln w="0">
            <a:noFill/>
          </a:ln>
        </p:spPr>
      </p:pic>
      <p:sp>
        <p:nvSpPr>
          <p:cNvPr id="78" name="ZoneTexte 77"/>
          <p:cNvSpPr txBox="1"/>
          <p:nvPr/>
        </p:nvSpPr>
        <p:spPr>
          <a:xfrm>
            <a:off x="8039880" y="3451821"/>
            <a:ext cx="128412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CH" b="1" spc="-1">
                <a:latin typeface="+mn-lt"/>
              </a:rPr>
              <a:t>HB9HFM</a:t>
            </a:r>
            <a:endParaRPr lang="fr-CH" spc="-1">
              <a:latin typeface="+mn-lt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7772400" y="3940701"/>
            <a:ext cx="1819080" cy="60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CH" b="1" spc="-1" dirty="0">
                <a:latin typeface="+mn-lt"/>
              </a:rPr>
              <a:t>RMS EMCOMM</a:t>
            </a:r>
            <a:endParaRPr lang="fr-CH" spc="-1" dirty="0">
              <a:latin typeface="+mn-lt"/>
            </a:endParaRPr>
          </a:p>
          <a:p>
            <a:pPr algn="ctr">
              <a:buNone/>
            </a:pPr>
            <a:r>
              <a:rPr lang="fr-CH" b="1" spc="-1" dirty="0">
                <a:latin typeface="+mn-lt"/>
              </a:rPr>
              <a:t>HB9HFM-10</a:t>
            </a:r>
            <a:endParaRPr lang="fr-CH" spc="-1" dirty="0">
              <a:latin typeface="+mn-lt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8061840" y="3664941"/>
            <a:ext cx="12402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CH" b="1" spc="-1">
                <a:latin typeface="+mn-lt"/>
              </a:rPr>
              <a:t>ou </a:t>
            </a:r>
            <a:r>
              <a:rPr lang="fr-CH" b="1" i="1" spc="-1">
                <a:solidFill>
                  <a:srgbClr val="2A6099"/>
                </a:solidFill>
                <a:latin typeface="+mn-lt"/>
              </a:rPr>
              <a:t>/ oder</a:t>
            </a:r>
            <a:endParaRPr lang="fr-CH" spc="-1">
              <a:latin typeface="+mn-lt"/>
            </a:endParaRPr>
          </a:p>
        </p:txBody>
      </p:sp>
      <p:sp>
        <p:nvSpPr>
          <p:cNvPr id="81" name="Forme libre : forme 80"/>
          <p:cNvSpPr/>
          <p:nvPr/>
        </p:nvSpPr>
        <p:spPr>
          <a:xfrm rot="18409800">
            <a:off x="3916800" y="3779421"/>
            <a:ext cx="52596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pic>
        <p:nvPicPr>
          <p:cNvPr id="82" name="Image 81"/>
          <p:cNvPicPr/>
          <p:nvPr/>
        </p:nvPicPr>
        <p:blipFill>
          <a:blip r:embed="rId3"/>
          <a:srcRect l="11445" r="13548"/>
          <a:stretch/>
        </p:blipFill>
        <p:spPr>
          <a:xfrm>
            <a:off x="4673880" y="2105421"/>
            <a:ext cx="914400" cy="958320"/>
          </a:xfrm>
          <a:prstGeom prst="rect">
            <a:avLst/>
          </a:prstGeom>
          <a:ln w="0">
            <a:noFill/>
          </a:ln>
        </p:spPr>
      </p:pic>
      <p:sp>
        <p:nvSpPr>
          <p:cNvPr id="83" name="ZoneTexte 82"/>
          <p:cNvSpPr txBox="1"/>
          <p:nvPr/>
        </p:nvSpPr>
        <p:spPr>
          <a:xfrm>
            <a:off x="4132440" y="3051861"/>
            <a:ext cx="1997280" cy="602280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CH" b="1" spc="-1" dirty="0">
                <a:latin typeface="+mn-lt"/>
              </a:rPr>
              <a:t>RMS EMCOMM</a:t>
            </a:r>
            <a:endParaRPr lang="fr-CH" spc="-1" dirty="0">
              <a:latin typeface="+mn-lt"/>
            </a:endParaRPr>
          </a:p>
          <a:p>
            <a:pPr algn="ctr">
              <a:buNone/>
            </a:pPr>
            <a:r>
              <a:rPr lang="fr-CH" b="1" spc="-1" dirty="0">
                <a:latin typeface="+mn-lt"/>
              </a:rPr>
              <a:t>HB9FG-10</a:t>
            </a:r>
            <a:endParaRPr lang="fr-CH" spc="-1" dirty="0">
              <a:latin typeface="+mn-lt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511160" y="3608781"/>
            <a:ext cx="12402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CH" b="1" spc="-1" dirty="0">
                <a:latin typeface="+mn-lt"/>
              </a:rPr>
              <a:t>ou </a:t>
            </a:r>
            <a:r>
              <a:rPr lang="fr-CH" b="1" i="1" spc="-1" dirty="0">
                <a:solidFill>
                  <a:srgbClr val="2A6099"/>
                </a:solidFill>
                <a:latin typeface="+mn-lt"/>
              </a:rPr>
              <a:t>/ </a:t>
            </a:r>
            <a:r>
              <a:rPr lang="fr-CH" b="1" i="1" spc="-1" dirty="0" err="1">
                <a:solidFill>
                  <a:srgbClr val="2A6099"/>
                </a:solidFill>
                <a:latin typeface="+mn-lt"/>
              </a:rPr>
              <a:t>oder</a:t>
            </a:r>
            <a:endParaRPr lang="fr-CH" spc="-1" dirty="0">
              <a:latin typeface="+mn-lt"/>
            </a:endParaRPr>
          </a:p>
        </p:txBody>
      </p:sp>
      <p:sp>
        <p:nvSpPr>
          <p:cNvPr id="85" name="Forme libre : forme 84"/>
          <p:cNvSpPr/>
          <p:nvPr/>
        </p:nvSpPr>
        <p:spPr>
          <a:xfrm rot="18436800">
            <a:off x="4015440" y="4474581"/>
            <a:ext cx="93852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86" name="Forme libre : forme 85"/>
          <p:cNvSpPr/>
          <p:nvPr/>
        </p:nvSpPr>
        <p:spPr>
          <a:xfrm rot="20641800">
            <a:off x="4276800" y="4761501"/>
            <a:ext cx="383184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87" name="Forme libre : forme 86"/>
          <p:cNvSpPr/>
          <p:nvPr/>
        </p:nvSpPr>
        <p:spPr>
          <a:xfrm rot="21576600">
            <a:off x="5030280" y="5513181"/>
            <a:ext cx="182736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88" name="Forme libre : forme 87"/>
          <p:cNvSpPr/>
          <p:nvPr/>
        </p:nvSpPr>
        <p:spPr>
          <a:xfrm rot="17746200">
            <a:off x="8202240" y="4661781"/>
            <a:ext cx="55044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89" name="Forme libre : forme 88"/>
          <p:cNvSpPr/>
          <p:nvPr/>
        </p:nvSpPr>
        <p:spPr>
          <a:xfrm rot="13692600">
            <a:off x="5657040" y="4205661"/>
            <a:ext cx="178524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0" name="Forme libre : forme 89"/>
          <p:cNvSpPr/>
          <p:nvPr/>
        </p:nvSpPr>
        <p:spPr>
          <a:xfrm rot="2145600">
            <a:off x="1595160" y="4230501"/>
            <a:ext cx="211320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1" name="Forme libre : forme 90"/>
          <p:cNvSpPr/>
          <p:nvPr/>
        </p:nvSpPr>
        <p:spPr>
          <a:xfrm rot="20326800">
            <a:off x="4257360" y="4355421"/>
            <a:ext cx="393876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2" name="Forme libre : forme 91"/>
          <p:cNvSpPr/>
          <p:nvPr/>
        </p:nvSpPr>
        <p:spPr>
          <a:xfrm>
            <a:off x="232560" y="5756901"/>
            <a:ext cx="716040" cy="22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3" name="Forme libre : forme 92"/>
          <p:cNvSpPr/>
          <p:nvPr/>
        </p:nvSpPr>
        <p:spPr>
          <a:xfrm>
            <a:off x="228600" y="6067221"/>
            <a:ext cx="72000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4" name="Forme libre : forme 93"/>
          <p:cNvSpPr/>
          <p:nvPr/>
        </p:nvSpPr>
        <p:spPr>
          <a:xfrm rot="11331000">
            <a:off x="6103440" y="3302421"/>
            <a:ext cx="205416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5" name="Forme libre : forme 94"/>
          <p:cNvSpPr/>
          <p:nvPr/>
        </p:nvSpPr>
        <p:spPr>
          <a:xfrm rot="21043800">
            <a:off x="5816520" y="3723981"/>
            <a:ext cx="230580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6" name="Forme libre : forme 95"/>
          <p:cNvSpPr/>
          <p:nvPr/>
        </p:nvSpPr>
        <p:spPr>
          <a:xfrm rot="18366600">
            <a:off x="6928920" y="4255341"/>
            <a:ext cx="1474920" cy="22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4300" y="0"/>
                </a:lnTo>
                <a:lnTo>
                  <a:pt x="4300" y="5400"/>
                </a:lnTo>
                <a:lnTo>
                  <a:pt x="17300" y="5400"/>
                </a:lnTo>
                <a:lnTo>
                  <a:pt x="17300" y="0"/>
                </a:lnTo>
                <a:lnTo>
                  <a:pt x="21600" y="10800"/>
                </a:lnTo>
                <a:lnTo>
                  <a:pt x="17300" y="21600"/>
                </a:lnTo>
                <a:lnTo>
                  <a:pt x="17300" y="16200"/>
                </a:lnTo>
                <a:lnTo>
                  <a:pt x="4300" y="16200"/>
                </a:lnTo>
                <a:lnTo>
                  <a:pt x="4300" y="21600"/>
                </a:lnTo>
                <a:close/>
              </a:path>
            </a:pathLst>
          </a:custGeom>
          <a:noFill/>
          <a:ln w="19080" cap="rnd">
            <a:solidFill>
              <a:srgbClr val="3465A4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7" name="ZoneTexte 96"/>
          <p:cNvSpPr txBox="1"/>
          <p:nvPr/>
        </p:nvSpPr>
        <p:spPr>
          <a:xfrm>
            <a:off x="7225200" y="2313501"/>
            <a:ext cx="88380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>
              <a:buNone/>
            </a:pPr>
            <a:r>
              <a:rPr lang="fr-CH" b="1" spc="-1">
                <a:latin typeface="+mn-lt"/>
              </a:rPr>
              <a:t>2 m</a:t>
            </a:r>
            <a:endParaRPr lang="fr-CH" spc="-1">
              <a:latin typeface="+mn-lt"/>
            </a:endParaRPr>
          </a:p>
          <a:p>
            <a:pPr algn="r">
              <a:buNone/>
            </a:pPr>
            <a:r>
              <a:rPr lang="fr-CH" b="1" spc="-1">
                <a:latin typeface="+mn-lt"/>
              </a:rPr>
              <a:t>70 cm</a:t>
            </a:r>
            <a:endParaRPr lang="fr-CH" spc="-1">
              <a:latin typeface="+mn-lt"/>
            </a:endParaRPr>
          </a:p>
          <a:p>
            <a:pPr algn="r">
              <a:buNone/>
            </a:pPr>
            <a:r>
              <a:rPr lang="fr-CH" b="1" spc="-1">
                <a:latin typeface="+mn-lt"/>
              </a:rPr>
              <a:t>80 m</a:t>
            </a:r>
            <a:endParaRPr lang="fr-CH" spc="-1">
              <a:latin typeface="+mn-lt"/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6871320" y="5080821"/>
            <a:ext cx="2847960" cy="1101600"/>
            <a:chOff x="6871320" y="4195080"/>
            <a:chExt cx="2847960" cy="1101600"/>
          </a:xfrm>
        </p:grpSpPr>
        <p:pic>
          <p:nvPicPr>
            <p:cNvPr id="99" name="Image 98"/>
            <p:cNvPicPr/>
            <p:nvPr/>
          </p:nvPicPr>
          <p:blipFill>
            <a:blip r:embed="rId6"/>
            <a:stretch/>
          </p:blipFill>
          <p:spPr>
            <a:xfrm>
              <a:off x="6871320" y="4195440"/>
              <a:ext cx="1163160" cy="110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" name="Image 99"/>
            <p:cNvPicPr/>
            <p:nvPr/>
          </p:nvPicPr>
          <p:blipFill>
            <a:blip r:embed="rId7"/>
            <a:stretch/>
          </p:blipFill>
          <p:spPr>
            <a:xfrm>
              <a:off x="8034480" y="4195080"/>
              <a:ext cx="1684800" cy="1101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1" name="ZoneTexte 100"/>
          <p:cNvSpPr txBox="1"/>
          <p:nvPr/>
        </p:nvSpPr>
        <p:spPr>
          <a:xfrm>
            <a:off x="888120" y="5717661"/>
            <a:ext cx="177228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CH" sz="1400" b="1" spc="-1">
                <a:latin typeface="+mn-lt"/>
              </a:rPr>
              <a:t>VARA FM - Winlink</a:t>
            </a:r>
            <a:endParaRPr lang="fr-CH" sz="1400" spc="-1">
              <a:latin typeface="+mn-lt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888120" y="6041661"/>
            <a:ext cx="159048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CH" sz="1400" b="1" spc="-1">
                <a:latin typeface="+mn-lt"/>
              </a:rPr>
              <a:t>VARA FM - P2P</a:t>
            </a:r>
            <a:endParaRPr lang="fr-CH" sz="1400" spc="-1">
              <a:latin typeface="+mn-lt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729720" y="3510861"/>
            <a:ext cx="82836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CH" b="1" spc="-1">
                <a:solidFill>
                  <a:srgbClr val="FFFFFF"/>
                </a:solidFill>
                <a:highlight>
                  <a:srgbClr val="FF0000"/>
                </a:highlight>
                <a:latin typeface="+mn-lt"/>
              </a:rPr>
              <a:t>HB9...</a:t>
            </a:r>
            <a:endParaRPr lang="fr-CH" spc="-1">
              <a:latin typeface="+mn-lt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4717079" y="3884181"/>
            <a:ext cx="1295437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CH" b="1" spc="-1" dirty="0">
                <a:highlight>
                  <a:srgbClr val="FFFF00"/>
                </a:highlight>
                <a:latin typeface="+mn-lt"/>
              </a:rPr>
              <a:t>HB9FG-1</a:t>
            </a:r>
          </a:p>
          <a:p>
            <a:r>
              <a:rPr lang="fr-CH" b="1" spc="-1" dirty="0">
                <a:highlight>
                  <a:srgbClr val="FFFF00"/>
                </a:highlight>
                <a:latin typeface="+mn-lt"/>
              </a:rPr>
              <a:t>HB9FG-2</a:t>
            </a:r>
          </a:p>
          <a:p>
            <a:r>
              <a:rPr lang="fr-CH" b="1" spc="-1" dirty="0">
                <a:highlight>
                  <a:srgbClr val="FFFF00"/>
                </a:highlight>
                <a:latin typeface="+mn-lt"/>
              </a:rPr>
              <a:t>HB9FG-3</a:t>
            </a:r>
            <a:endParaRPr lang="fr-CH" spc="-1" dirty="0">
              <a:latin typeface="+mn-lt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4179240" y="5432181"/>
            <a:ext cx="95508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CH" b="1" spc="-1">
                <a:solidFill>
                  <a:srgbClr val="FFFFFF"/>
                </a:solidFill>
                <a:highlight>
                  <a:srgbClr val="2A6099"/>
                </a:highlight>
                <a:latin typeface="+mn-lt"/>
              </a:rPr>
              <a:t>HB9FG</a:t>
            </a:r>
            <a:endParaRPr lang="fr-CH" spc="-1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Question(s)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8"/>
            <a:ext cx="9069387" cy="2695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pic>
        <p:nvPicPr>
          <p:cNvPr id="2050" name="Picture 2" descr="Liste de questions à poser au franchiseur">
            <a:extLst>
              <a:ext uri="{FF2B5EF4-FFF2-40B4-BE49-F238E27FC236}">
                <a16:creationId xmlns:a16="http://schemas.microsoft.com/office/drawing/2014/main" id="{6484AC13-466B-86FD-1BC0-510219A3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2" y="2636837"/>
            <a:ext cx="6465505" cy="38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Structure </a:t>
            </a:r>
            <a:r>
              <a:rPr lang="fr-CH" altLang="fr-FR" b="1" dirty="0" err="1"/>
              <a:t>Winlink</a:t>
            </a:r>
            <a:r>
              <a:rPr lang="fr-CH" altLang="fr-FR" b="1" dirty="0"/>
              <a:t> 1/4</a:t>
            </a:r>
          </a:p>
        </p:txBody>
      </p:sp>
      <p:pic>
        <p:nvPicPr>
          <p:cNvPr id="1026" name="Picture 2" descr="Digital Communications in Amateur Radio: Winlink | Jeffrey Kopcak, MBA –  K8JTK">
            <a:extLst>
              <a:ext uri="{FF2B5EF4-FFF2-40B4-BE49-F238E27FC236}">
                <a16:creationId xmlns:a16="http://schemas.microsoft.com/office/drawing/2014/main" id="{26142EF9-CC7A-AE9B-03FD-AED2B9E6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2320404"/>
            <a:ext cx="70294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7DDBE5-5527-9B8B-DF28-5FA04B2629A1}"/>
              </a:ext>
            </a:extLst>
          </p:cNvPr>
          <p:cNvSpPr/>
          <p:nvPr/>
        </p:nvSpPr>
        <p:spPr bwMode="auto">
          <a:xfrm>
            <a:off x="1523206" y="2020888"/>
            <a:ext cx="7029450" cy="32403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781256E-9F3D-0EA9-B60F-8065BAEF7DC6}"/>
              </a:ext>
            </a:extLst>
          </p:cNvPr>
          <p:cNvSpPr/>
          <p:nvPr/>
        </p:nvSpPr>
        <p:spPr bwMode="auto">
          <a:xfrm>
            <a:off x="503237" y="6228109"/>
            <a:ext cx="144073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2020888"/>
            <a:ext cx="9361040" cy="421553"/>
          </a:xfrm>
        </p:spPr>
        <p:txBody>
          <a:bodyPr/>
          <a:lstStyle/>
          <a:p>
            <a:pPr marL="0" indent="0" algn="ctr"/>
            <a:r>
              <a:rPr lang="fr-CH" sz="2400" dirty="0">
                <a:hlinkClick r:id="rId4"/>
              </a:rPr>
              <a:t>https://www.winlink.org/content/getting_started_winlink_and_winmor</a:t>
            </a:r>
            <a:r>
              <a:rPr lang="fr-CH" sz="2400" dirty="0"/>
              <a:t> </a:t>
            </a:r>
          </a:p>
        </p:txBody>
      </p:sp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3BC46FAF-EA38-AFBB-719E-85751DE8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58" y="6588149"/>
            <a:ext cx="2327007" cy="9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D5200517-9BC4-BDFF-A339-A7FB882EB9A4}"/>
              </a:ext>
            </a:extLst>
          </p:cNvPr>
          <p:cNvSpPr txBox="1">
            <a:spLocks/>
          </p:cNvSpPr>
          <p:nvPr/>
        </p:nvSpPr>
        <p:spPr bwMode="auto">
          <a:xfrm>
            <a:off x="505618" y="2728991"/>
            <a:ext cx="9069387" cy="62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800" dirty="0" err="1"/>
              <a:t>Winlink</a:t>
            </a:r>
            <a:r>
              <a:rPr lang="fr-CH" sz="2800" dirty="0"/>
              <a:t> Express – RMS Express</a:t>
            </a:r>
          </a:p>
        </p:txBody>
      </p:sp>
    </p:spTree>
    <p:extLst>
      <p:ext uri="{BB962C8B-B14F-4D97-AF65-F5344CB8AC3E}">
        <p14:creationId xmlns:p14="http://schemas.microsoft.com/office/powerpoint/2010/main" val="24073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Structure </a:t>
            </a:r>
            <a:r>
              <a:rPr lang="fr-CH" altLang="fr-FR" b="1" dirty="0" err="1"/>
              <a:t>Winlink</a:t>
            </a:r>
            <a:r>
              <a:rPr lang="fr-CH" altLang="fr-FR" b="1" dirty="0"/>
              <a:t> 2/4</a:t>
            </a:r>
          </a:p>
        </p:txBody>
      </p:sp>
      <p:pic>
        <p:nvPicPr>
          <p:cNvPr id="1026" name="Picture 2" descr="Digital Communications in Amateur Radio: Winlink | Jeffrey Kopcak, MBA –  K8JTK">
            <a:extLst>
              <a:ext uri="{FF2B5EF4-FFF2-40B4-BE49-F238E27FC236}">
                <a16:creationId xmlns:a16="http://schemas.microsoft.com/office/drawing/2014/main" id="{26142EF9-CC7A-AE9B-03FD-AED2B9E6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2320404"/>
            <a:ext cx="70294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A4CED1-024A-F350-6BB2-C13EF29BAF5D}"/>
              </a:ext>
            </a:extLst>
          </p:cNvPr>
          <p:cNvSpPr/>
          <p:nvPr/>
        </p:nvSpPr>
        <p:spPr bwMode="auto">
          <a:xfrm>
            <a:off x="791839" y="1907629"/>
            <a:ext cx="8780785" cy="25922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7AFF751E-3F97-0040-E4ED-06545467028B}"/>
              </a:ext>
            </a:extLst>
          </p:cNvPr>
          <p:cNvSpPr/>
          <p:nvPr/>
        </p:nvSpPr>
        <p:spPr bwMode="auto">
          <a:xfrm>
            <a:off x="503237" y="4591198"/>
            <a:ext cx="144073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E3B37FF6-C3B6-FB64-4AD2-AF4234ABBFF8}"/>
              </a:ext>
            </a:extLst>
          </p:cNvPr>
          <p:cNvSpPr txBox="1">
            <a:spLocks/>
          </p:cNvSpPr>
          <p:nvPr/>
        </p:nvSpPr>
        <p:spPr bwMode="auto">
          <a:xfrm>
            <a:off x="359792" y="2020888"/>
            <a:ext cx="9361040" cy="4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400" dirty="0">
                <a:hlinkClick r:id="rId4"/>
              </a:rPr>
              <a:t>https://www.winlink.org/content/getting_started_winlink_and_winmor</a:t>
            </a:r>
            <a:r>
              <a:rPr lang="fr-CH" sz="2400" dirty="0"/>
              <a:t> </a:t>
            </a:r>
          </a:p>
        </p:txBody>
      </p:sp>
      <p:pic>
        <p:nvPicPr>
          <p:cNvPr id="11" name="Picture 2" descr="Home">
            <a:extLst>
              <a:ext uri="{FF2B5EF4-FFF2-40B4-BE49-F238E27FC236}">
                <a16:creationId xmlns:a16="http://schemas.microsoft.com/office/drawing/2014/main" id="{FAA83563-4F88-7046-C1A2-0588C25F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58" y="6588149"/>
            <a:ext cx="2327007" cy="9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8" y="2728991"/>
            <a:ext cx="9069387" cy="629293"/>
          </a:xfrm>
        </p:spPr>
        <p:txBody>
          <a:bodyPr/>
          <a:lstStyle/>
          <a:p>
            <a:pPr marL="0" indent="0" algn="ctr"/>
            <a:r>
              <a:rPr lang="fr-CH" sz="2800" dirty="0"/>
              <a:t>Radio Message Server</a:t>
            </a:r>
          </a:p>
        </p:txBody>
      </p:sp>
    </p:spTree>
    <p:extLst>
      <p:ext uri="{BB962C8B-B14F-4D97-AF65-F5344CB8AC3E}">
        <p14:creationId xmlns:p14="http://schemas.microsoft.com/office/powerpoint/2010/main" val="4288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Structure </a:t>
            </a:r>
            <a:r>
              <a:rPr lang="fr-CH" altLang="fr-FR" b="1" dirty="0" err="1"/>
              <a:t>Winlink</a:t>
            </a:r>
            <a:r>
              <a:rPr lang="fr-CH" altLang="fr-FR" b="1" dirty="0"/>
              <a:t> 3/4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8"/>
            <a:ext cx="9069387" cy="2695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pic>
        <p:nvPicPr>
          <p:cNvPr id="1026" name="Picture 2" descr="Digital Communications in Amateur Radio: Winlink | Jeffrey Kopcak, MBA –  K8JTK">
            <a:extLst>
              <a:ext uri="{FF2B5EF4-FFF2-40B4-BE49-F238E27FC236}">
                <a16:creationId xmlns:a16="http://schemas.microsoft.com/office/drawing/2014/main" id="{26142EF9-CC7A-AE9B-03FD-AED2B9E6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2320404"/>
            <a:ext cx="70294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61AF8E-2EE9-279C-D321-9673E11170B2}"/>
              </a:ext>
            </a:extLst>
          </p:cNvPr>
          <p:cNvSpPr/>
          <p:nvPr/>
        </p:nvSpPr>
        <p:spPr bwMode="auto">
          <a:xfrm>
            <a:off x="863848" y="1775097"/>
            <a:ext cx="8136904" cy="18607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C4E666E-72B5-C7FA-424D-172165B37326}"/>
              </a:ext>
            </a:extLst>
          </p:cNvPr>
          <p:cNvSpPr/>
          <p:nvPr/>
        </p:nvSpPr>
        <p:spPr bwMode="auto">
          <a:xfrm>
            <a:off x="518974" y="3960972"/>
            <a:ext cx="144073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D3773D5-917A-99AE-35B2-51E07407601C}"/>
              </a:ext>
            </a:extLst>
          </p:cNvPr>
          <p:cNvSpPr txBox="1">
            <a:spLocks/>
          </p:cNvSpPr>
          <p:nvPr/>
        </p:nvSpPr>
        <p:spPr bwMode="auto">
          <a:xfrm>
            <a:off x="359792" y="2020888"/>
            <a:ext cx="9361040" cy="4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400">
                <a:hlinkClick r:id="rId4"/>
              </a:rPr>
              <a:t>https://www.winlink.org/content/getting_started_winlink_and_winmor</a:t>
            </a:r>
            <a:r>
              <a:rPr lang="fr-CH" sz="2400"/>
              <a:t> </a:t>
            </a:r>
            <a:endParaRPr lang="fr-CH" sz="2400" dirty="0"/>
          </a:p>
        </p:txBody>
      </p:sp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B282E581-F873-5600-34A7-29FAF67A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58" y="6588149"/>
            <a:ext cx="2327007" cy="9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B4729C9-32C3-9523-DBC8-5F126CE07955}"/>
              </a:ext>
            </a:extLst>
          </p:cNvPr>
          <p:cNvSpPr txBox="1">
            <a:spLocks/>
          </p:cNvSpPr>
          <p:nvPr/>
        </p:nvSpPr>
        <p:spPr bwMode="auto">
          <a:xfrm>
            <a:off x="505618" y="2728991"/>
            <a:ext cx="9069387" cy="62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800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9342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Structure </a:t>
            </a:r>
            <a:r>
              <a:rPr lang="fr-CH" altLang="fr-FR" b="1" dirty="0" err="1"/>
              <a:t>Winlink</a:t>
            </a:r>
            <a:r>
              <a:rPr lang="fr-CH" altLang="fr-FR" b="1" dirty="0"/>
              <a:t> 4/4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8"/>
            <a:ext cx="9069387" cy="2695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pic>
        <p:nvPicPr>
          <p:cNvPr id="1026" name="Picture 2" descr="Digital Communications in Amateur Radio: Winlink | Jeffrey Kopcak, MBA –  K8JTK">
            <a:extLst>
              <a:ext uri="{FF2B5EF4-FFF2-40B4-BE49-F238E27FC236}">
                <a16:creationId xmlns:a16="http://schemas.microsoft.com/office/drawing/2014/main" id="{26142EF9-CC7A-AE9B-03FD-AED2B9E6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2320404"/>
            <a:ext cx="70294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0E02B57-49DD-A745-E837-CAE87F220625}"/>
              </a:ext>
            </a:extLst>
          </p:cNvPr>
          <p:cNvSpPr/>
          <p:nvPr/>
        </p:nvSpPr>
        <p:spPr bwMode="auto">
          <a:xfrm>
            <a:off x="503237" y="3008375"/>
            <a:ext cx="144073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AD07EB4D-1FA4-8DF5-C9B4-A037F3ECBEAC}"/>
              </a:ext>
            </a:extLst>
          </p:cNvPr>
          <p:cNvSpPr txBox="1">
            <a:spLocks/>
          </p:cNvSpPr>
          <p:nvPr/>
        </p:nvSpPr>
        <p:spPr bwMode="auto">
          <a:xfrm>
            <a:off x="359792" y="2020888"/>
            <a:ext cx="9361040" cy="42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400">
                <a:hlinkClick r:id="rId4"/>
              </a:rPr>
              <a:t>https://www.winlink.org/content/getting_started_winlink_and_winmor</a:t>
            </a:r>
            <a:r>
              <a:rPr lang="fr-CH" sz="2400"/>
              <a:t> </a:t>
            </a:r>
            <a:endParaRPr lang="fr-CH" sz="2400" dirty="0"/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D04DDE19-6CA3-E92A-BE5B-81F77A7E7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58" y="6588149"/>
            <a:ext cx="2327007" cy="9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E1BB693-3630-23F6-5C53-BB03E3A18D59}"/>
              </a:ext>
            </a:extLst>
          </p:cNvPr>
          <p:cNvSpPr/>
          <p:nvPr/>
        </p:nvSpPr>
        <p:spPr bwMode="auto">
          <a:xfrm>
            <a:off x="143768" y="1797285"/>
            <a:ext cx="4464496" cy="47188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LID4096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Client </a:t>
            </a:r>
            <a:r>
              <a:rPr lang="fr-CH" altLang="fr-FR" b="1" dirty="0" err="1"/>
              <a:t>Winlink</a:t>
            </a:r>
            <a:endParaRPr lang="fr-CH" altLang="fr-FR" b="1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7"/>
            <a:ext cx="9069387" cy="5359349"/>
          </a:xfrm>
        </p:spPr>
        <p:txBody>
          <a:bodyPr/>
          <a:lstStyle/>
          <a:p>
            <a:pPr marL="0" indent="0"/>
            <a:r>
              <a:rPr lang="fr-CH" sz="2400" b="1" dirty="0"/>
              <a:t>HF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800" dirty="0"/>
              <a:t> PACTOR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800" dirty="0"/>
              <a:t> WINMOR (obsolète)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800" dirty="0"/>
              <a:t> ARDOP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800" dirty="0"/>
              <a:t> VARA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800" dirty="0"/>
          </a:p>
          <a:p>
            <a:pPr marL="0" indent="0"/>
            <a:r>
              <a:rPr lang="fr-CH" sz="2400" b="1" dirty="0"/>
              <a:t>VHF/UHF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800" dirty="0"/>
              <a:t> VARA FM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800" dirty="0"/>
              <a:t> AX.25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42AFB4-6241-18A4-3B3D-5BB04769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996481"/>
            <a:ext cx="6810375" cy="56483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3FFB34C-7800-E1F6-E8F1-1CA8A96919BD}"/>
              </a:ext>
            </a:extLst>
          </p:cNvPr>
          <p:cNvSpPr txBox="1"/>
          <p:nvPr/>
        </p:nvSpPr>
        <p:spPr>
          <a:xfrm>
            <a:off x="2762250" y="3823398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TCP/IP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800" dirty="0"/>
              <a:t> TELNET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800" dirty="0"/>
          </a:p>
          <a:p>
            <a:r>
              <a:rPr lang="fr-CH" sz="2400" b="1" dirty="0"/>
              <a:t>Satellite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800" dirty="0"/>
              <a:t>VARA SAT</a:t>
            </a:r>
          </a:p>
          <a:p>
            <a:endParaRPr lang="LID4096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2CB7F7C-29E3-FA07-FB77-B4D407758A88}"/>
              </a:ext>
            </a:extLst>
          </p:cNvPr>
          <p:cNvSpPr/>
          <p:nvPr/>
        </p:nvSpPr>
        <p:spPr bwMode="auto">
          <a:xfrm>
            <a:off x="2520032" y="5381172"/>
            <a:ext cx="2903523" cy="811248"/>
          </a:xfrm>
          <a:prstGeom prst="rightArrow">
            <a:avLst>
              <a:gd name="adj1" fmla="val 50000"/>
              <a:gd name="adj2" fmla="val 4684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LID4096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DCD4381-B65F-BC69-9256-0BD7D1FBB325}"/>
              </a:ext>
            </a:extLst>
          </p:cNvPr>
          <p:cNvSpPr/>
          <p:nvPr/>
        </p:nvSpPr>
        <p:spPr bwMode="auto">
          <a:xfrm rot="13990720">
            <a:off x="1348800" y="4675683"/>
            <a:ext cx="1574905" cy="364456"/>
          </a:xfrm>
          <a:prstGeom prst="rightArrow">
            <a:avLst>
              <a:gd name="adj1" fmla="val 50000"/>
              <a:gd name="adj2" fmla="val 4684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LID4096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78608636-F482-F86D-AA4A-9762B169C9FD}"/>
              </a:ext>
            </a:extLst>
          </p:cNvPr>
          <p:cNvSpPr/>
          <p:nvPr/>
        </p:nvSpPr>
        <p:spPr bwMode="auto">
          <a:xfrm rot="12152871">
            <a:off x="2050536" y="5580162"/>
            <a:ext cx="398480" cy="364456"/>
          </a:xfrm>
          <a:prstGeom prst="rightArrow">
            <a:avLst>
              <a:gd name="adj1" fmla="val 50000"/>
              <a:gd name="adj2" fmla="val 4684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LID4096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Server </a:t>
            </a:r>
            <a:r>
              <a:rPr lang="fr-CH" altLang="fr-FR" b="1" dirty="0" err="1"/>
              <a:t>Winlink</a:t>
            </a:r>
            <a:r>
              <a:rPr lang="fr-CH" altLang="fr-FR" b="1" dirty="0"/>
              <a:t> RMS 1/4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1185E3-C1A1-42D2-BB5B-30D73AA3B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56" y="1907629"/>
            <a:ext cx="6229350" cy="4533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EBFBCD-8F12-A9D5-0D63-8A81E945D8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5110" y="5003973"/>
            <a:ext cx="3802380" cy="1394460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993" y="2020888"/>
            <a:ext cx="5992614" cy="3559149"/>
          </a:xfrm>
        </p:spPr>
        <p:txBody>
          <a:bodyPr/>
          <a:lstStyle/>
          <a:p>
            <a:pPr marL="0" indent="0"/>
            <a:endParaRPr lang="nl-NL" sz="2800" dirty="0"/>
          </a:p>
          <a:p>
            <a:pPr marL="0" indent="0"/>
            <a:endParaRPr lang="nl-NL" sz="2800" dirty="0"/>
          </a:p>
          <a:p>
            <a:pPr marL="0" indent="0"/>
            <a:r>
              <a:rPr lang="nl-NL" sz="2800" dirty="0" err="1"/>
              <a:t>Enregistrement</a:t>
            </a:r>
            <a:r>
              <a:rPr lang="nl-NL" sz="2800" dirty="0"/>
              <a:t> </a:t>
            </a:r>
            <a:r>
              <a:rPr lang="nl-NL" sz="2800" dirty="0" err="1"/>
              <a:t>auprès</a:t>
            </a:r>
            <a:r>
              <a:rPr lang="nl-NL" sz="2800" dirty="0"/>
              <a:t> de</a:t>
            </a:r>
            <a:br>
              <a:rPr lang="nl-NL" sz="2800" dirty="0"/>
            </a:br>
            <a:r>
              <a:rPr lang="nl-NL" sz="2800" dirty="0" err="1">
                <a:solidFill>
                  <a:srgbClr val="0070C0"/>
                </a:solidFill>
              </a:rPr>
              <a:t>Registrierung</a:t>
            </a:r>
            <a:r>
              <a:rPr lang="nl-NL" sz="2800" dirty="0">
                <a:solidFill>
                  <a:srgbClr val="0070C0"/>
                </a:solidFill>
              </a:rPr>
              <a:t> bei</a:t>
            </a:r>
            <a:br>
              <a:rPr lang="nl-NL" sz="2800" dirty="0"/>
            </a:br>
            <a:r>
              <a:rPr lang="nl-NL" sz="2800" dirty="0"/>
              <a:t>Steve Waterman“K4CJX" &lt;k4cjx@comcast.net&gt; </a:t>
            </a:r>
            <a:endParaRPr lang="fr-CH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41146-012B-6C0A-E082-616593DCA0E1}"/>
              </a:ext>
            </a:extLst>
          </p:cNvPr>
          <p:cNvSpPr txBox="1"/>
          <p:nvPr/>
        </p:nvSpPr>
        <p:spPr>
          <a:xfrm>
            <a:off x="111518" y="6658133"/>
            <a:ext cx="98528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200" dirty="0">
                <a:hlinkClick r:id="rId5"/>
              </a:rPr>
              <a:t>https://www.winlink.org/content/join_gateway_sysop_team_sysop_guidelines</a:t>
            </a:r>
            <a:r>
              <a:rPr lang="fr-CH" sz="2200" dirty="0"/>
              <a:t> </a:t>
            </a:r>
            <a:endParaRPr lang="LID4096" sz="2200" dirty="0"/>
          </a:p>
        </p:txBody>
      </p:sp>
    </p:spTree>
    <p:extLst>
      <p:ext uri="{BB962C8B-B14F-4D97-AF65-F5344CB8AC3E}">
        <p14:creationId xmlns:p14="http://schemas.microsoft.com/office/powerpoint/2010/main" val="27094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Server </a:t>
            </a:r>
            <a:r>
              <a:rPr lang="fr-CH" altLang="fr-FR" b="1" dirty="0" err="1"/>
              <a:t>Winlink</a:t>
            </a:r>
            <a:r>
              <a:rPr lang="fr-CH" altLang="fr-FR" b="1" dirty="0"/>
              <a:t> RMS 2/4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BB557B-C443-2B1E-FA7C-4F94D2AE7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56" y="1891779"/>
            <a:ext cx="6229350" cy="5648325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396763" y="3083980"/>
            <a:ext cx="5648325" cy="2695054"/>
          </a:xfrm>
        </p:spPr>
        <p:txBody>
          <a:bodyPr/>
          <a:lstStyle/>
          <a:p>
            <a:pPr marL="0" indent="0" algn="ctr"/>
            <a:r>
              <a:rPr lang="fr-CH" sz="2800" dirty="0"/>
              <a:t>RMS Relay – RMS </a:t>
            </a:r>
            <a:r>
              <a:rPr lang="fr-CH" sz="2800" dirty="0" err="1"/>
              <a:t>Packet</a:t>
            </a:r>
            <a:br>
              <a:rPr lang="fr-CH" sz="2800" dirty="0"/>
            </a:br>
            <a:r>
              <a:rPr lang="fr-CH" sz="2800" dirty="0"/>
              <a:t>Server </a:t>
            </a:r>
            <a:r>
              <a:rPr lang="fr-CH" sz="2800" dirty="0" err="1"/>
              <a:t>Winlink</a:t>
            </a:r>
            <a:r>
              <a:rPr lang="fr-CH" sz="2800" dirty="0"/>
              <a:t> - VHF-UHF</a:t>
            </a:r>
          </a:p>
        </p:txBody>
      </p:sp>
    </p:spTree>
    <p:extLst>
      <p:ext uri="{BB962C8B-B14F-4D97-AF65-F5344CB8AC3E}">
        <p14:creationId xmlns:p14="http://schemas.microsoft.com/office/powerpoint/2010/main" val="35399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41" y="304006"/>
            <a:ext cx="9070975" cy="1171575"/>
          </a:xfrm>
        </p:spPr>
        <p:txBody>
          <a:bodyPr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fr-CH" altLang="fr-FR" b="1" dirty="0"/>
              <a:t>Server </a:t>
            </a:r>
            <a:r>
              <a:rPr lang="fr-CH" altLang="fr-FR" b="1" dirty="0" err="1"/>
              <a:t>Winlink</a:t>
            </a:r>
            <a:r>
              <a:rPr lang="fr-CH" altLang="fr-FR" b="1" dirty="0"/>
              <a:t> RMS 3/4 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EAF742-19B6-4956-BD89-C97087B3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20888"/>
            <a:ext cx="9069387" cy="26950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9B6293E-5658-F201-E1D1-6F2C15810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56" y="1891779"/>
            <a:ext cx="6229350" cy="5648325"/>
          </a:xfrm>
          <a:prstGeom prst="rect">
            <a:avLst/>
          </a:prstGeom>
        </p:spPr>
      </p:pic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1B6DB969-5683-8E8D-CBF2-24807ADA8863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396763" y="3083980"/>
            <a:ext cx="5648325" cy="26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CH" sz="2800" dirty="0"/>
              <a:t>RMS Relay – RMS </a:t>
            </a:r>
            <a:r>
              <a:rPr lang="fr-CH" sz="2800" dirty="0" err="1"/>
              <a:t>Trimode</a:t>
            </a:r>
            <a:br>
              <a:rPr lang="fr-CH" sz="2800" dirty="0"/>
            </a:br>
            <a:r>
              <a:rPr lang="fr-CH" sz="2800" dirty="0"/>
              <a:t>Server </a:t>
            </a:r>
            <a:r>
              <a:rPr lang="fr-CH" sz="2800" dirty="0" err="1"/>
              <a:t>Winlink</a:t>
            </a:r>
            <a:r>
              <a:rPr lang="fr-CH" sz="2800" dirty="0"/>
              <a:t> - HF</a:t>
            </a:r>
          </a:p>
        </p:txBody>
      </p:sp>
    </p:spTree>
    <p:extLst>
      <p:ext uri="{BB962C8B-B14F-4D97-AF65-F5344CB8AC3E}">
        <p14:creationId xmlns:p14="http://schemas.microsoft.com/office/powerpoint/2010/main" val="34525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19031</TotalTime>
  <Words>1153</Words>
  <Application>Microsoft Office PowerPoint</Application>
  <PresentationFormat>Personnalisé</PresentationFormat>
  <Paragraphs>168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 Office</vt:lpstr>
      <vt:lpstr>Présentation PowerPoint</vt:lpstr>
      <vt:lpstr>Structure Winlink 1/4</vt:lpstr>
      <vt:lpstr>Structure Winlink 2/4</vt:lpstr>
      <vt:lpstr>Structure Winlink 3/4</vt:lpstr>
      <vt:lpstr>Structure Winlink 4/4</vt:lpstr>
      <vt:lpstr>Client Winlink</vt:lpstr>
      <vt:lpstr>Server Winlink RMS 1/4 </vt:lpstr>
      <vt:lpstr>Server Winlink RMS 2/4 </vt:lpstr>
      <vt:lpstr>Server Winlink RMS 3/4 </vt:lpstr>
      <vt:lpstr>Server Winlink RMS 4/4 </vt:lpstr>
      <vt:lpstr>Configuration de base</vt:lpstr>
      <vt:lpstr>Liens </vt:lpstr>
      <vt:lpstr>Setup RMS Packet</vt:lpstr>
      <vt:lpstr>Live Information 1/2</vt:lpstr>
      <vt:lpstr>Live Information 2/2</vt:lpstr>
      <vt:lpstr>La stratégie d'engagement / Strategie 6 unités mobiles / 6 mobile Notfunk-Einheiten</vt:lpstr>
      <vt:lpstr>Question(s)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cedric</dc:creator>
  <cp:keywords/>
  <dc:description/>
  <cp:lastModifiedBy>Daniel AEBY</cp:lastModifiedBy>
  <cp:revision>1733</cp:revision>
  <cp:lastPrinted>2008-02-27T10:04:12Z</cp:lastPrinted>
  <dcterms:created xsi:type="dcterms:W3CDTF">2008-01-27T11:59:00Z</dcterms:created>
  <dcterms:modified xsi:type="dcterms:W3CDTF">2023-10-12T05:53:38Z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