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323" r:id="rId2"/>
    <p:sldId id="256" r:id="rId3"/>
    <p:sldId id="337" r:id="rId4"/>
    <p:sldId id="267" r:id="rId5"/>
    <p:sldId id="338" r:id="rId6"/>
    <p:sldId id="262" r:id="rId7"/>
    <p:sldId id="324" r:id="rId8"/>
    <p:sldId id="271" r:id="rId9"/>
    <p:sldId id="277" r:id="rId10"/>
    <p:sldId id="276" r:id="rId11"/>
    <p:sldId id="270" r:id="rId12"/>
    <p:sldId id="285" r:id="rId13"/>
    <p:sldId id="293" r:id="rId14"/>
    <p:sldId id="343" r:id="rId15"/>
    <p:sldId id="318" r:id="rId16"/>
    <p:sldId id="322" r:id="rId17"/>
    <p:sldId id="321" r:id="rId18"/>
    <p:sldId id="336" r:id="rId19"/>
    <p:sldId id="273" r:id="rId20"/>
    <p:sldId id="331" r:id="rId21"/>
    <p:sldId id="332" r:id="rId22"/>
    <p:sldId id="335" r:id="rId23"/>
    <p:sldId id="283" r:id="rId24"/>
    <p:sldId id="328" r:id="rId25"/>
    <p:sldId id="274" r:id="rId26"/>
    <p:sldId id="278" r:id="rId27"/>
    <p:sldId id="279" r:id="rId28"/>
    <p:sldId id="282" r:id="rId29"/>
    <p:sldId id="288" r:id="rId30"/>
    <p:sldId id="320" r:id="rId31"/>
    <p:sldId id="325" r:id="rId32"/>
    <p:sldId id="290" r:id="rId33"/>
    <p:sldId id="326" r:id="rId34"/>
    <p:sldId id="333" r:id="rId35"/>
    <p:sldId id="334" r:id="rId36"/>
    <p:sldId id="299" r:id="rId37"/>
    <p:sldId id="345" r:id="rId38"/>
    <p:sldId id="327" r:id="rId39"/>
    <p:sldId id="298" r:id="rId40"/>
    <p:sldId id="294" r:id="rId41"/>
    <p:sldId id="295" r:id="rId42"/>
    <p:sldId id="329" r:id="rId43"/>
    <p:sldId id="307" r:id="rId44"/>
    <p:sldId id="339" r:id="rId45"/>
    <p:sldId id="311" r:id="rId46"/>
    <p:sldId id="314" r:id="rId47"/>
    <p:sldId id="340" r:id="rId48"/>
    <p:sldId id="330" r:id="rId49"/>
    <p:sldId id="341" r:id="rId50"/>
    <p:sldId id="344" r:id="rId51"/>
    <p:sldId id="342" r:id="rId52"/>
  </p:sldIdLst>
  <p:sldSz cx="9144000" cy="6858000" type="screen4x3"/>
  <p:notesSz cx="6858000" cy="9144000"/>
  <p:defaultTextStyle>
    <a:defPPr>
      <a:defRPr lang="de-CH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7C16D"/>
    <a:srgbClr val="FFCC00"/>
    <a:srgbClr val="FCE432"/>
    <a:srgbClr val="ECDC06"/>
    <a:srgbClr val="FF66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9916" autoAdjust="0"/>
    <p:restoredTop sz="94645" autoAdjust="0"/>
  </p:normalViewPr>
  <p:slideViewPr>
    <p:cSldViewPr>
      <p:cViewPr>
        <p:scale>
          <a:sx n="50" d="100"/>
          <a:sy n="50" d="100"/>
        </p:scale>
        <p:origin x="-797" y="-7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9C34185-FABF-49CB-86A7-0101BD60F4C7}" type="datetimeFigureOut">
              <a:rPr lang="de-CH"/>
              <a:pPr>
                <a:defRPr/>
              </a:pPr>
              <a:t>15.08.2019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CH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CH" noProof="0" smtClean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65D3DD1-6228-49F5-BBF4-5668EC70C24C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481415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8435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747A7C0-EA02-4369-BE32-25D5B5CCFC04}" type="slidenum">
              <a:rPr lang="de-CH" altLang="de-DE" smtClean="0"/>
              <a:pPr/>
              <a:t>3</a:t>
            </a:fld>
            <a:endParaRPr lang="de-CH" alt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13B41-CD60-49E9-AFFB-FEB8B2BB6391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</p:cSld>
  <p:clrMapOvr>
    <a:masterClrMapping/>
  </p:clrMapOvr>
  <p:transition spd="slow" advTm="8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EFA51-2ED7-41DE-8E3A-09DCDB910778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</p:cSld>
  <p:clrMapOvr>
    <a:masterClrMapping/>
  </p:clrMapOvr>
  <p:transition spd="slow" advTm="8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C8A584-40ED-48EE-B02F-B603153086C1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</p:cSld>
  <p:clrMapOvr>
    <a:masterClrMapping/>
  </p:clrMapOvr>
  <p:transition spd="slow" advTm="800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el und Text üb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 alt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69DB2-A80A-4968-BE22-73B9D53899F2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</p:cSld>
  <p:clrMapOvr>
    <a:masterClrMapping/>
  </p:clrMapOvr>
  <p:transition spd="slow" advTm="8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86361-703E-49B4-A968-8401528FD7B1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</p:cSld>
  <p:clrMapOvr>
    <a:masterClrMapping/>
  </p:clrMapOvr>
  <p:transition spd="slow" advTm="8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A8456-B0D8-4C7D-B08F-0BC784F4F3EA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</p:cSld>
  <p:clrMapOvr>
    <a:masterClrMapping/>
  </p:clrMapOvr>
  <p:transition spd="slow" advTm="8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 alt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B03DC3-41BD-44E2-934E-38D7900113E2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</p:cSld>
  <p:clrMapOvr>
    <a:masterClrMapping/>
  </p:clrMapOvr>
  <p:transition spd="slow" advTm="8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 alt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 alt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F17E-AFA5-4D92-A773-B5BF217CB6B9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</p:cSld>
  <p:clrMapOvr>
    <a:masterClrMapping/>
  </p:clrMapOvr>
  <p:transition spd="slow" advTm="8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 alt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97993-2680-490B-9604-F4ED91970760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</p:cSld>
  <p:clrMapOvr>
    <a:masterClrMapping/>
  </p:clrMapOvr>
  <p:transition spd="slow" advTm="8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 alt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 alt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B23CA-C037-4250-9837-4CF4F80A98C9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</p:cSld>
  <p:clrMapOvr>
    <a:masterClrMapping/>
  </p:clrMapOvr>
  <p:transition spd="slow" advTm="8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 alt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F98DE-43E3-4AD9-B9F4-6289066234FB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</p:cSld>
  <p:clrMapOvr>
    <a:masterClrMapping/>
  </p:clrMapOvr>
  <p:transition spd="slow" advTm="8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CH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 alt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94499-63F9-471D-AF2F-BA4105D560A3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</p:cSld>
  <p:clrMapOvr>
    <a:masterClrMapping/>
  </p:clrMapOvr>
  <p:transition spd="slow" advTm="8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de-DE" smtClean="0"/>
              <a:t>Textmasterformate durch Klicken bearbeiten</a:t>
            </a:r>
          </a:p>
          <a:p>
            <a:pPr lvl="1"/>
            <a:r>
              <a:rPr lang="de-CH" altLang="de-DE" smtClean="0"/>
              <a:t>Zweite Ebene</a:t>
            </a:r>
          </a:p>
          <a:p>
            <a:pPr lvl="2"/>
            <a:r>
              <a:rPr lang="de-CH" altLang="de-DE" smtClean="0"/>
              <a:t>Dritte Ebene</a:t>
            </a:r>
          </a:p>
          <a:p>
            <a:pPr lvl="3"/>
            <a:r>
              <a:rPr lang="de-CH" altLang="de-DE" smtClean="0"/>
              <a:t>Vierte Ebene</a:t>
            </a:r>
          </a:p>
          <a:p>
            <a:pPr lvl="4"/>
            <a:r>
              <a:rPr lang="de-CH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de-CH" alt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de-CH" alt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249455B-D377-4669-8B0D-1F1337D15B64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</p:sldLayoutIdLst>
  <p:transition spd="slow" advTm="8000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Willy Ruesch\Documents\_2019\5_HBradio 4_2019\00 Seite 1\USKA_Jubiläum_v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28575" y="1268413"/>
            <a:ext cx="9172575" cy="4464050"/>
          </a:xfrm>
        </p:spPr>
      </p:pic>
    </p:spTree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altLang="de-DE" smtClean="0"/>
          </a:p>
        </p:txBody>
      </p:sp>
      <p:pic>
        <p:nvPicPr>
          <p:cNvPr id="25602" name="Picture 4" descr="MMorer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55625" y="0"/>
            <a:ext cx="9699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-180975" y="274638"/>
            <a:ext cx="9145588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altLang="de-DE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de-DE" altLang="de-DE" sz="4000" dirty="0" smtClean="0">
                <a:solidFill>
                  <a:srgbClr val="FFCC00"/>
                </a:solidFill>
                <a:latin typeface="Arial Black" pitchFamily="34" charset="0"/>
              </a:rPr>
              <a:t>M. </a:t>
            </a:r>
            <a:r>
              <a:rPr lang="de-DE" altLang="de-DE" sz="4000" dirty="0" err="1" smtClean="0">
                <a:solidFill>
                  <a:srgbClr val="FF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Moret</a:t>
            </a:r>
            <a:r>
              <a:rPr lang="de-DE" altLang="de-DE" sz="40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HB9F: 1. Schweizer Amateurfunkerin</a:t>
            </a:r>
            <a:endParaRPr lang="de-CH" altLang="de-DE" sz="4000" dirty="0" smtClean="0">
              <a:solidFill>
                <a:srgbClr val="FF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9" descr="Foto3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90738" y="12700"/>
            <a:ext cx="4784725" cy="6845300"/>
          </a:xfrm>
        </p:spPr>
      </p:pic>
      <p:sp>
        <p:nvSpPr>
          <p:cNvPr id="8194" name="Rectangle 6"/>
          <p:cNvSpPr>
            <a:spLocks noGrp="1" noChangeArrowheads="1"/>
          </p:cNvSpPr>
          <p:nvPr>
            <p:ph type="title"/>
          </p:nvPr>
        </p:nvSpPr>
        <p:spPr>
          <a:xfrm>
            <a:off x="468313" y="6208713"/>
            <a:ext cx="8229600" cy="649287"/>
          </a:xfrm>
        </p:spPr>
        <p:txBody>
          <a:bodyPr/>
          <a:lstStyle/>
          <a:p>
            <a:pPr algn="l" eaLnBrk="1" hangingPunct="1"/>
            <a:r>
              <a:rPr lang="de-DE" altLang="de-DE" b="1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Erste Vereinszeitschrift</a:t>
            </a:r>
            <a:endParaRPr lang="de-CH" altLang="de-DE" b="1" smtClean="0"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Gesch</a:t>
            </a:r>
            <a:endParaRPr lang="de-CH" altLang="de-DE" smtClean="0"/>
          </a:p>
        </p:txBody>
      </p:sp>
      <p:pic>
        <p:nvPicPr>
          <p:cNvPr id="27651" name="Picture 4" descr="Stuber-HB9T Kopi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113"/>
            <a:ext cx="4787900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5516563"/>
            <a:ext cx="91440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de-DE" altLang="de-DE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„Faszination der kurzen Wellen“</a:t>
            </a:r>
            <a:r>
              <a:rPr lang="de-DE" altLang="de-DE" sz="4000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endParaRPr lang="de-CH" altLang="de-DE" sz="4000" spc="-15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7653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508625" y="333375"/>
            <a:ext cx="3394075" cy="1871663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de-DE" altLang="de-DE" b="1" i="1" smtClean="0">
                <a:solidFill>
                  <a:schemeClr val="bg1"/>
                </a:solidFill>
              </a:rPr>
              <a:t>Geschichte des Schweizerischen Amateurfunks von 1911 bis 1945</a:t>
            </a:r>
            <a:endParaRPr lang="de-CH" altLang="de-DE" b="1" i="1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altLang="de-DE" smtClean="0"/>
          </a:p>
        </p:txBody>
      </p:sp>
      <p:pic>
        <p:nvPicPr>
          <p:cNvPr id="28674" name="Picture 4" descr="ballonfahrt_funksta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06463" y="-25400"/>
            <a:ext cx="10036176" cy="68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831850" y="0"/>
            <a:ext cx="9961563" cy="1196975"/>
          </a:xfrm>
        </p:spPr>
        <p:txBody>
          <a:bodyPr/>
          <a:lstStyle/>
          <a:p>
            <a:pPr algn="l" eaLnBrk="1" hangingPunct="1">
              <a:defRPr/>
            </a:pPr>
            <a:r>
              <a:rPr lang="de-DE" altLang="de-DE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 ___</a:t>
            </a:r>
            <a:r>
              <a:rPr lang="de-DE" altLang="de-DE" sz="3600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___</a:t>
            </a:r>
            <a:r>
              <a:rPr lang="de-DE" altLang="de-DE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_______ </a:t>
            </a:r>
            <a:r>
              <a:rPr lang="de-DE" altLang="de-DE" sz="3600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___</a:t>
            </a:r>
            <a:r>
              <a:rPr lang="de-DE" altLang="de-DE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_______        </a:t>
            </a:r>
            <a:r>
              <a:rPr lang="de-DE" altLang="de-DE" sz="3600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__________________</a:t>
            </a:r>
            <a:endParaRPr lang="de-CH" altLang="de-DE" sz="3600" spc="-15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-396875" y="0"/>
            <a:ext cx="9961563" cy="1196975"/>
          </a:xfrm>
        </p:spPr>
        <p:txBody>
          <a:bodyPr/>
          <a:lstStyle/>
          <a:p>
            <a:pPr algn="l" eaLnBrk="1" hangingPunct="1">
              <a:defRPr/>
            </a:pPr>
            <a:r>
              <a:rPr lang="de-DE" altLang="de-DE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  1932: Funkverbindung mit Piccards       	Stratosphärenballon</a:t>
            </a:r>
            <a:endParaRPr lang="de-CH" altLang="de-DE" sz="3600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I:\USKA\90 Jahre USKA\Fotoshow\Blackou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849313"/>
            <a:ext cx="7775575" cy="7451725"/>
          </a:xfrm>
        </p:spPr>
      </p:pic>
      <p:sp>
        <p:nvSpPr>
          <p:cNvPr id="29699" name="Titel 1"/>
          <p:cNvSpPr>
            <a:spLocks noGrp="1"/>
          </p:cNvSpPr>
          <p:nvPr>
            <p:ph type="title"/>
          </p:nvPr>
        </p:nvSpPr>
        <p:spPr>
          <a:xfrm>
            <a:off x="1116013" y="0"/>
            <a:ext cx="8712200" cy="1143000"/>
          </a:xfrm>
        </p:spPr>
        <p:txBody>
          <a:bodyPr/>
          <a:lstStyle/>
          <a:p>
            <a:pPr algn="l"/>
            <a:r>
              <a:rPr lang="de-CH" smtClean="0">
                <a:solidFill>
                  <a:schemeClr val="bg1"/>
                </a:solidFill>
                <a:latin typeface="Arial Black" pitchFamily="34" charset="0"/>
              </a:rPr>
              <a:t>  QXX im 2. Weltkrieg</a:t>
            </a:r>
          </a:p>
        </p:txBody>
      </p:sp>
      <p:sp>
        <p:nvSpPr>
          <p:cNvPr id="29700" name="Textfeld 3"/>
          <p:cNvSpPr txBox="1">
            <a:spLocks noChangeArrowheads="1"/>
          </p:cNvSpPr>
          <p:nvPr/>
        </p:nvSpPr>
        <p:spPr bwMode="auto">
          <a:xfrm>
            <a:off x="4067175" y="1196975"/>
            <a:ext cx="499586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CH" sz="3000" b="1">
                <a:solidFill>
                  <a:schemeClr val="bg1"/>
                </a:solidFill>
              </a:rPr>
              <a:t>Sept. 1939 bis Nov. 1945: Erlass eines Funkverbots</a:t>
            </a:r>
          </a:p>
        </p:txBody>
      </p:sp>
      <p:sp>
        <p:nvSpPr>
          <p:cNvPr id="29701" name="Textfeld 4"/>
          <p:cNvSpPr txBox="1">
            <a:spLocks noChangeArrowheads="1"/>
          </p:cNvSpPr>
          <p:nvPr/>
        </p:nvSpPr>
        <p:spPr bwMode="auto">
          <a:xfrm>
            <a:off x="4103688" y="2349500"/>
            <a:ext cx="47879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CH" sz="3000" b="1">
                <a:solidFill>
                  <a:schemeClr val="bg1"/>
                </a:solidFill>
              </a:rPr>
              <a:t>Konfiszierung PTT: alle Amateur-Sender wurden bewacht und an einem zentralen Ort aufbewahrt</a:t>
            </a:r>
          </a:p>
        </p:txBody>
      </p:sp>
      <p:sp>
        <p:nvSpPr>
          <p:cNvPr id="29702" name="Textfeld 2"/>
          <p:cNvSpPr txBox="1">
            <a:spLocks noChangeArrowheads="1"/>
          </p:cNvSpPr>
          <p:nvPr/>
        </p:nvSpPr>
        <p:spPr bwMode="auto">
          <a:xfrm>
            <a:off x="4103688" y="4724400"/>
            <a:ext cx="47879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CH" sz="3000" b="1">
                <a:solidFill>
                  <a:schemeClr val="bg1"/>
                </a:solidFill>
              </a:rPr>
              <a:t>Viele OM waren im Aktiv-dienst unersetzliche Funker und Instruktoren</a:t>
            </a:r>
          </a:p>
        </p:txBody>
      </p:sp>
    </p:spTree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2001837"/>
          </a:xfrm>
        </p:spPr>
        <p:txBody>
          <a:bodyPr/>
          <a:lstStyle/>
          <a:p>
            <a:pPr eaLnBrk="1" hangingPunct="1">
              <a:defRPr/>
            </a:pPr>
            <a:r>
              <a:rPr lang="de-DE" alt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Goldmünze der Armee für besondere Verdienste der USKA im 2. Weltkrieg</a:t>
            </a:r>
            <a:endParaRPr lang="de-CH" altLang="de-D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0723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438400"/>
            <a:ext cx="4038600" cy="3582988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endParaRPr lang="de-CH" altLang="de-DE" smtClean="0"/>
          </a:p>
        </p:txBody>
      </p:sp>
      <p:sp>
        <p:nvSpPr>
          <p:cNvPr id="30724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4732338" y="2441575"/>
            <a:ext cx="4383087" cy="4525963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endParaRPr lang="de-CH" altLang="de-DE" smtClean="0"/>
          </a:p>
        </p:txBody>
      </p:sp>
      <p:pic>
        <p:nvPicPr>
          <p:cNvPr id="16396" name="Picture 12" descr="I:\USKA\90 Jahre USKA\Fotoshow\ECP\DSCN20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32338" y="2438400"/>
            <a:ext cx="4411662" cy="441960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xtLst/>
        </p:spPr>
      </p:pic>
      <p:pic>
        <p:nvPicPr>
          <p:cNvPr id="16398" name="Picture 14" descr="I:\USKA\90 Jahre USKA\Fotoshow\ECP\DSCN20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3" y="2438400"/>
            <a:ext cx="4511675" cy="441960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xtLst/>
        </p:spPr>
      </p:pic>
    </p:spTree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96975"/>
            <a:ext cx="8686800" cy="4929188"/>
          </a:xfrm>
        </p:spPr>
        <p:txBody>
          <a:bodyPr/>
          <a:lstStyle/>
          <a:p>
            <a:pPr eaLnBrk="1" hangingPunct="1"/>
            <a:endParaRPr lang="de-CH" altLang="de-DE" sz="2000" smtClean="0"/>
          </a:p>
        </p:txBody>
      </p:sp>
      <p:pic>
        <p:nvPicPr>
          <p:cNvPr id="31746" name="Picture 9" descr="Heathkit DX-100 Kopi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42963" y="26988"/>
            <a:ext cx="11353801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9467850" cy="720725"/>
          </a:xfrm>
        </p:spPr>
        <p:txBody>
          <a:bodyPr/>
          <a:lstStyle/>
          <a:p>
            <a:pPr eaLnBrk="1" hangingPunct="1">
              <a:defRPr/>
            </a:pPr>
            <a:r>
              <a:rPr lang="de-DE" altLang="de-D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1950: Funkgerät wog 45 kg</a:t>
            </a:r>
            <a:endParaRPr lang="de-CH" altLang="de-DE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altLang="de-DE" smtClean="0"/>
          </a:p>
        </p:txBody>
      </p:sp>
      <p:pic>
        <p:nvPicPr>
          <p:cNvPr id="32770" name="Picture 4" descr="I:\USKA\90 Jahre USKA\Fotoshow\20190802_2219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92263" y="-100013"/>
            <a:ext cx="12717463" cy="715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Rectangle 2"/>
          <p:cNvSpPr>
            <a:spLocks noGrp="1" noChangeArrowheads="1"/>
          </p:cNvSpPr>
          <p:nvPr>
            <p:ph type="title"/>
          </p:nvPr>
        </p:nvSpPr>
        <p:spPr>
          <a:xfrm>
            <a:off x="-107950" y="115888"/>
            <a:ext cx="11233150" cy="504825"/>
          </a:xfrm>
        </p:spPr>
        <p:txBody>
          <a:bodyPr/>
          <a:lstStyle/>
          <a:p>
            <a:pPr algn="l" eaLnBrk="1" hangingPunct="1"/>
            <a:r>
              <a:rPr lang="de-DE" altLang="de-DE" sz="4000" b="1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de-DE" altLang="de-DE" sz="3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Handfunkgerät heute</a:t>
            </a:r>
            <a:r>
              <a:rPr lang="de-DE" altLang="de-DE" sz="38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de-DE" altLang="de-DE" sz="3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300 Gramm</a:t>
            </a:r>
          </a:p>
        </p:txBody>
      </p:sp>
    </p:spTree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I:\USKA\90 Jahre USKA\Fotoshow\Dias Archiv\C025185-R1-02-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331913" y="-315913"/>
            <a:ext cx="13157201" cy="8569326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chemeClr val="accent1">
              <a:alpha val="55000"/>
            </a:schemeClr>
          </a:solidFill>
        </p:spPr>
        <p:txBody>
          <a:bodyPr/>
          <a:lstStyle/>
          <a:p>
            <a:pPr>
              <a:defRPr/>
            </a:pPr>
            <a:r>
              <a:rPr lang="de-CH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Logbuch mit QSL-Karten</a:t>
            </a:r>
          </a:p>
        </p:txBody>
      </p:sp>
    </p:spTree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 descr="OldMan-Broschüre 196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22325" y="-28575"/>
            <a:ext cx="9966325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5876925"/>
            <a:ext cx="8229600" cy="720725"/>
          </a:xfrm>
        </p:spPr>
        <p:txBody>
          <a:bodyPr/>
          <a:lstStyle/>
          <a:p>
            <a:pPr eaLnBrk="1" hangingPunct="1">
              <a:defRPr/>
            </a:pPr>
            <a:r>
              <a:rPr lang="de-DE" altLang="de-D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Broschüre der USKA 1964</a:t>
            </a:r>
            <a:endParaRPr lang="de-CH" altLang="de-DE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088" y="4652963"/>
            <a:ext cx="7772400" cy="1152525"/>
          </a:xfrm>
        </p:spPr>
        <p:txBody>
          <a:bodyPr/>
          <a:lstStyle/>
          <a:p>
            <a:pPr eaLnBrk="1" hangingPunct="1"/>
            <a:r>
              <a:rPr lang="de-DE" altLang="de-DE" sz="4000" smtClean="0"/>
              <a:t> </a:t>
            </a:r>
            <a:br>
              <a:rPr lang="de-DE" altLang="de-DE" sz="4000" smtClean="0"/>
            </a:br>
            <a:r>
              <a:rPr lang="de-DE" altLang="de-DE" smtClean="0">
                <a:solidFill>
                  <a:schemeClr val="bg1"/>
                </a:solidFill>
                <a:latin typeface="Arial Black" pitchFamily="34" charset="0"/>
              </a:rPr>
              <a:t>USKA Historik</a:t>
            </a:r>
            <a:br>
              <a:rPr lang="de-DE" altLang="de-DE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de-DE" altLang="de-DE" smtClean="0">
                <a:solidFill>
                  <a:schemeClr val="bg1"/>
                </a:solidFill>
                <a:latin typeface="Arial Black" pitchFamily="34" charset="0"/>
              </a:rPr>
              <a:t>1929 - 2019</a:t>
            </a:r>
            <a:r>
              <a:rPr lang="de-DE" altLang="de-DE" smtClean="0">
                <a:solidFill>
                  <a:srgbClr val="FFCC00"/>
                </a:solidFill>
                <a:latin typeface="Arial Black" pitchFamily="34" charset="0"/>
              </a:rPr>
              <a:t/>
            </a:r>
            <a:br>
              <a:rPr lang="de-DE" altLang="de-DE" smtClean="0">
                <a:solidFill>
                  <a:srgbClr val="FFCC00"/>
                </a:solidFill>
                <a:latin typeface="Arial Black" pitchFamily="34" charset="0"/>
              </a:rPr>
            </a:br>
            <a:r>
              <a:rPr lang="de-DE" altLang="de-DE" sz="4000" smtClean="0">
                <a:solidFill>
                  <a:schemeClr val="bg1"/>
                </a:solidFill>
              </a:rPr>
              <a:t/>
            </a:r>
            <a:br>
              <a:rPr lang="de-DE" altLang="de-DE" sz="4000" smtClean="0">
                <a:solidFill>
                  <a:schemeClr val="bg1"/>
                </a:solidFill>
              </a:rPr>
            </a:br>
            <a:r>
              <a:rPr lang="de-DE" altLang="de-DE" sz="2000" smtClean="0">
                <a:solidFill>
                  <a:schemeClr val="bg1"/>
                </a:solidFill>
              </a:rPr>
              <a:t>Dr. Philippe Schaetti HB9ECP und Dr. Willy Rüsch HB9AHL </a:t>
            </a:r>
            <a:endParaRPr lang="de-CH" altLang="de-DE" sz="4000" smtClean="0">
              <a:solidFill>
                <a:schemeClr val="bg1"/>
              </a:solidFill>
            </a:endParaRPr>
          </a:p>
        </p:txBody>
      </p:sp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9838" y="1196975"/>
            <a:ext cx="1536700" cy="314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feld 1"/>
          <p:cNvSpPr txBox="1">
            <a:spLocks noChangeArrowheads="1"/>
          </p:cNvSpPr>
          <p:nvPr/>
        </p:nvSpPr>
        <p:spPr bwMode="auto">
          <a:xfrm>
            <a:off x="263525" y="260350"/>
            <a:ext cx="864235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CH" altLang="de-DE" sz="1700" b="1">
                <a:solidFill>
                  <a:schemeClr val="bg1"/>
                </a:solidFill>
              </a:rPr>
              <a:t>UNION SCHWEIZERISCHER KURZWELLEN-AMATEURE</a:t>
            </a:r>
          </a:p>
          <a:p>
            <a:pPr algn="ctr"/>
            <a:r>
              <a:rPr lang="de-CH" altLang="de-DE" sz="1700" b="1">
                <a:solidFill>
                  <a:schemeClr val="bg1"/>
                </a:solidFill>
              </a:rPr>
              <a:t>UNION DES AMATEURS SUISSES D’ONDES COURTES</a:t>
            </a:r>
          </a:p>
          <a:p>
            <a:pPr algn="ctr"/>
            <a:r>
              <a:rPr lang="de-CH" altLang="de-DE" sz="1700" b="1">
                <a:solidFill>
                  <a:schemeClr val="bg1"/>
                </a:solidFill>
              </a:rPr>
              <a:t>UNIONE RADIOAMATORI DI ONDE CORTE SVIZZERI</a:t>
            </a:r>
          </a:p>
        </p:txBody>
      </p:sp>
    </p:spTree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3" descr="I:\USKA\90 Jahre USKA\Fotoshow\Dias Archiv\C025185-R1-04-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07950" y="100013"/>
            <a:ext cx="10414000" cy="6858000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396875" y="5589588"/>
            <a:ext cx="10009188" cy="998537"/>
          </a:xfrm>
        </p:spPr>
        <p:txBody>
          <a:bodyPr/>
          <a:lstStyle/>
          <a:p>
            <a:pPr>
              <a:defRPr/>
            </a:pPr>
            <a:r>
              <a:rPr lang="de-CH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    Funken im Felde (Field Day)</a:t>
            </a:r>
          </a:p>
        </p:txBody>
      </p:sp>
    </p:spTree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I:\USKA\90 Jahre USKA\Fotoshow\Dias Archiv\C025185-R1-08-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476375" y="14288"/>
            <a:ext cx="10925175" cy="7308850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331913" y="5516563"/>
            <a:ext cx="10475913" cy="1143000"/>
          </a:xfrm>
        </p:spPr>
        <p:txBody>
          <a:bodyPr/>
          <a:lstStyle/>
          <a:p>
            <a:pPr>
              <a:defRPr/>
            </a:pPr>
            <a:r>
              <a:rPr lang="de-CH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    </a:t>
            </a:r>
            <a:r>
              <a:rPr lang="de-CH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Pfadfinder-Funken (JOTA)</a:t>
            </a:r>
          </a:p>
        </p:txBody>
      </p:sp>
    </p:spTree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I:\USKA\90 Jahre USKA\Fotoshow\Dias Archiv\C025185-R1-12-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900113" y="0"/>
            <a:ext cx="10417176" cy="6967538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973138" y="188913"/>
            <a:ext cx="10117138" cy="1143000"/>
          </a:xfrm>
        </p:spPr>
        <p:txBody>
          <a:bodyPr/>
          <a:lstStyle/>
          <a:p>
            <a:pPr>
              <a:defRPr/>
            </a:pPr>
            <a:r>
              <a:rPr lang="de-CH" sz="4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    60er Jahre: Amateurfunkboom</a:t>
            </a:r>
          </a:p>
        </p:txBody>
      </p:sp>
    </p:spTree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4" descr="HB9RAS-EXPO6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4763"/>
            <a:ext cx="8788400" cy="536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438" y="5373688"/>
            <a:ext cx="8964612" cy="1268412"/>
          </a:xfrm>
        </p:spPr>
        <p:txBody>
          <a:bodyPr/>
          <a:lstStyle/>
          <a:p>
            <a:pPr eaLnBrk="1" hangingPunct="1">
              <a:defRPr/>
            </a:pPr>
            <a:r>
              <a:rPr lang="de-DE" altLang="de-DE" sz="4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HB9RAS: Radioamateurs </a:t>
            </a:r>
            <a:r>
              <a:rPr lang="de-DE" altLang="de-DE" sz="4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Suisses</a:t>
            </a:r>
            <a:r>
              <a:rPr lang="de-DE" altLang="de-DE" sz="4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EXPO64 in Lausanne</a:t>
            </a:r>
            <a:endParaRPr lang="de-CH" altLang="de-DE" sz="4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I:\USKA\90 Jahre USKA\Fotoshow\HB9RAS 196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404938" y="0"/>
            <a:ext cx="10548938" cy="7018338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48263" y="765175"/>
            <a:ext cx="3744912" cy="1516063"/>
          </a:xfrm>
        </p:spPr>
        <p:txBody>
          <a:bodyPr/>
          <a:lstStyle/>
          <a:p>
            <a:pPr>
              <a:defRPr/>
            </a:pPr>
            <a:r>
              <a:rPr lang="de-CH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HB9RAS     </a:t>
            </a:r>
            <a:r>
              <a:rPr lang="de-CH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EXPO64</a:t>
            </a:r>
            <a:endParaRPr lang="de-CH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-38100"/>
            <a:ext cx="4427537" cy="620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7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107950" y="0"/>
            <a:ext cx="4778375" cy="6169025"/>
          </a:xfrm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6021388"/>
            <a:ext cx="8229600" cy="1008062"/>
          </a:xfrm>
        </p:spPr>
        <p:txBody>
          <a:bodyPr/>
          <a:lstStyle/>
          <a:p>
            <a:pPr eaLnBrk="1" hangingPunct="1">
              <a:defRPr/>
            </a:pPr>
            <a:r>
              <a:rPr lang="de-DE" altLang="de-DE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Old Man bis 2007</a:t>
            </a:r>
            <a:endParaRPr lang="de-CH" altLang="de-DE" smtClean="0"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HB-Radiob5-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463"/>
            <a:ext cx="4840288" cy="684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840288" y="2565400"/>
            <a:ext cx="4303712" cy="1943100"/>
          </a:xfrm>
        </p:spPr>
        <p:txBody>
          <a:bodyPr/>
          <a:lstStyle/>
          <a:p>
            <a:pPr eaLnBrk="1" hangingPunct="1">
              <a:defRPr/>
            </a:pPr>
            <a:r>
              <a:rPr lang="de-DE" altLang="de-D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Vereinsorgan</a:t>
            </a:r>
            <a:r>
              <a:rPr lang="de-DE" altLang="de-DE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de-DE" altLang="de-D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HBradio </a:t>
            </a:r>
            <a:br>
              <a:rPr lang="de-DE" altLang="de-D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de-DE" altLang="de-D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ab 2008</a:t>
            </a:r>
            <a:endParaRPr lang="de-CH" altLang="de-D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altLang="de-DE" smtClean="0"/>
          </a:p>
        </p:txBody>
      </p:sp>
      <p:pic>
        <p:nvPicPr>
          <p:cNvPr id="43010" name="Picture 4" descr="HB9O-196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42888"/>
            <a:ext cx="925195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76250"/>
            <a:ext cx="7138988" cy="1944688"/>
          </a:xfrm>
        </p:spPr>
        <p:txBody>
          <a:bodyPr/>
          <a:lstStyle/>
          <a:p>
            <a:pPr algn="l" eaLnBrk="1" hangingPunct="1">
              <a:defRPr/>
            </a:pPr>
            <a:r>
              <a:rPr lang="de-DE" altLang="de-DE" sz="40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1965: Eröffnung der Funkstation HB9O im Verkehrshaus der Schweiz Luzern</a:t>
            </a:r>
            <a:endParaRPr lang="de-CH" altLang="de-DE" sz="400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4" descr="HB9O-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" y="22225"/>
            <a:ext cx="9113838" cy="581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-252413" y="5838825"/>
            <a:ext cx="9375776" cy="1019175"/>
          </a:xfrm>
        </p:spPr>
        <p:txBody>
          <a:bodyPr/>
          <a:lstStyle/>
          <a:p>
            <a:pPr eaLnBrk="1" hangingPunct="1">
              <a:defRPr/>
            </a:pPr>
            <a:r>
              <a:rPr lang="de-DE" altLang="de-DE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Aktuelle QSL-Karte von HB9O</a:t>
            </a:r>
            <a:endParaRPr lang="de-CH" altLang="de-DE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altLang="de-DE" smtClean="0"/>
          </a:p>
        </p:txBody>
      </p:sp>
      <p:pic>
        <p:nvPicPr>
          <p:cNvPr id="45058" name="Picture 4" descr="20170617_1602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76375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9525" y="5445125"/>
            <a:ext cx="9026525" cy="1343025"/>
          </a:xfrm>
        </p:spPr>
        <p:txBody>
          <a:bodyPr/>
          <a:lstStyle/>
          <a:p>
            <a:pPr eaLnBrk="1" hangingPunct="1">
              <a:defRPr/>
            </a:pPr>
            <a:r>
              <a:rPr lang="de-DE" altLang="de-D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Besucher von HB9O im </a:t>
            </a:r>
            <a:br>
              <a:rPr lang="de-DE" altLang="de-D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de-DE" altLang="de-D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VHS Luzern</a:t>
            </a:r>
            <a:endParaRPr lang="de-CH" altLang="de-DE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1"/>
          <p:cNvSpPr>
            <a:spLocks noGrp="1"/>
          </p:cNvSpPr>
          <p:nvPr>
            <p:ph type="title"/>
          </p:nvPr>
        </p:nvSpPr>
        <p:spPr>
          <a:xfrm>
            <a:off x="228600" y="404813"/>
            <a:ext cx="8785225" cy="1143000"/>
          </a:xfrm>
        </p:spPr>
        <p:txBody>
          <a:bodyPr/>
          <a:lstStyle/>
          <a:p>
            <a:pPr>
              <a:defRPr/>
            </a:pPr>
            <a:r>
              <a:rPr lang="de-CH" alt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ITU: International Telecommunications Union</a:t>
            </a:r>
          </a:p>
        </p:txBody>
      </p:sp>
      <p:sp>
        <p:nvSpPr>
          <p:cNvPr id="17411" name="Inhaltsplatzhalter 2"/>
          <p:cNvSpPr>
            <a:spLocks noGrp="1"/>
          </p:cNvSpPr>
          <p:nvPr>
            <p:ph idx="1"/>
          </p:nvPr>
        </p:nvSpPr>
        <p:spPr>
          <a:xfrm>
            <a:off x="4864100" y="2197100"/>
            <a:ext cx="4283075" cy="417195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de-DE" altLang="de-DE" sz="2800" b="1" smtClean="0">
                <a:latin typeface="Arial Black" pitchFamily="34" charset="0"/>
              </a:rPr>
              <a:t>Die ITU, ein Unter-bereich der UNO in Genf, ist die Weltregulations-behörde für alle Frequenzbelange                   und zuständig für                   das weltweite Radio-Reglement (RR) </a:t>
            </a:r>
          </a:p>
          <a:p>
            <a:pPr marL="0" indent="0">
              <a:buFontTx/>
              <a:buNone/>
            </a:pPr>
            <a:r>
              <a:rPr lang="de-DE" altLang="de-DE" sz="2000" b="1" smtClean="0"/>
              <a:t>(gegründet 1865 in Paris)</a:t>
            </a:r>
          </a:p>
        </p:txBody>
      </p:sp>
      <p:pic>
        <p:nvPicPr>
          <p:cNvPr id="17412" name="Picture 7" descr="I:\USKA\90 Jahre USKA\Fotoshow\ITU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125" y="2257425"/>
            <a:ext cx="4405313" cy="441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feld 2"/>
          <p:cNvSpPr txBox="1">
            <a:spLocks noChangeArrowheads="1"/>
          </p:cNvSpPr>
          <p:nvPr/>
        </p:nvSpPr>
        <p:spPr bwMode="auto">
          <a:xfrm>
            <a:off x="238125" y="6300788"/>
            <a:ext cx="671513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 altLang="de-DE"/>
          </a:p>
        </p:txBody>
      </p:sp>
    </p:spTree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4" descr="Briefmarke197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5888"/>
            <a:ext cx="9548813" cy="705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356100" y="4149725"/>
            <a:ext cx="4464050" cy="2303463"/>
          </a:xfrm>
          <a:solidFill>
            <a:srgbClr val="07C16D"/>
          </a:solidFill>
        </p:spPr>
        <p:txBody>
          <a:bodyPr/>
          <a:lstStyle/>
          <a:p>
            <a:pPr eaLnBrk="1" hangingPunct="1">
              <a:defRPr/>
            </a:pPr>
            <a:r>
              <a:rPr lang="de-DE" altLang="de-DE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1979: 	</a:t>
            </a:r>
            <a:br>
              <a:rPr lang="de-DE" altLang="de-DE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de-DE" altLang="de-DE" sz="40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Briefmarke </a:t>
            </a:r>
            <a:br>
              <a:rPr lang="de-DE" altLang="de-DE" sz="40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de-DE" altLang="de-DE" sz="40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50 Jahre USKA</a:t>
            </a:r>
            <a:endParaRPr lang="de-CH" altLang="de-DE" sz="4000" b="1" spc="-15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4" descr="60ARR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7950" y="0"/>
            <a:ext cx="9466263" cy="672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altLang="de-DE" smtClean="0"/>
          </a:p>
        </p:txBody>
      </p:sp>
      <p:pic>
        <p:nvPicPr>
          <p:cNvPr id="48130" name="Picture 4" descr="20170617_1515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12775" y="0"/>
            <a:ext cx="12195175" cy="68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-468313" y="260350"/>
            <a:ext cx="10153651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de-DE" altLang="de-DE" sz="4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   </a:t>
            </a:r>
            <a:r>
              <a:rPr lang="de-DE" altLang="de-DE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Eigenbau: gesetzlich erlaubt</a:t>
            </a:r>
            <a:r>
              <a:rPr lang="de-DE" altLang="de-DE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de-DE" altLang="de-DE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!</a:t>
            </a:r>
            <a:endParaRPr lang="de-CH" altLang="de-DE" spc="-15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I:\USKA\90 Jahre USKA\Fotoshow\ECP\20190317_14555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684213" y="0"/>
            <a:ext cx="10152063" cy="7029450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87450" y="260350"/>
            <a:ext cx="6553200" cy="1143000"/>
          </a:xfrm>
          <a:solidFill>
            <a:schemeClr val="tx2">
              <a:alpha val="25000"/>
            </a:schemeClr>
          </a:solidFill>
        </p:spPr>
        <p:txBody>
          <a:bodyPr/>
          <a:lstStyle/>
          <a:p>
            <a:pPr>
              <a:defRPr/>
            </a:pPr>
            <a:r>
              <a:rPr lang="de-CH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Eigenbau: lehrreich und interessant</a:t>
            </a:r>
          </a:p>
        </p:txBody>
      </p:sp>
    </p:spTree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 descr="I:\USKA\90 Jahre USKA\Fotoshow\Dias Archiv\C025185-R1-01-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046163" y="-30163"/>
            <a:ext cx="10298113" cy="6888163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044575" y="5373688"/>
            <a:ext cx="10440988" cy="1143000"/>
          </a:xfrm>
        </p:spPr>
        <p:txBody>
          <a:bodyPr/>
          <a:lstStyle/>
          <a:p>
            <a:pPr>
              <a:defRPr/>
            </a:pPr>
            <a:r>
              <a:rPr lang="de-CH" sz="4000" b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Amateurfunk auch bei Frauen beliebt</a:t>
            </a:r>
            <a:endParaRPr lang="de-CH" sz="4000" b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altLang="de-DE" smtClean="0"/>
          </a:p>
        </p:txBody>
      </p:sp>
      <p:pic>
        <p:nvPicPr>
          <p:cNvPr id="51202" name="Picture 2" descr="I:\USKA\90 Jahre USKA\Fotoshow\HBradio\Foto_ HB9BD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46238" y="0"/>
            <a:ext cx="115062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/>
          <a:lstStyle/>
          <a:p>
            <a:pPr>
              <a:defRPr/>
            </a:pPr>
            <a:r>
              <a:rPr lang="de-CH" sz="4000" b="1" spc="-15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Amateurfunk </a:t>
            </a:r>
            <a:r>
              <a:rPr lang="de-CH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auch bei Frauen beliebt</a:t>
            </a:r>
            <a:endParaRPr lang="de-CH" spc="-150" dirty="0">
              <a:solidFill>
                <a:schemeClr val="tx1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-12700" y="3860800"/>
            <a:ext cx="2844800" cy="946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CH" sz="2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SWL Daisy  HE9ZIZ (90)</a:t>
            </a:r>
          </a:p>
        </p:txBody>
      </p:sp>
    </p:spTree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de-DE" altLang="de-DE" smtClean="0"/>
          </a:p>
        </p:txBody>
      </p:sp>
      <p:pic>
        <p:nvPicPr>
          <p:cNvPr id="52227" name="Picture 4" descr="ardf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268413"/>
            <a:ext cx="3551237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7" descr="ardf3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859338" y="3836988"/>
            <a:ext cx="4271962" cy="3052762"/>
          </a:xfrm>
        </p:spPr>
      </p:pic>
      <p:pic>
        <p:nvPicPr>
          <p:cNvPr id="52229" name="Picture 6" descr="I:\USKA\90 Jahre USKA\Fotoshow\ECP\ardf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859338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4935538" y="692150"/>
            <a:ext cx="4176712" cy="2449513"/>
          </a:xfrm>
        </p:spPr>
        <p:txBody>
          <a:bodyPr/>
          <a:lstStyle/>
          <a:p>
            <a:pPr eaLnBrk="1" hangingPunct="1">
              <a:defRPr/>
            </a:pPr>
            <a:r>
              <a:rPr lang="de-DE" altLang="de-DE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Funkpeilen                      (= Radio-Orientierungs-lauf)</a:t>
            </a:r>
            <a:endParaRPr lang="de-CH" altLang="de-DE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950" y="0"/>
            <a:ext cx="8928100" cy="2205038"/>
          </a:xfrm>
        </p:spPr>
        <p:txBody>
          <a:bodyPr/>
          <a:lstStyle/>
          <a:p>
            <a:pPr>
              <a:defRPr/>
            </a:pPr>
            <a:r>
              <a:rPr lang="de-CH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Dah</a:t>
            </a:r>
            <a:r>
              <a:rPr lang="de-CH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Di </a:t>
            </a:r>
            <a:r>
              <a:rPr lang="de-CH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dah</a:t>
            </a:r>
            <a:r>
              <a:rPr lang="de-CH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</a:t>
            </a:r>
            <a:r>
              <a:rPr lang="de-CH" sz="3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– </a:t>
            </a:r>
            <a:r>
              <a:rPr lang="de-CH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. –</a:t>
            </a:r>
            <a:br>
              <a:rPr lang="de-CH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de-CH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Morsetelegraphie, die erste digitale Betriebsart</a:t>
            </a:r>
            <a:r>
              <a:rPr lang="de-CH" sz="32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de-CH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- im Gehirn entschlüsselt - ist immer noch aktuell !</a:t>
            </a:r>
            <a:endParaRPr lang="de-CH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3251" name="Inhaltsplatzhalter 3"/>
          <p:cNvSpPr>
            <a:spLocks noGrp="1"/>
          </p:cNvSpPr>
          <p:nvPr>
            <p:ph sz="half" idx="2"/>
          </p:nvPr>
        </p:nvSpPr>
        <p:spPr>
          <a:xfrm>
            <a:off x="4992688" y="2276475"/>
            <a:ext cx="3611562" cy="1296988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de-CH" b="1" smtClean="0">
                <a:latin typeface="Arial Black" pitchFamily="34" charset="0"/>
              </a:rPr>
              <a:t>Heute:</a:t>
            </a:r>
            <a:r>
              <a:rPr lang="de-CH" b="1" smtClean="0"/>
              <a:t> PSK31, DRM, C4FM, D-Star, FT8 etc.</a:t>
            </a:r>
          </a:p>
        </p:txBody>
      </p:sp>
      <p:pic>
        <p:nvPicPr>
          <p:cNvPr id="53252" name="Picture 3" descr="I:\USKA\90 Jahre USKA\Fotoshow\Vitrine\DSCN522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468313" y="3789363"/>
            <a:ext cx="4729163" cy="3544887"/>
          </a:xfrm>
        </p:spPr>
      </p:pic>
      <p:sp>
        <p:nvSpPr>
          <p:cNvPr id="53253" name="Textfeld 5"/>
          <p:cNvSpPr txBox="1">
            <a:spLocks noChangeArrowheads="1"/>
          </p:cNvSpPr>
          <p:nvPr/>
        </p:nvSpPr>
        <p:spPr bwMode="auto">
          <a:xfrm>
            <a:off x="395288" y="2276475"/>
            <a:ext cx="4392612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CH" sz="2800" b="1">
                <a:latin typeface="Arial Black" pitchFamily="34" charset="0"/>
              </a:rPr>
              <a:t>Später</a:t>
            </a:r>
            <a:r>
              <a:rPr lang="de-CH" sz="2800" b="1"/>
              <a:t>: RTTY (Radio Teletype), Packet Radio, Amtor, Pactor, SSTV ect.</a:t>
            </a:r>
          </a:p>
        </p:txBody>
      </p:sp>
      <p:sp>
        <p:nvSpPr>
          <p:cNvPr id="53254" name="Textfeld 7"/>
          <p:cNvSpPr txBox="1">
            <a:spLocks noChangeArrowheads="1"/>
          </p:cNvSpPr>
          <p:nvPr/>
        </p:nvSpPr>
        <p:spPr bwMode="auto">
          <a:xfrm>
            <a:off x="4652963" y="4013200"/>
            <a:ext cx="4022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/>
          </a:p>
        </p:txBody>
      </p:sp>
      <p:pic>
        <p:nvPicPr>
          <p:cNvPr id="53255" name="Picture 2" descr="I:\USKA\90 Jahre USKA\Fotoshow\Taste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663" y="3789363"/>
            <a:ext cx="5380037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I:\USKA\90 Jahre USKA\Fotoshow\Vitrine\Ruedi Rieder HB9AAQ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30163"/>
            <a:ext cx="9144000" cy="6940551"/>
          </a:xfrm>
          <a:solidFill>
            <a:srgbClr val="FFFF00">
              <a:alpha val="18000"/>
            </a:srgbClr>
          </a:solidFill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504" y="4869160"/>
            <a:ext cx="9055546" cy="1872208"/>
          </a:xfrm>
          <a:solidFill>
            <a:srgbClr val="92D050">
              <a:alpha val="41000"/>
            </a:srgbClr>
          </a:solidFill>
        </p:spPr>
        <p:txBody>
          <a:bodyPr/>
          <a:lstStyle/>
          <a:p>
            <a:r>
              <a:rPr lang="de-CH" sz="4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Öffentliche Genehmigung der Erweiterung 7,1- 7,2 MHz an den USKA-Präsidenten HB9AAQ</a:t>
            </a:r>
          </a:p>
        </p:txBody>
      </p:sp>
      <p:sp>
        <p:nvSpPr>
          <p:cNvPr id="54275" name="Textfeld 4"/>
          <p:cNvSpPr txBox="1">
            <a:spLocks noChangeArrowheads="1"/>
          </p:cNvSpPr>
          <p:nvPr/>
        </p:nvSpPr>
        <p:spPr bwMode="auto">
          <a:xfrm>
            <a:off x="4211638" y="188913"/>
            <a:ext cx="46815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CH" altLang="de-DE" sz="2800" b="1">
                <a:solidFill>
                  <a:schemeClr val="bg1"/>
                </a:solidFill>
                <a:latin typeface="Arial Black" pitchFamily="34" charset="0"/>
              </a:rPr>
              <a:t>  2004: 75 Jahre USKA</a:t>
            </a:r>
          </a:p>
        </p:txBody>
      </p:sp>
    </p:spTree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850900"/>
          </a:xfrm>
        </p:spPr>
        <p:txBody>
          <a:bodyPr/>
          <a:lstStyle/>
          <a:p>
            <a:pPr eaLnBrk="1" hangingPunct="1">
              <a:defRPr/>
            </a:pPr>
            <a:r>
              <a:rPr lang="de-DE" alt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Rettung </a:t>
            </a:r>
            <a:r>
              <a:rPr lang="de-DE" altLang="de-DE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durch</a:t>
            </a:r>
            <a:r>
              <a:rPr lang="de-DE" alt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Funkamateure</a:t>
            </a:r>
            <a:endParaRPr lang="de-CH" altLang="de-D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76825" y="1565275"/>
            <a:ext cx="3816350" cy="485616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de-CH" altLang="de-DE" b="1" smtClean="0"/>
              <a:t>2006 verirrte sich eine 6-köpfige ukrainische Familie im Schnee des Monte Lema im Tessin. Dank Peilung durch Funkamateure konnte sie gerettet werden</a:t>
            </a:r>
            <a:endParaRPr lang="de-CH" altLang="de-DE" smtClean="0"/>
          </a:p>
        </p:txBody>
      </p:sp>
      <p:pic>
        <p:nvPicPr>
          <p:cNvPr id="55300" name="Picture 4" descr="I:\USKA\90 Jahre USKA\Fotoshow\HB9OA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268413"/>
            <a:ext cx="4624388" cy="544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 altLang="de-DE" sz="40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Gesetze zum internationalen Amateurfunkdienst</a:t>
            </a:r>
            <a:endParaRPr lang="de-CH" altLang="de-DE" sz="4000" spc="-1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68538" y="2420938"/>
            <a:ext cx="5256212" cy="3816350"/>
          </a:xfrm>
        </p:spPr>
        <p:txBody>
          <a:bodyPr/>
          <a:lstStyle/>
          <a:p>
            <a:pPr eaLnBrk="1" hangingPunct="1"/>
            <a:endParaRPr lang="de-DE" altLang="de-DE" smtClean="0"/>
          </a:p>
        </p:txBody>
      </p:sp>
      <p:pic>
        <p:nvPicPr>
          <p:cNvPr id="19459" name="Picture 4" descr="Geset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1633538"/>
            <a:ext cx="7272337" cy="500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5" descr="Gesetz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1557338"/>
            <a:ext cx="7345362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Marconi-Days Salvan 20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3850" y="1852613"/>
            <a:ext cx="9575800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225" y="404813"/>
            <a:ext cx="9121775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altLang="de-DE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Guglielmo Marconi, der erste </a:t>
            </a:r>
            <a:r>
              <a:rPr lang="de-DE" altLang="de-DE" sz="3600" b="1" spc="-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„</a:t>
            </a:r>
            <a:r>
              <a:rPr lang="de-DE" altLang="de-DE" sz="36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Funkamateur</a:t>
            </a:r>
            <a:r>
              <a:rPr lang="de-DE" altLang="de-DE" sz="3600" b="1" spc="-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“</a:t>
            </a:r>
            <a:r>
              <a:rPr lang="de-DE" altLang="de-DE" sz="36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, forschte in </a:t>
            </a:r>
            <a:r>
              <a:rPr lang="de-DE" altLang="de-DE" sz="3600" b="1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Salvan</a:t>
            </a:r>
            <a:r>
              <a:rPr lang="de-DE" altLang="de-DE" sz="36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/VS</a:t>
            </a:r>
            <a:endParaRPr lang="de-CH" altLang="de-DE" sz="3600" b="1" spc="-1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6" descr="I:\USKA\90 Jahre USKA\Fotoshow\Vitrine\DSCN518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-25400" y="0"/>
            <a:ext cx="9277350" cy="6958013"/>
          </a:xfrm>
        </p:spPr>
      </p:pic>
      <p:sp>
        <p:nvSpPr>
          <p:cNvPr id="33794" name="Rectangle 4"/>
          <p:cNvSpPr>
            <a:spLocks noGrp="1" noChangeArrowheads="1"/>
          </p:cNvSpPr>
          <p:nvPr>
            <p:ph type="title"/>
          </p:nvPr>
        </p:nvSpPr>
        <p:spPr>
          <a:xfrm>
            <a:off x="179388" y="5445125"/>
            <a:ext cx="6913562" cy="1287463"/>
          </a:xfrm>
        </p:spPr>
        <p:txBody>
          <a:bodyPr/>
          <a:lstStyle/>
          <a:p>
            <a:pPr algn="l" eaLnBrk="1" hangingPunct="1">
              <a:defRPr/>
            </a:pPr>
            <a:r>
              <a:rPr lang="de-DE" altLang="de-DE" b="1" spc="-15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Salvan</a:t>
            </a:r>
            <a:r>
              <a:rPr lang="de-DE" altLang="de-DE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: Wiege der Telekommunikation</a:t>
            </a:r>
            <a:endParaRPr lang="de-CH" altLang="de-DE" b="1" spc="-15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003800" y="260350"/>
            <a:ext cx="463391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CH" sz="28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2009: 80 Jahre USKA</a:t>
            </a:r>
          </a:p>
        </p:txBody>
      </p:sp>
    </p:spTree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endParaRPr lang="de-CH" altLang="de-DE" smtClean="0"/>
          </a:p>
        </p:txBody>
      </p:sp>
      <p:pic>
        <p:nvPicPr>
          <p:cNvPr id="58370" name="Picture 2" descr="I:\USKA\90 Jahre USKA\Fotoshow\ECP\20170520_1442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9763" y="0"/>
            <a:ext cx="12496801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-107950" y="115888"/>
            <a:ext cx="10009188" cy="1081087"/>
          </a:xfrm>
        </p:spPr>
        <p:txBody>
          <a:bodyPr/>
          <a:lstStyle/>
          <a:p>
            <a:pPr algn="l" eaLnBrk="1" hangingPunct="1">
              <a:defRPr/>
            </a:pPr>
            <a:r>
              <a:rPr lang="de-CH" altLang="de-DE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USKA: </a:t>
            </a:r>
            <a:r>
              <a:rPr lang="de-CH" altLang="de-DE" sz="4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tun </a:t>
            </a:r>
            <a:r>
              <a:rPr lang="de-CH" altLang="de-DE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Basel an der MUBA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668963" y="2124075"/>
            <a:ext cx="3492500" cy="4494213"/>
          </a:xfrm>
          <a:prstGeom prst="rect">
            <a:avLst/>
          </a:prstGeom>
          <a:solidFill>
            <a:srgbClr val="FFFF00">
              <a:alpha val="43000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de-CH" sz="2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tun</a:t>
            </a:r>
            <a:r>
              <a:rPr lang="de-CH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= Technik, Umwelt und Naturwissen-</a:t>
            </a:r>
            <a:r>
              <a:rPr lang="de-CH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schenschaften</a:t>
            </a:r>
            <a:endParaRPr lang="de-CH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>
              <a:defRPr/>
            </a:pPr>
            <a:endParaRPr lang="de-CH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>
              <a:defRPr/>
            </a:pPr>
            <a:r>
              <a:rPr lang="de-CH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Jugendlichen und Kindern wird der Amateurfunk gezeigt und sie können kleine Geräte basteln</a:t>
            </a:r>
          </a:p>
        </p:txBody>
      </p:sp>
    </p:spTree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9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427538" y="-119063"/>
            <a:ext cx="5232400" cy="6977063"/>
          </a:xfrm>
        </p:spPr>
      </p:pic>
      <p:pic>
        <p:nvPicPr>
          <p:cNvPr id="59394" name="Picture 4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468313" y="-100013"/>
            <a:ext cx="5124451" cy="7058026"/>
          </a:xfrm>
        </p:spPr>
      </p:pic>
      <p:sp>
        <p:nvSpPr>
          <p:cNvPr id="2" name="Rectangle 5"/>
          <p:cNvSpPr>
            <a:spLocks noGrp="1" noChangeArrowheads="1"/>
          </p:cNvSpPr>
          <p:nvPr>
            <p:ph type="title"/>
          </p:nvPr>
        </p:nvSpPr>
        <p:spPr>
          <a:xfrm>
            <a:off x="4763" y="5157788"/>
            <a:ext cx="8229600" cy="1430337"/>
          </a:xfrm>
        </p:spPr>
        <p:txBody>
          <a:bodyPr/>
          <a:lstStyle/>
          <a:p>
            <a:pPr eaLnBrk="1" hangingPunct="1">
              <a:defRPr/>
            </a:pPr>
            <a:r>
              <a:rPr lang="de-DE" alt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Bergfunken </a:t>
            </a:r>
            <a:r>
              <a:rPr lang="de-DE" altLang="de-DE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(</a:t>
            </a:r>
            <a:r>
              <a:rPr lang="de-DE" alt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SOTA</a:t>
            </a:r>
            <a:r>
              <a:rPr lang="de-DE" altLang="de-DE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)</a:t>
            </a:r>
            <a:br>
              <a:rPr lang="de-DE" altLang="de-DE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de-DE" altLang="de-DE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„</a:t>
            </a:r>
            <a:r>
              <a:rPr lang="de-DE" altLang="de-DE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Summits</a:t>
            </a:r>
            <a:r>
              <a:rPr lang="de-DE" altLang="de-DE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on </a:t>
            </a:r>
            <a:r>
              <a:rPr lang="de-DE" altLang="de-DE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the</a:t>
            </a:r>
            <a:r>
              <a:rPr lang="de-DE" altLang="de-DE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de-DE" altLang="de-DE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air</a:t>
            </a:r>
            <a:r>
              <a:rPr lang="de-DE" altLang="de-DE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“</a:t>
            </a:r>
            <a:endParaRPr lang="de-CH" altLang="de-DE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Inhaltsplatzhalt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 altLang="de-DE" smtClean="0"/>
          </a:p>
        </p:txBody>
      </p:sp>
      <p:pic>
        <p:nvPicPr>
          <p:cNvPr id="60418" name="Picture 2" descr="I:\USKA\90 Jahre USKA\Fotoshow\HBradio\P1030512 - Kopi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242888"/>
            <a:ext cx="9685338" cy="12106276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388" y="274638"/>
            <a:ext cx="9505950" cy="1143000"/>
          </a:xfrm>
        </p:spPr>
        <p:txBody>
          <a:bodyPr/>
          <a:lstStyle/>
          <a:p>
            <a:pPr algn="l">
              <a:defRPr/>
            </a:pPr>
            <a:r>
              <a:rPr lang="de-CH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Top of Switzerland: Bergfunker                </a:t>
            </a:r>
            <a:r>
              <a:rPr lang="de-CH" sz="4000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auf der </a:t>
            </a:r>
            <a:r>
              <a:rPr lang="de-CH" sz="4000" spc="-15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Dufourspitze</a:t>
            </a:r>
            <a:r>
              <a:rPr lang="de-CH" sz="4000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: 4’634 m.ü.M.</a:t>
            </a:r>
            <a:endParaRPr lang="de-CH" sz="4000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8372" name="Textfeld 4"/>
          <p:cNvSpPr txBox="1">
            <a:spLocks noChangeArrowheads="1"/>
          </p:cNvSpPr>
          <p:nvPr/>
        </p:nvSpPr>
        <p:spPr bwMode="auto">
          <a:xfrm>
            <a:off x="7164388" y="5429250"/>
            <a:ext cx="16557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de-CH" altLang="de-DE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Manuel HB9DQM</a:t>
            </a:r>
          </a:p>
        </p:txBody>
      </p:sp>
      <p:sp>
        <p:nvSpPr>
          <p:cNvPr id="58373" name="Textfeld 5"/>
          <p:cNvSpPr txBox="1">
            <a:spLocks noChangeArrowheads="1"/>
          </p:cNvSpPr>
          <p:nvPr/>
        </p:nvSpPr>
        <p:spPr bwMode="auto">
          <a:xfrm>
            <a:off x="395288" y="5013325"/>
            <a:ext cx="16478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altLang="de-DE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Matthias</a:t>
            </a:r>
          </a:p>
          <a:p>
            <a:pPr>
              <a:defRPr/>
            </a:pPr>
            <a:r>
              <a:rPr lang="de-CH" altLang="de-DE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HB9FVF</a:t>
            </a:r>
          </a:p>
        </p:txBody>
      </p:sp>
    </p:spTree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altLang="de-DE" smtClean="0"/>
          </a:p>
        </p:txBody>
      </p:sp>
      <p:pic>
        <p:nvPicPr>
          <p:cNvPr id="61442" name="Picture 4" descr="20171104_1511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30363" y="0"/>
            <a:ext cx="121951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-323850" y="5445125"/>
            <a:ext cx="9720263" cy="1143000"/>
          </a:xfrm>
        </p:spPr>
        <p:txBody>
          <a:bodyPr/>
          <a:lstStyle/>
          <a:p>
            <a:pPr eaLnBrk="1" hangingPunct="1"/>
            <a:r>
              <a:rPr lang="de-DE" altLang="de-DE" sz="38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Astronaut Claude Nicollier HB9CN wird 2017 Ehrenmitglied der USKA</a:t>
            </a:r>
            <a:endParaRPr lang="de-CH" altLang="de-DE" sz="380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5" descr="RFind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26988"/>
            <a:ext cx="5122862" cy="691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33338"/>
            <a:ext cx="8785225" cy="1311275"/>
          </a:xfrm>
        </p:spPr>
        <p:txBody>
          <a:bodyPr/>
          <a:lstStyle/>
          <a:p>
            <a:pPr eaLnBrk="1" hangingPunct="1">
              <a:defRPr/>
            </a:pPr>
            <a:r>
              <a:rPr lang="de-DE" altLang="de-DE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Smartphone und Amateurfunk alles                   in einem </a:t>
            </a:r>
            <a:endParaRPr lang="de-CH" altLang="de-DE" sz="40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 descr="I:\USKA\90 Jahre USKA\Fotoshow\DX1 00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0" y="0"/>
            <a:ext cx="4591050" cy="6858000"/>
          </a:xfrm>
        </p:spPr>
      </p:pic>
      <p:sp>
        <p:nvSpPr>
          <p:cNvPr id="63490" name="Textfeld 3"/>
          <p:cNvSpPr txBox="1">
            <a:spLocks noChangeArrowheads="1"/>
          </p:cNvSpPr>
          <p:nvPr/>
        </p:nvSpPr>
        <p:spPr bwMode="auto">
          <a:xfrm>
            <a:off x="395288" y="1989138"/>
            <a:ext cx="295275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 altLang="de-DE"/>
          </a:p>
        </p:txBody>
      </p:sp>
      <p:pic>
        <p:nvPicPr>
          <p:cNvPr id="63491" name="Picture 3" descr="I:\USKA\90 Jahre USKA\Fotoshow\Doku-Archiv\20190427_1840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6838" y="0"/>
            <a:ext cx="4668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388" y="5013325"/>
            <a:ext cx="8713787" cy="1358900"/>
          </a:xfrm>
          <a:solidFill>
            <a:srgbClr val="FFFF00">
              <a:alpha val="39000"/>
            </a:srgbClr>
          </a:solidFill>
        </p:spPr>
        <p:txBody>
          <a:bodyPr/>
          <a:lstStyle/>
          <a:p>
            <a:pPr>
              <a:defRPr/>
            </a:pPr>
            <a:r>
              <a:rPr lang="de-CH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Viele wurden dank diesen Funk-Krimis Funkamateure</a:t>
            </a:r>
            <a:endParaRPr lang="de-CH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 descr="I:\USKA\90 Jahre USKA\Fotoshow\HBradio\90 Jahre PSK Pole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2413" cy="7086600"/>
          </a:xfrm>
        </p:spPr>
      </p:pic>
    </p:spTree>
  </p:cSld>
  <p:clrMapOvr>
    <a:masterClrMapping/>
  </p:clrMapOvr>
  <p:transition spd="slow" advTm="10000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I:\USKA\90 Jahre USKA\Fotoshow\depositphotos_14000820-stock-illustration-cartoon-ham-radio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765175"/>
            <a:ext cx="7939087" cy="5414963"/>
          </a:xfrm>
        </p:spPr>
      </p:pic>
      <p:pic>
        <p:nvPicPr>
          <p:cNvPr id="65539" name="Picture 4" descr="I:\USKA\90 Jahre USKA\Fotoshow\depositphotos_14000820-stock-illustration-cartoon-ham-radi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675" y="765175"/>
            <a:ext cx="784542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6" descr="I:\USKA\90 Jahre USKA\Fotoshow\depositphotos_14000820-stock-illustration-cartoon-ham-radi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652463"/>
            <a:ext cx="8135938" cy="560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2" descr="I:\USKA\90 Jahre USKA\Fotoshow\depositphotos_14000820-stock-illustration-cartoon-ham-radi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652463"/>
            <a:ext cx="8135938" cy="560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/>
          <p:cNvSpPr txBox="1"/>
          <p:nvPr/>
        </p:nvSpPr>
        <p:spPr>
          <a:xfrm>
            <a:off x="5076825" y="852488"/>
            <a:ext cx="3671888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CH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alles klar ?</a:t>
            </a:r>
          </a:p>
        </p:txBody>
      </p:sp>
    </p:spTree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CH" alt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IARU: International Amateur Radio Union</a:t>
            </a:r>
          </a:p>
        </p:txBody>
      </p:sp>
      <p:pic>
        <p:nvPicPr>
          <p:cNvPr id="20483" name="Picture 2" descr="I:\USKA\90 Jahre USKA\Fotoshow\Logo IAR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8788" y="2276475"/>
            <a:ext cx="231775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Textfeld 6"/>
          <p:cNvSpPr txBox="1">
            <a:spLocks noChangeArrowheads="1"/>
          </p:cNvSpPr>
          <p:nvPr/>
        </p:nvSpPr>
        <p:spPr bwMode="auto">
          <a:xfrm>
            <a:off x="3059113" y="1806575"/>
            <a:ext cx="5834062" cy="48323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CH" altLang="de-DE" sz="2000" dirty="0" smtClean="0">
                <a:latin typeface="Arial Black" panose="020B0A04020102020204" pitchFamily="34" charset="0"/>
              </a:rPr>
              <a:t>Die IARU ist die Dachorganisation von 165 Nationalen Funkamateur-Vereinigungen </a:t>
            </a:r>
          </a:p>
          <a:p>
            <a:pPr eaLnBrk="1" hangingPunct="1">
              <a:defRPr/>
            </a:pPr>
            <a:endParaRPr lang="de-CH" altLang="de-DE" sz="2000" dirty="0" smtClean="0">
              <a:latin typeface="Arial Black" panose="020B0A04020102020204" pitchFamily="34" charset="0"/>
            </a:endParaRPr>
          </a:p>
          <a:p>
            <a:pPr eaLnBrk="1" hangingPunct="1">
              <a:defRPr/>
            </a:pPr>
            <a:r>
              <a:rPr lang="de-CH" altLang="de-DE" sz="2000" dirty="0" smtClean="0">
                <a:latin typeface="Arial Black" panose="020B0A04020102020204" pitchFamily="34" charset="0"/>
              </a:rPr>
              <a:t>Sie kann die Anliegen und Wünsche der 3 Regionen in die ITU einbringen</a:t>
            </a:r>
          </a:p>
          <a:p>
            <a:pPr eaLnBrk="1" hangingPunct="1">
              <a:defRPr/>
            </a:pPr>
            <a:endParaRPr lang="de-CH" altLang="de-DE" sz="800" dirty="0" smtClean="0">
              <a:latin typeface="Arial Black" panose="020B0A04020102020204" pitchFamily="34" charset="0"/>
            </a:endParaRPr>
          </a:p>
          <a:p>
            <a:pPr eaLnBrk="1" hangingPunct="1">
              <a:defRPr/>
            </a:pPr>
            <a:r>
              <a:rPr lang="de-CH" altLang="de-DE" sz="2000" dirty="0" smtClean="0">
                <a:latin typeface="Arial Black" panose="020B0A04020102020204" pitchFamily="34" charset="0"/>
              </a:rPr>
              <a:t>Region 1:</a:t>
            </a:r>
            <a:r>
              <a:rPr lang="de-CH" altLang="de-DE" sz="2000" spc="-150" dirty="0" smtClean="0">
                <a:latin typeface="Arial Black" panose="020B0A04020102020204" pitchFamily="34" charset="0"/>
              </a:rPr>
              <a:t> Europa, Afrika, Nahost, </a:t>
            </a:r>
            <a:r>
              <a:rPr lang="de-CH" altLang="de-DE" sz="2000" dirty="0" smtClean="0">
                <a:latin typeface="Arial Black" panose="020B0A04020102020204" pitchFamily="34" charset="0"/>
              </a:rPr>
              <a:t>Nordasien</a:t>
            </a:r>
          </a:p>
          <a:p>
            <a:pPr eaLnBrk="1" hangingPunct="1">
              <a:defRPr/>
            </a:pPr>
            <a:r>
              <a:rPr lang="de-CH" altLang="de-DE" sz="2000" dirty="0" smtClean="0">
                <a:latin typeface="Arial Black" panose="020B0A04020102020204" pitchFamily="34" charset="0"/>
              </a:rPr>
              <a:t>Region 2: Nord- und Südamerika</a:t>
            </a:r>
          </a:p>
          <a:p>
            <a:pPr eaLnBrk="1" hangingPunct="1">
              <a:defRPr/>
            </a:pPr>
            <a:r>
              <a:rPr lang="de-CH" altLang="de-DE" sz="2000" dirty="0" smtClean="0">
                <a:latin typeface="Arial Black" panose="020B0A04020102020204" pitchFamily="34" charset="0"/>
              </a:rPr>
              <a:t>Region 3: Asien, Pazifik </a:t>
            </a:r>
          </a:p>
          <a:p>
            <a:pPr eaLnBrk="1" hangingPunct="1">
              <a:defRPr/>
            </a:pPr>
            <a:endParaRPr lang="de-CH" altLang="de-DE" sz="2000" dirty="0" smtClean="0">
              <a:latin typeface="Arial Black" panose="020B0A04020102020204" pitchFamily="34" charset="0"/>
            </a:endParaRPr>
          </a:p>
          <a:p>
            <a:pPr eaLnBrk="1" hangingPunct="1">
              <a:defRPr/>
            </a:pPr>
            <a:r>
              <a:rPr lang="de-CH" altLang="de-DE" sz="2000" dirty="0" smtClean="0">
                <a:latin typeface="Arial Black" panose="020B0A04020102020204" pitchFamily="34" charset="0"/>
              </a:rPr>
              <a:t>Sie ist als Koordinationsstelle auch für verschiedenste Belange der Nationalen Vereinigungen zuständig</a:t>
            </a:r>
          </a:p>
          <a:p>
            <a:pPr eaLnBrk="1" hangingPunct="1">
              <a:defRPr/>
            </a:pPr>
            <a:endParaRPr lang="de-CH" altLang="de-DE" sz="2000" dirty="0">
              <a:latin typeface="Arial Black" panose="020B0A04020102020204" pitchFamily="34" charset="0"/>
            </a:endParaRPr>
          </a:p>
          <a:p>
            <a:pPr eaLnBrk="1" hangingPunct="1">
              <a:defRPr/>
            </a:pPr>
            <a:r>
              <a:rPr lang="de-CH" alt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(gegründet 1925 in Paris) </a:t>
            </a:r>
          </a:p>
        </p:txBody>
      </p:sp>
      <p:pic>
        <p:nvPicPr>
          <p:cNvPr id="20485" name="Picture 5" descr="I:\USKA\90 Jahre USKA\Fotoshow\IARU-Banner-192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0988" y="1806575"/>
            <a:ext cx="2495550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1341438"/>
            <a:ext cx="8229600" cy="4665662"/>
          </a:xfrm>
        </p:spPr>
        <p:txBody>
          <a:bodyPr/>
          <a:lstStyle/>
          <a:p>
            <a:pPr>
              <a:defRPr/>
            </a:pPr>
            <a:r>
              <a:rPr lang="de-CH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haroni" panose="02010803020104030203" pitchFamily="2" charset="-79"/>
              </a:rPr>
              <a:t>Die Schweiz zählt rund 4’500 Funkamateure. Möchtest du auch Funkamateur werden? Nähere Informationen unter:</a:t>
            </a:r>
            <a:br>
              <a:rPr lang="de-CH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haroni" panose="02010803020104030203" pitchFamily="2" charset="-79"/>
              </a:rPr>
            </a:br>
            <a:r>
              <a:rPr lang="de-CH" b="1" dirty="0" smtClean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/>
            </a:r>
            <a:br>
              <a:rPr lang="de-CH" b="1" dirty="0" smtClean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</a:br>
            <a:r>
              <a:rPr lang="de-CH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haroni" panose="02010803020104030203" pitchFamily="2" charset="-79"/>
              </a:rPr>
              <a:t>www.uska.ch</a:t>
            </a:r>
            <a:r>
              <a:rPr lang="de-CH" b="1" dirty="0" smtClean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/>
            </a:r>
            <a:br>
              <a:rPr lang="de-CH" b="1" dirty="0" smtClean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</a:br>
            <a:endParaRPr lang="de-CH" b="1" dirty="0">
              <a:solidFill>
                <a:schemeClr val="bg1"/>
              </a:solidFill>
              <a:latin typeface="+mn-lt"/>
              <a:cs typeface="Aharoni" panose="02010803020104030203" pitchFamily="2" charset="-79"/>
            </a:endParaRPr>
          </a:p>
        </p:txBody>
      </p:sp>
    </p:spTree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Inhaltsplatzhalt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de-CH" altLang="de-DE" sz="9600" smtClean="0">
                <a:solidFill>
                  <a:schemeClr val="bg1"/>
                </a:solidFill>
                <a:latin typeface="Adobe Garamond Pro Bold"/>
              </a:rPr>
              <a:t>The End</a:t>
            </a:r>
          </a:p>
          <a:p>
            <a:pPr marL="0" indent="0" algn="ctr">
              <a:buFontTx/>
              <a:buNone/>
            </a:pPr>
            <a:r>
              <a:rPr lang="de-CH" altLang="de-DE" sz="1800" smtClean="0">
                <a:solidFill>
                  <a:schemeClr val="bg1"/>
                </a:solidFill>
                <a:latin typeface="Adobe Garamond Pro Bold"/>
              </a:rPr>
              <a:t>copyright by USKA 2019</a:t>
            </a:r>
          </a:p>
        </p:txBody>
      </p:sp>
    </p:spTree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>
                <a:solidFill>
                  <a:schemeClr val="bg1"/>
                </a:solidFill>
                <a:latin typeface="Arial Black" pitchFamily="34" charset="0"/>
              </a:rPr>
              <a:t>Gründungsversammlung</a:t>
            </a:r>
            <a:endParaRPr lang="de-CH" altLang="de-DE" smtClean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1507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539750" y="1600200"/>
            <a:ext cx="8424863" cy="16129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de-DE" altLang="de-DE" b="1" smtClean="0">
                <a:solidFill>
                  <a:schemeClr val="bg1"/>
                </a:solidFill>
              </a:rPr>
              <a:t>Am 4. August 1929 fanden in Zürich die Gründung der USKA sowie am 30. März 1930 die erste Generalversammlung statt</a:t>
            </a:r>
          </a:p>
          <a:p>
            <a:pPr marL="0" indent="0" eaLnBrk="1" hangingPunct="1"/>
            <a:endParaRPr lang="de-CH" altLang="de-DE" smtClean="0"/>
          </a:p>
        </p:txBody>
      </p:sp>
      <p:pic>
        <p:nvPicPr>
          <p:cNvPr id="21508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4300" y="3063875"/>
            <a:ext cx="1679575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I:\USKA\90 Jahre USKA\Fotoshow\Doku-Archiv\Foto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323850" y="-1588"/>
            <a:ext cx="9983788" cy="7129463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5949950"/>
            <a:ext cx="9577388" cy="1125538"/>
          </a:xfrm>
        </p:spPr>
        <p:txBody>
          <a:bodyPr/>
          <a:lstStyle/>
          <a:p>
            <a:pPr algn="l">
              <a:defRPr/>
            </a:pPr>
            <a:r>
              <a:rPr lang="de-CH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1930: 1. GV der USKA in Bern</a:t>
            </a:r>
          </a:p>
        </p:txBody>
      </p:sp>
    </p:spTree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2850"/>
          </a:xfrm>
        </p:spPr>
        <p:txBody>
          <a:bodyPr/>
          <a:lstStyle/>
          <a:p>
            <a:pPr eaLnBrk="1" hangingPunct="1">
              <a:defRPr/>
            </a:pPr>
            <a:r>
              <a:rPr lang="de-DE" altLang="de-DE" sz="4000" dirty="0" smtClean="0">
                <a:latin typeface="Arial Black" pitchFamily="34" charset="0"/>
              </a:rPr>
              <a:t> </a:t>
            </a:r>
            <a:r>
              <a:rPr lang="de-DE" altLang="de-DE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H. </a:t>
            </a:r>
            <a:r>
              <a:rPr lang="de-DE" altLang="de-DE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Degler</a:t>
            </a:r>
            <a:r>
              <a:rPr lang="de-DE" altLang="de-DE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HB9A</a:t>
            </a:r>
            <a:br>
              <a:rPr lang="de-DE" altLang="de-DE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de-DE" altLang="de-DE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1. USKA-Präsident </a:t>
            </a:r>
            <a:endParaRPr lang="de-CH" altLang="de-DE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3555" name="Rectangle 11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de-DE" altLang="de-DE" smtClean="0"/>
          </a:p>
        </p:txBody>
      </p:sp>
      <p:pic>
        <p:nvPicPr>
          <p:cNvPr id="23556" name="Picture 7" descr="heinrich_degler19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2850"/>
            <a:ext cx="4716463" cy="564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13" descr="heinrich_degler1976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86313" y="1212850"/>
            <a:ext cx="4357687" cy="5888038"/>
          </a:xfrm>
        </p:spPr>
      </p:pic>
      <p:pic>
        <p:nvPicPr>
          <p:cNvPr id="23558" name="Picture 6" descr="I:\USKA\90 Jahre USKA\Fotoshow\Doku-Archiv\heinrich_degler193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7463" y="1212850"/>
            <a:ext cx="4733926" cy="564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altLang="de-DE" smtClean="0"/>
          </a:p>
        </p:txBody>
      </p:sp>
      <p:pic>
        <p:nvPicPr>
          <p:cNvPr id="24578" name="Picture 5" descr="I:\USKA\90 Jahre USKA\Fotoshow\HB9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11163" y="-58738"/>
            <a:ext cx="9807576" cy="730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-252413" y="-58738"/>
            <a:ext cx="9937751" cy="750888"/>
          </a:xfrm>
        </p:spPr>
        <p:txBody>
          <a:bodyPr/>
          <a:lstStyle/>
          <a:p>
            <a:pPr algn="l" eaLnBrk="1" hangingPunct="1"/>
            <a:r>
              <a:rPr lang="de-DE" altLang="de-DE" smtClean="0">
                <a:latin typeface="Arial Black" pitchFamily="34" charset="0"/>
              </a:rPr>
              <a:t>  </a:t>
            </a:r>
            <a:r>
              <a:rPr lang="de-DE" altLang="de-DE" sz="360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QSL-Karte des 1. HB9-Rufzeichens</a:t>
            </a:r>
            <a:endParaRPr lang="de-CH" altLang="de-DE" sz="360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557</Words>
  <Application>Microsoft Office PowerPoint</Application>
  <PresentationFormat>Bildschirmpräsentation (4:3)</PresentationFormat>
  <Paragraphs>85</Paragraphs>
  <Slides>51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51</vt:i4>
      </vt:variant>
    </vt:vector>
  </HeadingPairs>
  <TitlesOfParts>
    <vt:vector size="52" baseType="lpstr">
      <vt:lpstr>Standarddesign</vt:lpstr>
      <vt:lpstr>PowerPoint-Präsentation</vt:lpstr>
      <vt:lpstr>  USKA Historik 1929 - 2019  Dr. Philippe Schaetti HB9ECP und Dr. Willy Rüsch HB9AHL </vt:lpstr>
      <vt:lpstr>ITU: International Telecommunications Union</vt:lpstr>
      <vt:lpstr>Gesetze zum internationalen Amateurfunkdienst</vt:lpstr>
      <vt:lpstr>IARU: International Amateur Radio Union</vt:lpstr>
      <vt:lpstr>Gründungsversammlung</vt:lpstr>
      <vt:lpstr>1930: 1. GV der USKA in Bern</vt:lpstr>
      <vt:lpstr> H. Degler HB9A  1. USKA-Präsident </vt:lpstr>
      <vt:lpstr>  QSL-Karte des 1. HB9-Rufzeichens</vt:lpstr>
      <vt:lpstr> M. Moret HB9F: 1. Schweizer Amateurfunkerin</vt:lpstr>
      <vt:lpstr>Erste Vereinszeitschrift</vt:lpstr>
      <vt:lpstr>„Faszination der kurzen Wellen“ </vt:lpstr>
      <vt:lpstr>             _____________ ___  _______         __________________</vt:lpstr>
      <vt:lpstr>  QXX im 2. Weltkrieg</vt:lpstr>
      <vt:lpstr>Goldmünze der Armee für besondere Verdienste der USKA im 2. Weltkrieg</vt:lpstr>
      <vt:lpstr>1950: Funkgerät wog 45 kg</vt:lpstr>
      <vt:lpstr> Handfunkgerät heute 300 Gramm</vt:lpstr>
      <vt:lpstr>Logbuch mit QSL-Karten</vt:lpstr>
      <vt:lpstr>Broschüre der USKA 1964</vt:lpstr>
      <vt:lpstr>     Funken im Felde (Field Day)</vt:lpstr>
      <vt:lpstr>     Pfadfinder-Funken (JOTA)</vt:lpstr>
      <vt:lpstr>     60er Jahre: Amateurfunkboom</vt:lpstr>
      <vt:lpstr>HB9RAS: Radioamateurs Suisses EXPO64 in Lausanne</vt:lpstr>
      <vt:lpstr>HB9RAS     EXPO64</vt:lpstr>
      <vt:lpstr>Old Man bis 2007</vt:lpstr>
      <vt:lpstr>Vereinsorgan HBradio  ab 2008</vt:lpstr>
      <vt:lpstr>1965: Eröffnung der Funkstation HB9O im Verkehrshaus der Schweiz Luzern</vt:lpstr>
      <vt:lpstr> Aktuelle QSL-Karte von HB9O</vt:lpstr>
      <vt:lpstr>Besucher von HB9O im  VHS Luzern</vt:lpstr>
      <vt:lpstr>1979:   Briefmarke  50 Jahre USKA</vt:lpstr>
      <vt:lpstr>PowerPoint-Präsentation</vt:lpstr>
      <vt:lpstr>    Eigenbau: gesetzlich erlaubt !</vt:lpstr>
      <vt:lpstr>Eigenbau: lehrreich und interessant</vt:lpstr>
      <vt:lpstr>     Amateurfunk auch bei Frauen beliebt</vt:lpstr>
      <vt:lpstr>Amateurfunk auch bei Frauen beliebt</vt:lpstr>
      <vt:lpstr>Funkpeilen                      (= Radio-Orientierungs-lauf)</vt:lpstr>
      <vt:lpstr>Dah Di dah    – . – Morsetelegraphie, die erste digitale Betriebsart - im Gehirn entschlüsselt - ist immer noch aktuell !</vt:lpstr>
      <vt:lpstr>Öffentliche Genehmigung der Erweiterung 7,1- 7,2 MHz an den USKA-Präsidenten HB9AAQ</vt:lpstr>
      <vt:lpstr>Rettung durch Funkamateure</vt:lpstr>
      <vt:lpstr>Guglielmo Marconi, der erste „Funkamateur“, forschte in Salvan/VS</vt:lpstr>
      <vt:lpstr>Salvan: Wiege der Telekommunikation</vt:lpstr>
      <vt:lpstr>  USKA: tun Basel an der MUBA</vt:lpstr>
      <vt:lpstr>Bergfunken (SOTA) „Summits on the air“</vt:lpstr>
      <vt:lpstr>Top of Switzerland: Bergfunker                auf der Dufourspitze: 4’634 m.ü.M.</vt:lpstr>
      <vt:lpstr>Astronaut Claude Nicollier HB9CN wird 2017 Ehrenmitglied der USKA</vt:lpstr>
      <vt:lpstr>Smartphone und Amateurfunk alles                   in einem </vt:lpstr>
      <vt:lpstr>Viele wurden dank diesen Funk-Krimis Funkamateure</vt:lpstr>
      <vt:lpstr>PowerPoint-Präsentation</vt:lpstr>
      <vt:lpstr>PowerPoint-Präsentation</vt:lpstr>
      <vt:lpstr>Die Schweiz zählt rund 4’500 Funkamateure. Möchtest du auch Funkamateur werden? Nähere Informationen unter:  www.uska.ch </vt:lpstr>
      <vt:lpstr>PowerPoint-Präsentation</vt:lpstr>
    </vt:vector>
  </TitlesOfParts>
  <Company>privat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Präsntation USKA Historik</dc:title>
  <dc:creator>SCHAETTIPH</dc:creator>
  <cp:lastModifiedBy>Willy Ruesch</cp:lastModifiedBy>
  <cp:revision>182</cp:revision>
  <dcterms:created xsi:type="dcterms:W3CDTF">2019-07-19T11:16:16Z</dcterms:created>
  <dcterms:modified xsi:type="dcterms:W3CDTF">2019-08-14T22:30:27Z</dcterms:modified>
</cp:coreProperties>
</file>