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theme/theme1.xml" ContentType="application/vnd.openxmlformats-officedocument.theme+xml"/>
  <Override PartName="/ppt/media/image20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5.png" ContentType="image/png"/>
  <Override PartName="/ppt/media/image6.png" ContentType="image/png"/>
  <Override PartName="/ppt/media/image9.jpeg" ContentType="image/jpeg"/>
  <Override PartName="/ppt/media/image4.jpeg" ContentType="image/jpeg"/>
  <Override PartName="/ppt/media/image7.jpeg" ContentType="image/jpeg"/>
  <Override PartName="/ppt/media/image8.jpeg" ContentType="image/jpeg"/>
  <Override PartName="/ppt/media/image16.jpeg" ContentType="image/jpeg"/>
  <Override PartName="/ppt/media/image15.jpeg" ContentType="image/jpeg"/>
  <Override PartName="/ppt/media/image12.jpeg" ContentType="image/jpeg"/>
  <Override PartName="/ppt/media/image11.jpeg" ContentType="image/jpeg"/>
  <Override PartName="/ppt/media/image13.jpeg" ContentType="image/jpeg"/>
  <Override PartName="/ppt/media/image19.jpeg" ContentType="image/jpeg"/>
  <Override PartName="/ppt/media/image14.jpeg" ContentType="image/jpeg"/>
  <Override PartName="/ppt/media/image18.jpeg" ContentType="image/jpeg"/>
  <Override PartName="/ppt/media/image17.jpeg" ContentType="image/jpeg"/>
  <Override PartName="/ppt/media/image10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CH" sz="4400" spc="-1" strike="noStrike">
                <a:latin typeface="Arial"/>
              </a:rPr>
              <a:t>Cliquez pour éditer le format du </a:t>
            </a:r>
            <a:r>
              <a:rPr b="0" lang="fr-CH" sz="4400" spc="-1" strike="noStrike">
                <a:latin typeface="Arial"/>
              </a:rPr>
              <a:t>texte-titre</a:t>
            </a:r>
            <a:endParaRPr b="0" lang="fr-C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3200" spc="-1" strike="noStrike">
                <a:latin typeface="Arial"/>
              </a:rPr>
              <a:t>Cliquez pour éditer le format du plan de texte</a:t>
            </a:r>
            <a:endParaRPr b="0" lang="fr-C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2800" spc="-1" strike="noStrike">
                <a:latin typeface="Arial"/>
              </a:rPr>
              <a:t>Second niveau de plan</a:t>
            </a:r>
            <a:endParaRPr b="0" lang="fr-C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400" spc="-1" strike="noStrike">
                <a:latin typeface="Arial"/>
              </a:rPr>
              <a:t>Troisième niveau de plan</a:t>
            </a:r>
            <a:endParaRPr b="0" lang="fr-C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2000" spc="-1" strike="noStrike">
                <a:latin typeface="Arial"/>
              </a:rPr>
              <a:t>Quatrième niveau de plan</a:t>
            </a:r>
            <a:endParaRPr b="0" lang="fr-C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Cinquième niveau de plan</a:t>
            </a:r>
            <a:endParaRPr b="0" lang="fr-C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Sixième niveau de plan</a:t>
            </a:r>
            <a:endParaRPr b="0" lang="fr-C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Septième niveau de plan</a:t>
            </a:r>
            <a:endParaRPr b="0" lang="fr-C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hyperlink" Target="https://hnap.de/" TargetMode="External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hyperlink" Target="https://vimeo.com/431496099" TargetMode="External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Bonjour à tous !</a:t>
            </a:r>
            <a:endParaRPr b="0" lang="fr-CH" sz="3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68000" y="1247040"/>
            <a:ext cx="8201520" cy="52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200" spc="-1" strike="noStrike">
                <a:solidFill>
                  <a:srgbClr val="00dcff"/>
                </a:solidFill>
                <a:latin typeface="Arial"/>
                <a:ea typeface="DejaVu Sans"/>
              </a:rPr>
              <a:t>Voici une présentation simplifiée de quelques </a:t>
            </a:r>
            <a:br/>
            <a:r>
              <a:rPr b="1" lang="fr-CH" sz="2200" spc="-1" strike="noStrike">
                <a:solidFill>
                  <a:srgbClr val="00dcff"/>
                </a:solidFill>
                <a:latin typeface="Arial"/>
                <a:ea typeface="DejaVu Sans"/>
              </a:rPr>
              <a:t>solutions qui permettent la connexion au réseau</a:t>
            </a:r>
            <a:br/>
            <a:r>
              <a:rPr b="1" lang="fr-CH" sz="2800" spc="-1" strike="noStrike">
                <a:solidFill>
                  <a:srgbClr val="ff0000"/>
                </a:solidFill>
                <a:latin typeface="Arial"/>
                <a:ea typeface="DejaVu Sans"/>
              </a:rPr>
              <a:t>HAMNET</a:t>
            </a:r>
            <a:br/>
            <a:r>
              <a:rPr b="1" lang="fr-CH" sz="2200" spc="-1" strike="noStrike">
                <a:solidFill>
                  <a:srgbClr val="ffff00"/>
                </a:solidFill>
                <a:latin typeface="Arial"/>
                <a:ea typeface="DejaVu Sans"/>
              </a:rPr>
              <a:t> Le complément numérique,</a:t>
            </a:r>
            <a:br/>
            <a:r>
              <a:rPr b="1" lang="fr-CH" sz="2200" spc="-1" strike="noStrike">
                <a:solidFill>
                  <a:srgbClr val="ffff00"/>
                </a:solidFill>
                <a:latin typeface="Arial"/>
                <a:ea typeface="DejaVu Sans"/>
              </a:rPr>
              <a:t>  nécessaire en cas de crise</a:t>
            </a:r>
            <a:endParaRPr b="0" lang="fr-CH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1300" spc="-1" strike="noStrike">
                <a:solidFill>
                  <a:srgbClr val="00dcff"/>
                </a:solidFill>
                <a:latin typeface="Arial"/>
                <a:ea typeface="DejaVu Sans"/>
              </a:rPr>
              <a:t>--------------------------------------------------------------------------------------------------------------</a:t>
            </a:r>
            <a:endParaRPr b="0" lang="fr-CH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1800" spc="-1" strike="noStrike">
                <a:solidFill>
                  <a:srgbClr val="00dcff"/>
                </a:solidFill>
                <a:latin typeface="Arial"/>
                <a:ea typeface="DejaVu Sans"/>
              </a:rPr>
              <a:t> </a:t>
            </a:r>
            <a:br/>
            <a:r>
              <a:rPr b="0" i="1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Rodolphe Schöneburg,</a:t>
            </a:r>
            <a:r>
              <a:rPr b="0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HB9VAB</a:t>
            </a:r>
            <a:br/>
            <a:r>
              <a:rPr b="0" i="1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Responsable technique </a:t>
            </a:r>
            <a:r>
              <a:rPr b="1" i="1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IAPC</a:t>
            </a:r>
            <a:br/>
            <a:br/>
            <a:r>
              <a:rPr b="1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The International Amateur Packet Club</a:t>
            </a:r>
            <a:br/>
            <a:r>
              <a:rPr b="0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création en 1989</a:t>
            </a:r>
            <a:br/>
            <a:br/>
            <a:r>
              <a:rPr b="1" lang="fr-CH" sz="2000" spc="-1" strike="noStrike">
                <a:solidFill>
                  <a:srgbClr val="ffffff"/>
                </a:solidFill>
                <a:latin typeface="Arial"/>
                <a:ea typeface="DejaVu Sans"/>
              </a:rPr>
              <a:t>IAPC est membre collectif de l’USKA depuis 2008</a:t>
            </a:r>
            <a:br/>
            <a:br/>
            <a:br/>
            <a:endParaRPr b="0" lang="fr-CH" sz="2000" spc="-1" strike="noStrike"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3996360" y="5688000"/>
            <a:ext cx="1253520" cy="65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432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Calibri"/>
                <a:ea typeface="DejaVu Sans"/>
              </a:rPr>
              <a:t>RÉALISATION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16000" y="1044000"/>
            <a:ext cx="8705520" cy="517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NPR – Solution en kit après assemblage 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44000" y="1493280"/>
            <a:ext cx="8849520" cy="14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Exemple de réalisation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MASTER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- Administrable </a:t>
            </a:r>
            <a:r>
              <a:rPr b="0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à distance via un Raspberry-Pi </a:t>
            </a:r>
            <a:br/>
            <a:r>
              <a:rPr b="0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- Entièrement </a:t>
            </a:r>
            <a:r>
              <a:rPr b="0" lang="fr-FR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configurable</a:t>
            </a:r>
            <a:r>
              <a:rPr b="0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 et reprogrammable 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- Adjonction d’un gros </a:t>
            </a:r>
            <a:r>
              <a:rPr b="0" lang="fr-FR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ventilateur</a:t>
            </a:r>
            <a:r>
              <a:rPr b="0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 avec thermostat sur l’ampli RF</a:t>
            </a:r>
            <a:endParaRPr b="0" lang="fr-CH" sz="2400" spc="-1" strike="noStrike">
              <a:latin typeface="Arial"/>
            </a:endParaRPr>
          </a:p>
        </p:txBody>
      </p:sp>
      <p:pic>
        <p:nvPicPr>
          <p:cNvPr id="81" name="Picture 2_1" descr="C:\Users\pc\Documents\radio\photos\faire_part_NPR70\IMG_0691_cr.jpg"/>
          <p:cNvPicPr/>
          <p:nvPr/>
        </p:nvPicPr>
        <p:blipFill>
          <a:blip r:embed="rId1"/>
          <a:stretch/>
        </p:blipFill>
        <p:spPr>
          <a:xfrm>
            <a:off x="4680000" y="3168000"/>
            <a:ext cx="3809520" cy="3474720"/>
          </a:xfrm>
          <a:prstGeom prst="rect">
            <a:avLst/>
          </a:prstGeom>
          <a:ln>
            <a:noFill/>
          </a:ln>
        </p:spPr>
      </p:pic>
      <p:pic>
        <p:nvPicPr>
          <p:cNvPr id="82" name="Picture 3_2" descr="C:\Users\pc\Documents\radio\photos\faire_part_NPR70\IMG_0692_cr.jpg"/>
          <p:cNvPicPr/>
          <p:nvPr/>
        </p:nvPicPr>
        <p:blipFill>
          <a:blip r:embed="rId2"/>
          <a:stretch/>
        </p:blipFill>
        <p:spPr>
          <a:xfrm>
            <a:off x="900000" y="3168000"/>
            <a:ext cx="3459960" cy="344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RÉALISATION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16000" y="1296000"/>
            <a:ext cx="8705520" cy="51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NPR – Solution assemblée Elekitsoparts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485280" y="2160000"/>
            <a:ext cx="4404240" cy="36655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4896000" y="2160000"/>
            <a:ext cx="3665520" cy="366552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4392000" y="4968000"/>
            <a:ext cx="2621880" cy="7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Avec ampli RF DMR VR-P25D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20W</a:t>
            </a:r>
            <a:endParaRPr b="0" lang="fr-C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VUE D’ENSEMBLE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88000" y="1152000"/>
            <a:ext cx="8705520" cy="52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LE RÉSEAU NPR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352080" y="1736640"/>
            <a:ext cx="4033440" cy="63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43000"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Optimisé pour la configuration « points à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multipoint ». 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4652640" y="1728000"/>
            <a:ext cx="42688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Utilisation possible « point à point » 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4796640" y="2457000"/>
            <a:ext cx="4034880" cy="39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fr-FR" sz="1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Exemple d’utilisation :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DATV bas débit (200kbps)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bi-directionnel mono fréquence. 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93" name="Line 6"/>
          <p:cNvSpPr/>
          <p:nvPr/>
        </p:nvSpPr>
        <p:spPr>
          <a:xfrm>
            <a:off x="4508280" y="1794600"/>
            <a:ext cx="0" cy="4608360"/>
          </a:xfrm>
          <a:prstGeom prst="line">
            <a:avLst/>
          </a:prstGeom>
          <a:ln w="5724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7"/>
          <p:cNvSpPr/>
          <p:nvPr/>
        </p:nvSpPr>
        <p:spPr>
          <a:xfrm>
            <a:off x="1360080" y="4578120"/>
            <a:ext cx="69336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Master</a:t>
            </a:r>
            <a:endParaRPr b="0" lang="fr-CH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95" name="Line 8"/>
          <p:cNvSpPr/>
          <p:nvPr/>
        </p:nvSpPr>
        <p:spPr>
          <a:xfrm flipV="1">
            <a:off x="1707840" y="4055040"/>
            <a:ext cx="0" cy="52308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9"/>
          <p:cNvSpPr/>
          <p:nvPr/>
        </p:nvSpPr>
        <p:spPr>
          <a:xfrm>
            <a:off x="1527840" y="3961440"/>
            <a:ext cx="353160" cy="155160"/>
          </a:xfrm>
          <a:prstGeom prst="ellipse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10"/>
          <p:cNvSpPr/>
          <p:nvPr/>
        </p:nvSpPr>
        <p:spPr>
          <a:xfrm>
            <a:off x="1707840" y="4069440"/>
            <a:ext cx="0" cy="5400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11"/>
          <p:cNvSpPr/>
          <p:nvPr/>
        </p:nvSpPr>
        <p:spPr>
          <a:xfrm flipH="1" flipV="1">
            <a:off x="1580400" y="3985200"/>
            <a:ext cx="127440" cy="5724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12"/>
          <p:cNvSpPr/>
          <p:nvPr/>
        </p:nvSpPr>
        <p:spPr>
          <a:xfrm flipV="1">
            <a:off x="1707840" y="3985200"/>
            <a:ext cx="127080" cy="5724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3"/>
          <p:cNvSpPr/>
          <p:nvPr/>
        </p:nvSpPr>
        <p:spPr>
          <a:xfrm>
            <a:off x="2900520" y="3637800"/>
            <a:ext cx="66420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Client</a:t>
            </a:r>
            <a:endParaRPr b="0" lang="fr-CH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01" name="CustomShape 14"/>
          <p:cNvSpPr/>
          <p:nvPr/>
        </p:nvSpPr>
        <p:spPr>
          <a:xfrm>
            <a:off x="3761280" y="3637800"/>
            <a:ext cx="5965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15"/>
          <p:cNvSpPr/>
          <p:nvPr/>
        </p:nvSpPr>
        <p:spPr>
          <a:xfrm flipV="1">
            <a:off x="3251880" y="3281760"/>
            <a:ext cx="0" cy="35604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16"/>
          <p:cNvSpPr/>
          <p:nvPr/>
        </p:nvSpPr>
        <p:spPr>
          <a:xfrm>
            <a:off x="3570480" y="4002120"/>
            <a:ext cx="26784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17"/>
          <p:cNvSpPr/>
          <p:nvPr/>
        </p:nvSpPr>
        <p:spPr>
          <a:xfrm flipH="1">
            <a:off x="2751840" y="3287880"/>
            <a:ext cx="500040" cy="1656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Line 18"/>
          <p:cNvSpPr/>
          <p:nvPr/>
        </p:nvSpPr>
        <p:spPr>
          <a:xfrm>
            <a:off x="2636280" y="3408840"/>
            <a:ext cx="231120" cy="88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19"/>
          <p:cNvSpPr/>
          <p:nvPr/>
        </p:nvSpPr>
        <p:spPr>
          <a:xfrm>
            <a:off x="2751840" y="3370680"/>
            <a:ext cx="231120" cy="88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Line 20"/>
          <p:cNvSpPr/>
          <p:nvPr/>
        </p:nvSpPr>
        <p:spPr>
          <a:xfrm>
            <a:off x="2867400" y="3326040"/>
            <a:ext cx="231120" cy="8928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Line 21"/>
          <p:cNvSpPr/>
          <p:nvPr/>
        </p:nvSpPr>
        <p:spPr>
          <a:xfrm>
            <a:off x="3011400" y="3287880"/>
            <a:ext cx="231120" cy="88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2"/>
          <p:cNvSpPr/>
          <p:nvPr/>
        </p:nvSpPr>
        <p:spPr>
          <a:xfrm rot="7544400">
            <a:off x="1902960" y="3545280"/>
            <a:ext cx="703800" cy="24804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3"/>
          <p:cNvSpPr/>
          <p:nvPr/>
        </p:nvSpPr>
        <p:spPr>
          <a:xfrm rot="12020400">
            <a:off x="960840" y="4181760"/>
            <a:ext cx="281160" cy="336240"/>
          </a:xfrm>
          <a:prstGeom prst="chord">
            <a:avLst>
              <a:gd name="adj1" fmla="val 4010147"/>
              <a:gd name="adj2" fmla="val 15154233"/>
            </a:avLst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24"/>
          <p:cNvSpPr/>
          <p:nvPr/>
        </p:nvSpPr>
        <p:spPr>
          <a:xfrm>
            <a:off x="1087200" y="4832280"/>
            <a:ext cx="26820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25"/>
          <p:cNvSpPr/>
          <p:nvPr/>
        </p:nvSpPr>
        <p:spPr>
          <a:xfrm>
            <a:off x="1259640" y="4356360"/>
            <a:ext cx="133920" cy="18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Line 26"/>
          <p:cNvSpPr/>
          <p:nvPr/>
        </p:nvSpPr>
        <p:spPr>
          <a:xfrm flipV="1">
            <a:off x="1112040" y="4349160"/>
            <a:ext cx="281520" cy="48312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7"/>
          <p:cNvSpPr/>
          <p:nvPr/>
        </p:nvSpPr>
        <p:spPr>
          <a:xfrm rot="9249600">
            <a:off x="284760" y="4242600"/>
            <a:ext cx="703800" cy="24804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8"/>
          <p:cNvSpPr/>
          <p:nvPr/>
        </p:nvSpPr>
        <p:spPr>
          <a:xfrm>
            <a:off x="223200" y="3963240"/>
            <a:ext cx="92628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HAMNET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5.6GHz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116" name="CustomShape 29"/>
          <p:cNvSpPr/>
          <p:nvPr/>
        </p:nvSpPr>
        <p:spPr>
          <a:xfrm rot="19531800">
            <a:off x="1919160" y="3168720"/>
            <a:ext cx="86688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PR70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430MHz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117" name="CustomShape 30"/>
          <p:cNvSpPr/>
          <p:nvPr/>
        </p:nvSpPr>
        <p:spPr>
          <a:xfrm>
            <a:off x="2946600" y="4890960"/>
            <a:ext cx="66420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Client</a:t>
            </a:r>
            <a:endParaRPr b="0" lang="fr-CH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18" name="CustomShape 31"/>
          <p:cNvSpPr/>
          <p:nvPr/>
        </p:nvSpPr>
        <p:spPr>
          <a:xfrm>
            <a:off x="3807000" y="4890960"/>
            <a:ext cx="5965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32"/>
          <p:cNvSpPr/>
          <p:nvPr/>
        </p:nvSpPr>
        <p:spPr>
          <a:xfrm flipV="1">
            <a:off x="3297600" y="4534920"/>
            <a:ext cx="0" cy="35568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Line 33"/>
          <p:cNvSpPr/>
          <p:nvPr/>
        </p:nvSpPr>
        <p:spPr>
          <a:xfrm>
            <a:off x="3616200" y="5254920"/>
            <a:ext cx="267840" cy="18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Line 34"/>
          <p:cNvSpPr/>
          <p:nvPr/>
        </p:nvSpPr>
        <p:spPr>
          <a:xfrm flipH="1" flipV="1">
            <a:off x="2682000" y="4378680"/>
            <a:ext cx="615600" cy="162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35"/>
          <p:cNvSpPr/>
          <p:nvPr/>
        </p:nvSpPr>
        <p:spPr>
          <a:xfrm flipH="1">
            <a:off x="2583000" y="4308840"/>
            <a:ext cx="214560" cy="1526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Line 36"/>
          <p:cNvSpPr/>
          <p:nvPr/>
        </p:nvSpPr>
        <p:spPr>
          <a:xfrm flipH="1">
            <a:off x="2719800" y="4349160"/>
            <a:ext cx="214920" cy="153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Line 37"/>
          <p:cNvSpPr/>
          <p:nvPr/>
        </p:nvSpPr>
        <p:spPr>
          <a:xfrm flipH="1">
            <a:off x="2853000" y="4385160"/>
            <a:ext cx="214560" cy="153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Line 38"/>
          <p:cNvSpPr/>
          <p:nvPr/>
        </p:nvSpPr>
        <p:spPr>
          <a:xfrm flipH="1">
            <a:off x="2991240" y="4413960"/>
            <a:ext cx="214560" cy="153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9"/>
          <p:cNvSpPr/>
          <p:nvPr/>
        </p:nvSpPr>
        <p:spPr>
          <a:xfrm rot="10141200">
            <a:off x="1957680" y="4153320"/>
            <a:ext cx="703800" cy="24804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40"/>
          <p:cNvSpPr/>
          <p:nvPr/>
        </p:nvSpPr>
        <p:spPr>
          <a:xfrm>
            <a:off x="7326360" y="3626640"/>
            <a:ext cx="73908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modem</a:t>
            </a:r>
            <a:endParaRPr b="0" lang="fr-CH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28" name="CustomShape 41"/>
          <p:cNvSpPr/>
          <p:nvPr/>
        </p:nvSpPr>
        <p:spPr>
          <a:xfrm>
            <a:off x="8253000" y="3637800"/>
            <a:ext cx="5965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Line 42"/>
          <p:cNvSpPr/>
          <p:nvPr/>
        </p:nvSpPr>
        <p:spPr>
          <a:xfrm flipV="1">
            <a:off x="7677360" y="3270600"/>
            <a:ext cx="0" cy="35568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Line 43"/>
          <p:cNvSpPr/>
          <p:nvPr/>
        </p:nvSpPr>
        <p:spPr>
          <a:xfrm>
            <a:off x="8062200" y="4002120"/>
            <a:ext cx="26820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44"/>
          <p:cNvSpPr/>
          <p:nvPr/>
        </p:nvSpPr>
        <p:spPr>
          <a:xfrm flipH="1" flipV="1">
            <a:off x="7177320" y="3270600"/>
            <a:ext cx="500040" cy="61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45"/>
          <p:cNvSpPr/>
          <p:nvPr/>
        </p:nvSpPr>
        <p:spPr>
          <a:xfrm>
            <a:off x="7177320" y="3193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46"/>
          <p:cNvSpPr/>
          <p:nvPr/>
        </p:nvSpPr>
        <p:spPr>
          <a:xfrm>
            <a:off x="7244640" y="3193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47"/>
          <p:cNvSpPr/>
          <p:nvPr/>
        </p:nvSpPr>
        <p:spPr>
          <a:xfrm>
            <a:off x="7321680" y="319032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Line 48"/>
          <p:cNvSpPr/>
          <p:nvPr/>
        </p:nvSpPr>
        <p:spPr>
          <a:xfrm>
            <a:off x="7388640" y="3193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49"/>
          <p:cNvSpPr/>
          <p:nvPr/>
        </p:nvSpPr>
        <p:spPr>
          <a:xfrm>
            <a:off x="7460640" y="3193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50"/>
          <p:cNvSpPr/>
          <p:nvPr/>
        </p:nvSpPr>
        <p:spPr>
          <a:xfrm>
            <a:off x="5601600" y="3667320"/>
            <a:ext cx="73908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modem</a:t>
            </a:r>
            <a:endParaRPr b="0" lang="fr-CH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38" name="CustomShape 51"/>
          <p:cNvSpPr/>
          <p:nvPr/>
        </p:nvSpPr>
        <p:spPr>
          <a:xfrm>
            <a:off x="4796640" y="3672720"/>
            <a:ext cx="5965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52"/>
          <p:cNvSpPr/>
          <p:nvPr/>
        </p:nvSpPr>
        <p:spPr>
          <a:xfrm flipV="1">
            <a:off x="5952600" y="3311280"/>
            <a:ext cx="0" cy="35604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53"/>
          <p:cNvSpPr/>
          <p:nvPr/>
        </p:nvSpPr>
        <p:spPr>
          <a:xfrm>
            <a:off x="5317560" y="4035240"/>
            <a:ext cx="26784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Line 54"/>
          <p:cNvSpPr/>
          <p:nvPr/>
        </p:nvSpPr>
        <p:spPr>
          <a:xfrm flipH="1" flipV="1">
            <a:off x="5952600" y="3311280"/>
            <a:ext cx="500040" cy="61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Line 55"/>
          <p:cNvSpPr/>
          <p:nvPr/>
        </p:nvSpPr>
        <p:spPr>
          <a:xfrm>
            <a:off x="6168960" y="3233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Line 56"/>
          <p:cNvSpPr/>
          <p:nvPr/>
        </p:nvSpPr>
        <p:spPr>
          <a:xfrm>
            <a:off x="6236640" y="3233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Line 57"/>
          <p:cNvSpPr/>
          <p:nvPr/>
        </p:nvSpPr>
        <p:spPr>
          <a:xfrm>
            <a:off x="6313680" y="323100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Line 58"/>
          <p:cNvSpPr/>
          <p:nvPr/>
        </p:nvSpPr>
        <p:spPr>
          <a:xfrm>
            <a:off x="6380640" y="3233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Line 59"/>
          <p:cNvSpPr/>
          <p:nvPr/>
        </p:nvSpPr>
        <p:spPr>
          <a:xfrm>
            <a:off x="6452640" y="3233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60"/>
          <p:cNvSpPr/>
          <p:nvPr/>
        </p:nvSpPr>
        <p:spPr>
          <a:xfrm rot="10141200">
            <a:off x="6539040" y="3171240"/>
            <a:ext cx="473040" cy="19008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61"/>
          <p:cNvSpPr/>
          <p:nvPr/>
        </p:nvSpPr>
        <p:spPr>
          <a:xfrm>
            <a:off x="6354000" y="2866680"/>
            <a:ext cx="9356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Arial"/>
                <a:ea typeface="DejaVu Sans"/>
              </a:rPr>
              <a:t>NPR70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Arial"/>
                <a:ea typeface="DejaVu Sans"/>
              </a:rPr>
              <a:t>430MHz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149" name="CustomShape 62"/>
          <p:cNvSpPr/>
          <p:nvPr/>
        </p:nvSpPr>
        <p:spPr>
          <a:xfrm>
            <a:off x="349920" y="5555520"/>
            <a:ext cx="266760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Exemple d’utilisation : 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Extension du HAMNET</a:t>
            </a:r>
            <a:br/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2.4GHz, 5GHz &amp; 10GHz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50" name="CustomShape 63"/>
          <p:cNvSpPr/>
          <p:nvPr/>
        </p:nvSpPr>
        <p:spPr>
          <a:xfrm>
            <a:off x="216000" y="2453760"/>
            <a:ext cx="409752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1 Relais central, appelé MASTER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Plusieurs clients</a:t>
            </a:r>
            <a:endParaRPr b="0" lang="fr-C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LES DIFFÉRENCES 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88000" y="1296000"/>
            <a:ext cx="8561520" cy="11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COMPARATIF DE PERFORMANCES avec le NPR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graphicFrame>
        <p:nvGraphicFramePr>
          <p:cNvPr id="153" name="Table 3"/>
          <p:cNvGraphicFramePr/>
          <p:nvPr/>
        </p:nvGraphicFramePr>
        <p:xfrm>
          <a:off x="457200" y="2232000"/>
          <a:ext cx="8326440" cy="3671640"/>
        </p:xfrm>
        <a:graphic>
          <a:graphicData uri="http://schemas.openxmlformats.org/drawingml/2006/table">
            <a:tbl>
              <a:tblPr/>
              <a:tblGrid>
                <a:gridCol w="2823840"/>
                <a:gridCol w="2993040"/>
                <a:gridCol w="2509920"/>
              </a:tblGrid>
              <a:tr h="39384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CH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Débit </a:t>
                      </a:r>
                      <a:endParaRPr b="0" lang="fr-CH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Fréquences</a:t>
                      </a:r>
                      <a:endParaRPr b="0" lang="fr-CH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2315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br/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Ancien packet radio</a:t>
                      </a:r>
                      <a:endParaRPr b="0" lang="fr-CH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fr-C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Brut : &lt;9600bps</a:t>
                      </a:r>
                      <a:endParaRPr b="0" lang="fr-C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Utilisable : quelques kbps</a:t>
                      </a:r>
                      <a:endParaRPr b="0" lang="fr-CH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fr-C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Toutes </a:t>
                      </a:r>
                      <a:br/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(mais principalement 144MHz et 430MHz) </a:t>
                      </a:r>
                      <a:endParaRPr b="0" lang="fr-CH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23156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br/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NPR </a:t>
                      </a:r>
                      <a:br/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New packet radio</a:t>
                      </a:r>
                      <a:endParaRPr b="0" lang="fr-CH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Théorique</a:t>
                      </a:r>
                      <a:r>
                        <a:rPr b="1" lang="fr-FR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 : </a:t>
                      </a:r>
                      <a:br/>
                      <a:r>
                        <a:rPr b="1" lang="fr-FR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110 kbps à  1Mbps</a:t>
                      </a:r>
                      <a:endParaRPr b="0" lang="fr-C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Utilisable</a:t>
                      </a:r>
                      <a:r>
                        <a:rPr b="1" lang="fr-FR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 : </a:t>
                      </a:r>
                      <a:r>
                        <a:rPr b="1" lang="fr-FR" sz="16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(half-duplex)</a:t>
                      </a:r>
                      <a:br/>
                      <a:r>
                        <a:rPr b="1" lang="fr-FR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70 à 500 kbps</a:t>
                      </a:r>
                      <a:endParaRPr b="0" lang="fr-CH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fr-C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1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420-450MHz</a:t>
                      </a:r>
                      <a:endParaRPr b="0" lang="fr-CH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1504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br/>
                      <a:r>
                        <a:rPr b="1" lang="fr-FR" sz="2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HSMM-HAMNET–WiFi</a:t>
                      </a:r>
                      <a:endParaRPr b="0" lang="fr-CH" sz="2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fr-C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Brut : &gt;10Mbps</a:t>
                      </a:r>
                      <a:endParaRPr b="0" lang="fr-CH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Utilisable : &gt;10Mbps</a:t>
                      </a:r>
                      <a:r>
                        <a:rPr b="1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fr-C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fr-CH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br/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2.4GHz-5.6GHz-10GHz</a:t>
                      </a:r>
                      <a:endParaRPr b="0" lang="fr-CH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468000"/>
            <a:ext cx="8222760" cy="100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– NPR</a:t>
            </a:r>
            <a:endParaRPr b="0" lang="fr-CH" sz="36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16000" y="145404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88000" y="1296000"/>
            <a:ext cx="8489880" cy="53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Protocole IP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bi-directionnel sur liaison radio</a:t>
            </a:r>
            <a:br/>
            <a:r>
              <a:rPr b="0" i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(pas d’AX.25 malgré le nom “packet radio”)</a:t>
            </a:r>
            <a:br/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Débit intermédiaire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entre l’ancien packet-radio et HSMM </a:t>
            </a:r>
            <a:br/>
            <a:r>
              <a:rPr b="0" i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« High Speed Multi Media » - WiFi</a:t>
            </a:r>
            <a:br/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Gamme de </a:t>
            </a: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fréquences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r>
              <a:rPr b="0" i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actuellement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420-450MHz</a:t>
            </a:r>
            <a:br/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Compatibilité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avec la réglementation radioamateur</a:t>
            </a:r>
            <a:br/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Respecte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la transmission périodique des indicatifs</a:t>
            </a:r>
            <a:br/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Aucun </a:t>
            </a: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cryptage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, transmission en clair</a:t>
            </a:r>
            <a:br/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Le Master</a:t>
            </a:r>
            <a:r>
              <a:rPr b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(relais) n’émet que s’il est sollicité dès le 1er client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fr-FR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fr-C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- NPR</a:t>
            </a:r>
            <a:r>
              <a:rPr b="1" lang="fr-FR" sz="36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16000" y="124632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96000" y="1440000"/>
            <a:ext cx="8345520" cy="507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EXPLOITATION</a:t>
            </a:r>
            <a:br/>
            <a:br/>
            <a:r>
              <a:rPr b="1" lang="fr-FR" sz="2400" spc="-1" strike="noStrike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DejaVu Sans"/>
              </a:rPr>
              <a:t>On observe quelques limitations mais peu pénalisantes car le système continue à évoluer</a:t>
            </a:r>
            <a:br/>
            <a:endParaRPr b="0" lang="fr-CH" sz="24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Pour l’instant </a:t>
            </a:r>
            <a:r>
              <a:rPr b="1" lang="fr-FR" sz="24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7 clients simultanés</a:t>
            </a:r>
            <a:r>
              <a:rPr b="1" lang="fr-FR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au maximum</a:t>
            </a:r>
            <a:br/>
            <a:r>
              <a:rPr b="1" i="1" lang="fr-FR" sz="1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(évolution en cours pour passer à 15 clients simultanés sur un master)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300km maxi</a:t>
            </a:r>
            <a:r>
              <a:rPr b="1" lang="fr-FR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</a:t>
            </a:r>
            <a:r>
              <a:rPr b="1" i="1" lang="fr-FR" sz="1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(limitation du protocole)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Vu la bande utilisée et l’occupation en fréquence sur 430-440MHz, les carractéristiques du NPR </a:t>
            </a:r>
            <a:r>
              <a:rPr b="1" lang="fr-FR" sz="24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n’autorise pas une utilisation 24h/24</a:t>
            </a:r>
            <a:r>
              <a:rPr b="1" lang="fr-FR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, mais devrait être réservé à des situations de crise ou à des exercices annoncés</a:t>
            </a:r>
            <a:endParaRPr b="0" lang="fr-CH" sz="24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NPR est difficilement utilisable en « mobile »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Calibri"/>
                <a:ea typeface="DejaVu Sans"/>
              </a:rPr>
              <a:t>   </a:t>
            </a:r>
            <a:endParaRPr b="0" lang="fr-C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- NPR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16000" y="124632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576000" y="1440000"/>
            <a:ext cx="7985880" cy="446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EXPLOITATION</a:t>
            </a:r>
            <a:br/>
            <a:br/>
            <a:r>
              <a:rPr b="1" lang="fr-FR" sz="2400" spc="-1" strike="noStrike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DejaVu Sans"/>
              </a:rPr>
              <a:t>L’ antenne côté </a:t>
            </a:r>
            <a:r>
              <a:rPr b="1" lang="fr-FR" sz="24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MASTER</a:t>
            </a:r>
            <a:br/>
            <a:r>
              <a:rPr b="1" lang="fr-FR" sz="2400" spc="-1" strike="noStrike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DejaVu Sans"/>
              </a:rPr>
              <a:t>sur nœud HAMNET </a:t>
            </a:r>
            <a:br/>
            <a:endParaRPr b="0" lang="fr-CH" sz="24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MULTIPLES PANNEAUX OU STACK DE BIG WEELS</a:t>
            </a:r>
            <a:r>
              <a:rPr b="0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br/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(polarisation horizontale)</a:t>
            </a:r>
            <a:br/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b="0" lang="fr-CH" sz="20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PANNEAUX À OUVERTURE SECTORIELLE</a:t>
            </a:r>
            <a:r>
              <a:rPr b="0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br/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(1 ou plusieurs en polarisation horizontale)</a:t>
            </a:r>
            <a:br/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b="0" lang="fr-CH" sz="20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ANTENNE VERTICALE CLASSIQUE, COLINÉAIRE </a:t>
            </a:r>
            <a:br/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(moins efficace, résultats moins bon, surtout lorsque les clients </a:t>
            </a:r>
            <a:br/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se trouvent en milieu urbain)</a:t>
            </a:r>
            <a:endParaRPr b="0" lang="fr-C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C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- NPR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16000" y="124632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16000" y="1440000"/>
            <a:ext cx="8633520" cy="53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EXPLOITATION</a:t>
            </a:r>
            <a:br/>
            <a:r>
              <a:rPr b="1" lang="fr-FR" sz="2400" spc="-1" strike="noStrike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DejaVu Sans"/>
              </a:rPr>
              <a:t>L’ antenne côté </a:t>
            </a:r>
            <a:r>
              <a:rPr b="1" lang="fr-FR" sz="24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CLIENTS</a:t>
            </a:r>
            <a:br/>
            <a:endParaRPr b="0" lang="fr-CH" sz="24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CH" sz="22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NÉCESSITÉ D’INSTALLER UNE ANTENNE DIRECTIVE À GAIN</a:t>
            </a:r>
            <a:br/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(Attention c’est de la large bande !)</a:t>
            </a:r>
            <a:br/>
            <a:r>
              <a:rPr b="0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Cette obligation est due aux problèmes engendré par le phénomène du multipath </a:t>
            </a:r>
            <a:r>
              <a:rPr b="0" i="1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(bien connu dans l’utilisation des modes numériques)</a:t>
            </a:r>
            <a:r>
              <a:rPr b="0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.</a:t>
            </a:r>
            <a:br/>
            <a:r>
              <a:rPr b="0" lang="fr-FR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b="0" lang="fr-CH" sz="20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Choisir la polarisation horizontale ou verticale en fonction des contraintes locales du MASTER  </a:t>
            </a:r>
            <a:br/>
            <a:r>
              <a:rPr b="0" i="1" lang="fr-FR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</a:t>
            </a:r>
            <a:r>
              <a:rPr b="0" i="1" lang="fr-FR" sz="1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il n’y a plus de recommandation IARU à ce sujet !)</a:t>
            </a:r>
            <a:endParaRPr b="0" lang="fr-CH" sz="1800" spc="-1" strike="noStrike">
              <a:latin typeface="Arial"/>
            </a:endParaRPr>
          </a:p>
        </p:txBody>
      </p:sp>
      <p:pic>
        <p:nvPicPr>
          <p:cNvPr id="166" name="Picture 4_0" descr="https://www.qsl.net/dk7zb/PVC-Yagis/7-El-70cm.jpg"/>
          <p:cNvPicPr/>
          <p:nvPr/>
        </p:nvPicPr>
        <p:blipFill>
          <a:blip r:embed="rId1"/>
          <a:stretch/>
        </p:blipFill>
        <p:spPr>
          <a:xfrm>
            <a:off x="5724000" y="4661280"/>
            <a:ext cx="3107520" cy="165348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5724000" y="5976000"/>
            <a:ext cx="307152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Yagi horizontale ou verticale </a:t>
            </a:r>
            <a:endParaRPr b="0" lang="fr-C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324000"/>
            <a:ext cx="8222760" cy="132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- NPR</a:t>
            </a:r>
            <a:r>
              <a:rPr b="1" lang="fr-FR" sz="36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16000" y="124632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216000" y="936000"/>
            <a:ext cx="8705520" cy="78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VUE DE L’INSTALLATION CÔTÉ CLIENT</a:t>
            </a:r>
            <a:br/>
            <a:br/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502200" y="4065480"/>
            <a:ext cx="1721520" cy="1145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Modem TRX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NPR70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500mW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502560" y="2409480"/>
            <a:ext cx="1721520" cy="1145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Ampli RF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DMR 430MHz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20W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73" name="Line 6"/>
          <p:cNvSpPr/>
          <p:nvPr/>
        </p:nvSpPr>
        <p:spPr>
          <a:xfrm flipV="1">
            <a:off x="1366200" y="3561480"/>
            <a:ext cx="360" cy="5040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Line 7"/>
          <p:cNvSpPr/>
          <p:nvPr/>
        </p:nvSpPr>
        <p:spPr>
          <a:xfrm flipV="1">
            <a:off x="1365840" y="1905120"/>
            <a:ext cx="360" cy="5040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8"/>
          <p:cNvSpPr/>
          <p:nvPr/>
        </p:nvSpPr>
        <p:spPr>
          <a:xfrm>
            <a:off x="3106800" y="4056480"/>
            <a:ext cx="884880" cy="89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9"/>
          <p:cNvSpPr/>
          <p:nvPr/>
        </p:nvSpPr>
        <p:spPr>
          <a:xfrm flipH="1" flipV="1">
            <a:off x="2230200" y="4272480"/>
            <a:ext cx="1053000" cy="25560"/>
          </a:xfrm>
          <a:prstGeom prst="line">
            <a:avLst/>
          </a:prstGeom>
          <a:ln w="57240">
            <a:solidFill>
              <a:srgbClr val="00b05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0"/>
          <p:cNvSpPr/>
          <p:nvPr/>
        </p:nvSpPr>
        <p:spPr>
          <a:xfrm>
            <a:off x="2276640" y="3984840"/>
            <a:ext cx="103464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USB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(facultatif)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178" name="Line 11"/>
          <p:cNvSpPr/>
          <p:nvPr/>
        </p:nvSpPr>
        <p:spPr>
          <a:xfrm flipH="1">
            <a:off x="2211840" y="5086080"/>
            <a:ext cx="1282320" cy="0"/>
          </a:xfrm>
          <a:prstGeom prst="line">
            <a:avLst/>
          </a:prstGeom>
          <a:ln w="5724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Line 12"/>
          <p:cNvSpPr/>
          <p:nvPr/>
        </p:nvSpPr>
        <p:spPr>
          <a:xfrm flipH="1">
            <a:off x="3494160" y="4954680"/>
            <a:ext cx="58320" cy="131400"/>
          </a:xfrm>
          <a:prstGeom prst="line">
            <a:avLst/>
          </a:prstGeom>
          <a:ln w="5724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3"/>
          <p:cNvSpPr/>
          <p:nvPr/>
        </p:nvSpPr>
        <p:spPr>
          <a:xfrm>
            <a:off x="2349360" y="5048640"/>
            <a:ext cx="8960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Ethernet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181" name="CustomShape 14"/>
          <p:cNvSpPr/>
          <p:nvPr/>
        </p:nvSpPr>
        <p:spPr>
          <a:xfrm>
            <a:off x="1220040" y="3493800"/>
            <a:ext cx="220320" cy="32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15"/>
          <p:cNvSpPr/>
          <p:nvPr/>
        </p:nvSpPr>
        <p:spPr>
          <a:xfrm>
            <a:off x="603000" y="1347840"/>
            <a:ext cx="1818000" cy="8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Vers antenne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 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183" name="Line 16"/>
          <p:cNvSpPr/>
          <p:nvPr/>
        </p:nvSpPr>
        <p:spPr>
          <a:xfrm flipV="1">
            <a:off x="757800" y="5217480"/>
            <a:ext cx="3960" cy="100836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7"/>
          <p:cNvSpPr/>
          <p:nvPr/>
        </p:nvSpPr>
        <p:spPr>
          <a:xfrm>
            <a:off x="808560" y="5452920"/>
            <a:ext cx="171144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Alimentation 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7 à 12 V</a:t>
            </a:r>
            <a:br/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ou 5V uniquement</a:t>
            </a:r>
            <a:br/>
            <a:r>
              <a:rPr b="0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pour les réglages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185" name="CustomShape 18"/>
          <p:cNvSpPr/>
          <p:nvPr/>
        </p:nvSpPr>
        <p:spPr>
          <a:xfrm>
            <a:off x="3998160" y="1476000"/>
            <a:ext cx="4923360" cy="49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94ff94"/>
                </a:solidFill>
                <a:latin typeface="Arial"/>
                <a:ea typeface="DejaVu Sans"/>
              </a:rPr>
              <a:t>MATÉRIEL A ACQUÉRIR kit ou assemblé</a:t>
            </a:r>
            <a:br/>
            <a:r>
              <a:rPr b="1" lang="fr-FR" sz="1800" spc="-1" strike="noStrike">
                <a:solidFill>
                  <a:srgbClr val="94ff94"/>
                </a:solidFill>
                <a:latin typeface="Arial"/>
                <a:ea typeface="DejaVu Sans"/>
              </a:rPr>
              <a:t> </a:t>
            </a:r>
            <a:br/>
            <a:r>
              <a:rPr b="1" lang="fr-FR" sz="2000" spc="-1" strike="noStrike">
                <a:solidFill>
                  <a:srgbClr val="23dcdc"/>
                </a:solidFill>
                <a:latin typeface="Arial"/>
                <a:ea typeface="DejaVu Sans"/>
              </a:rPr>
              <a:t>Ampli RF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Le protocole NPR est compatible avec certains ampli RF DMR du commerce.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Ce sont des ampli à commutation TX/RX rapide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23dcdc"/>
                </a:solidFill>
                <a:latin typeface="Arial"/>
                <a:ea typeface="DejaVu Sans"/>
              </a:rPr>
              <a:t>Modem-Transceiver </a:t>
            </a:r>
            <a:endParaRPr b="0" lang="fr-CH" sz="20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Montage soit même (PCB + logiciel). 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Prix en kit : environ 90 CHF boîtier inclus.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3 sources d’alimentation au choix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12V (9V à 20V)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7V (6.5V à 8V)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5V régulé </a:t>
            </a:r>
            <a:br/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(tests uniquement, sensibilité RX dégradée)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Connexion Ethernet</a:t>
            </a:r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Aucun logiciel à installer sur le PC!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fr-C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432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- NPR</a:t>
            </a:r>
            <a:r>
              <a:rPr b="1" lang="fr-FR" sz="36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16000" y="1246320"/>
            <a:ext cx="8705520" cy="107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16000" y="1080000"/>
            <a:ext cx="863352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ENFIN UN PEU DE TECHNIQUE !</a:t>
            </a:r>
            <a:br/>
            <a:br/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180000" y="1764000"/>
            <a:ext cx="8777520" cy="46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00dcff"/>
                </a:solidFill>
                <a:latin typeface="Arial"/>
                <a:ea typeface="DejaVu Sans"/>
              </a:rPr>
              <a:t>Le protocole a été inventé par Guillaume F4HDK </a:t>
            </a:r>
            <a:br/>
            <a:r>
              <a:rPr b="1" lang="fr-FR" sz="2200" spc="-1" strike="noStrike">
                <a:solidFill>
                  <a:srgbClr val="00dcff"/>
                </a:solidFill>
                <a:latin typeface="Arial"/>
                <a:ea typeface="DejaVu Sans"/>
              </a:rPr>
              <a:t>et voici ses diverses caractéristiques et l’astuce !</a:t>
            </a:r>
            <a:br/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1900" spc="-1" strike="noStrike">
                <a:solidFill>
                  <a:srgbClr val="ffffff"/>
                </a:solidFill>
                <a:latin typeface="Arial"/>
                <a:ea typeface="DejaVu Sans"/>
              </a:rPr>
              <a:t>L’astuce consiste au </a:t>
            </a:r>
            <a:r>
              <a:rPr b="1" lang="fr-FR" sz="1900" spc="-1" strike="noStrike">
                <a:solidFill>
                  <a:srgbClr val="ff0000"/>
                </a:solidFill>
                <a:latin typeface="Arial"/>
                <a:ea typeface="DejaVu Sans"/>
              </a:rPr>
              <a:t>détournement de l’utilité première d’un chip</a:t>
            </a:r>
            <a:r>
              <a:rPr b="1" lang="fr-FR" sz="1900" spc="-1" strike="noStrike">
                <a:solidFill>
                  <a:srgbClr val="ffffff"/>
                </a:solidFill>
                <a:latin typeface="Arial"/>
                <a:ea typeface="DejaVu Sans"/>
              </a:rPr>
              <a:t> dédié à l’ISM sur 433MHz : SI4463</a:t>
            </a:r>
            <a:br/>
            <a:r>
              <a:rPr b="0" lang="fr-FR" sz="19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19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1900" spc="-1" strike="noStrike">
                <a:solidFill>
                  <a:srgbClr val="ff0000"/>
                </a:solidFill>
                <a:latin typeface="Arial"/>
                <a:ea typeface="DejaVu Sans"/>
              </a:rPr>
              <a:t>Le choix de la modulation</a:t>
            </a:r>
            <a:r>
              <a:rPr b="1" lang="fr-FR" sz="1900" spc="-1" strike="noStrike">
                <a:solidFill>
                  <a:srgbClr val="ffffff"/>
                </a:solidFill>
                <a:latin typeface="Arial"/>
                <a:ea typeface="DejaVu Sans"/>
              </a:rPr>
              <a:t> 2GMSK ou 4GMSK </a:t>
            </a:r>
            <a:r>
              <a:rPr b="0" i="1" lang="fr-FR" sz="1900" spc="-1" strike="noStrike">
                <a:solidFill>
                  <a:srgbClr val="ffffff"/>
                </a:solidFill>
                <a:latin typeface="Arial"/>
                <a:ea typeface="DejaVu Sans"/>
              </a:rPr>
              <a:t>(bonne efficacité spectrale)</a:t>
            </a:r>
            <a:r>
              <a:rPr b="0" lang="fr-FR" sz="19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br/>
            <a:r>
              <a:rPr b="0" lang="fr-FR" sz="19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19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1900" spc="-1" strike="noStrike">
                <a:solidFill>
                  <a:srgbClr val="ff0000"/>
                </a:solidFill>
                <a:latin typeface="Arial"/>
                <a:ea typeface="Microsoft YaHei"/>
              </a:rPr>
              <a:t>FEC :</a:t>
            </a:r>
            <a:r>
              <a:rPr b="1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 (Forward Error Correction) très simple et non réglable.</a:t>
            </a:r>
            <a:r>
              <a:rPr b="0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i="1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(Dommage!)</a:t>
            </a:r>
            <a:br/>
            <a:r>
              <a:rPr b="0" i="1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b="0" lang="fr-CH" sz="19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1900" spc="-1" strike="noStrike">
                <a:solidFill>
                  <a:srgbClr val="ff0000"/>
                </a:solidFill>
                <a:latin typeface="Arial"/>
                <a:ea typeface="Microsoft YaHei"/>
              </a:rPr>
              <a:t>TDD :</a:t>
            </a:r>
            <a:r>
              <a:rPr b="1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 time division duplex. </a:t>
            </a:r>
            <a:br/>
            <a:r>
              <a:rPr b="0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          </a:t>
            </a:r>
            <a:r>
              <a:rPr b="0" i="1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Les stations parlent sur la même fréquence à tour de rôle.</a:t>
            </a:r>
            <a:endParaRPr b="0" lang="fr-CH" sz="1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19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1900" spc="-1" strike="noStrike">
                <a:solidFill>
                  <a:srgbClr val="ff0000"/>
                </a:solidFill>
                <a:latin typeface="Arial"/>
                <a:ea typeface="Microsoft YaHei"/>
              </a:rPr>
              <a:t>Cycles TX/RX rapides : </a:t>
            </a:r>
            <a:r>
              <a:rPr b="1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80ms à 200ms.</a:t>
            </a:r>
            <a:r>
              <a:rPr b="0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i="1" lang="fr-FR" sz="1900" spc="-1" strike="noStrike">
                <a:solidFill>
                  <a:srgbClr val="ffffff"/>
                </a:solidFill>
                <a:latin typeface="Arial"/>
                <a:ea typeface="Microsoft YaHei"/>
              </a:rPr>
              <a:t>(similaire au DMR)</a:t>
            </a:r>
            <a:br/>
            <a:r>
              <a:rPr b="0" i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23dc23"/>
                </a:solidFill>
                <a:latin typeface="Arial"/>
                <a:ea typeface="Microsoft YaHei"/>
              </a:rPr>
              <a:t>CHACUN SON TOUR ... AINSI PAS DE CONFUSION !</a:t>
            </a:r>
            <a:endParaRPr b="0" lang="fr-C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57200" y="648000"/>
            <a:ext cx="8222760" cy="55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RACCORDEMENT AU HAMNET</a:t>
            </a:r>
            <a:endParaRPr b="0" lang="fr-C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2000" spc="-1" strike="noStrike">
                <a:solidFill>
                  <a:srgbClr val="00ff00"/>
                </a:solidFill>
                <a:highlight>
                  <a:srgbClr val="00002e"/>
                </a:highlight>
                <a:latin typeface="Arial"/>
                <a:ea typeface="DejaVu Sans"/>
              </a:rPr>
              <a:t>« UTILE À L’OPÉRATIONNEL DE SECOURS »</a:t>
            </a:r>
            <a:br/>
            <a:endParaRPr b="0" lang="fr-CH" sz="20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864000" y="1656000"/>
            <a:ext cx="8201880" cy="51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AVANTAGES</a:t>
            </a: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Interconnexion des systèmes informatiques</a:t>
            </a:r>
            <a:br/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b="0" lang="fr-CH" sz="2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Voix sur IP (VoIP)</a:t>
            </a:r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Transmission de contenu</a:t>
            </a:r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Contrôle à distance</a:t>
            </a:r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Diffusion d’informations (reporting)   etc...</a:t>
            </a:r>
            <a:r>
              <a:rPr b="1" lang="fr-CH" sz="2800" spc="-1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DejaVu Sans"/>
              </a:rPr>
              <a:t> </a:t>
            </a:r>
            <a:endParaRPr b="0" lang="fr-C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- NPR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16000" y="124632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216000" y="1296000"/>
            <a:ext cx="8633520" cy="133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CHACUN SON TOUR … ET DANS LE BON ORDRE !</a:t>
            </a:r>
            <a:br/>
            <a:br/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288000" y="1188000"/>
            <a:ext cx="8777520" cy="557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br/>
            <a:endParaRPr b="0" lang="fr-CH" sz="18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Managed-TDMA :</a:t>
            </a:r>
            <a:r>
              <a:rPr b="0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i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Le Master (relais central) alloue les temps de parole à chacun (Master et clients), selon les besoins du moment, ceci en temps réel donc aucune collision possible.</a:t>
            </a:r>
            <a:br/>
            <a:r>
              <a:rPr b="0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Gestion des « Timing Advance » </a:t>
            </a:r>
            <a:r>
              <a:rPr b="0" lang="fr-FR" sz="2200" spc="-1" strike="noStrike">
                <a:solidFill>
                  <a:srgbClr val="ff0000"/>
                </a:solidFill>
                <a:latin typeface="Arial"/>
                <a:ea typeface="DejaVu Sans"/>
              </a:rPr>
              <a:t>:</a:t>
            </a:r>
            <a:r>
              <a:rPr b="0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 l</a:t>
            </a:r>
            <a:r>
              <a:rPr b="0" i="1" lang="fr-FR" sz="2200" spc="-1" strike="noStrike">
                <a:solidFill>
                  <a:srgbClr val="ffffff"/>
                </a:solidFill>
                <a:latin typeface="Arial"/>
                <a:ea typeface="DejaVu Sans"/>
              </a:rPr>
              <a:t>e protocole gère les temps de réponse en fonction de la distance à parcourir. 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972000" y="4515840"/>
            <a:ext cx="2009520" cy="363960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MASTER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3132360" y="4509000"/>
            <a:ext cx="1064880" cy="36396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CLIENT1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4236840" y="4509000"/>
            <a:ext cx="1337040" cy="363960"/>
          </a:xfrm>
          <a:prstGeom prst="rect">
            <a:avLst/>
          </a:prstGeom>
          <a:solidFill>
            <a:srgbClr val="e6b9b8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CLIENT2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97" name="CustomShape 8"/>
          <p:cNvSpPr/>
          <p:nvPr/>
        </p:nvSpPr>
        <p:spPr>
          <a:xfrm>
            <a:off x="5724360" y="4509000"/>
            <a:ext cx="1433160" cy="363960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MASTER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98" name="CustomShape 9"/>
          <p:cNvSpPr/>
          <p:nvPr/>
        </p:nvSpPr>
        <p:spPr>
          <a:xfrm>
            <a:off x="7236720" y="4509000"/>
            <a:ext cx="1064880" cy="36396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CLIENT1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99" name="CustomShape 10"/>
          <p:cNvSpPr/>
          <p:nvPr/>
        </p:nvSpPr>
        <p:spPr>
          <a:xfrm>
            <a:off x="972000" y="5092200"/>
            <a:ext cx="7329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7609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11"/>
          <p:cNvSpPr/>
          <p:nvPr/>
        </p:nvSpPr>
        <p:spPr>
          <a:xfrm>
            <a:off x="7875000" y="5147640"/>
            <a:ext cx="776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Temps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201" name="CustomShape 12"/>
          <p:cNvSpPr/>
          <p:nvPr/>
        </p:nvSpPr>
        <p:spPr>
          <a:xfrm>
            <a:off x="686520" y="5219640"/>
            <a:ext cx="5684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0ms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202" name="Line 13"/>
          <p:cNvSpPr/>
          <p:nvPr/>
        </p:nvSpPr>
        <p:spPr>
          <a:xfrm>
            <a:off x="971640" y="5091840"/>
            <a:ext cx="0" cy="127440"/>
          </a:xfrm>
          <a:prstGeom prst="line">
            <a:avLst/>
          </a:prstGeom>
          <a:ln w="19080">
            <a:solidFill>
              <a:srgbClr val="37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4"/>
          <p:cNvSpPr/>
          <p:nvPr/>
        </p:nvSpPr>
        <p:spPr>
          <a:xfrm>
            <a:off x="5439960" y="5244480"/>
            <a:ext cx="6840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80ms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204" name="Line 15"/>
          <p:cNvSpPr/>
          <p:nvPr/>
        </p:nvSpPr>
        <p:spPr>
          <a:xfrm>
            <a:off x="5724360" y="5116680"/>
            <a:ext cx="0" cy="127440"/>
          </a:xfrm>
          <a:prstGeom prst="line">
            <a:avLst/>
          </a:prstGeom>
          <a:ln w="19080">
            <a:solidFill>
              <a:srgbClr val="37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6"/>
          <p:cNvSpPr/>
          <p:nvPr/>
        </p:nvSpPr>
        <p:spPr>
          <a:xfrm>
            <a:off x="972000" y="5740200"/>
            <a:ext cx="4745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7"/>
          <p:cNvSpPr/>
          <p:nvPr/>
        </p:nvSpPr>
        <p:spPr>
          <a:xfrm>
            <a:off x="1916280" y="5741280"/>
            <a:ext cx="28652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Cycle TDMA = TDMA Frame</a:t>
            </a:r>
            <a:endParaRPr b="0" lang="fr-C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324000"/>
            <a:ext cx="8222760" cy="12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SYSTÈME - NPR</a:t>
            </a:r>
            <a:endParaRPr b="0" lang="fr-CH" sz="36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16000" y="1246320"/>
            <a:ext cx="8705520" cy="14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CH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CH" sz="22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72000" y="900000"/>
            <a:ext cx="8995680" cy="5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2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VUE CÔTÉ MASTER «Mode FDD» </a:t>
            </a:r>
            <a:r>
              <a:rPr b="1" i="1" lang="fr-CH" sz="22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(Frequency Division Duplex)</a:t>
            </a:r>
            <a:br/>
            <a:br/>
            <a:endParaRPr b="0" lang="fr-CH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2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457200" y="1404000"/>
            <a:ext cx="8320320" cy="11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DejaVu Sans"/>
              </a:rPr>
              <a:t>Utilisation en « Frequency Shift » : 2 fréquences séparée</a:t>
            </a:r>
            <a:endParaRPr b="0" lang="fr-CH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dcff"/>
                </a:solidFill>
                <a:latin typeface="Arial"/>
                <a:ea typeface="DejaVu Sans"/>
              </a:rPr>
              <a:t>- Une fréquence pour l’uplink </a:t>
            </a:r>
            <a:r>
              <a:rPr b="0" i="1" lang="fr-FR" sz="2000" spc="-1" strike="noStrike">
                <a:solidFill>
                  <a:srgbClr val="00dcff"/>
                </a:solidFill>
                <a:latin typeface="Arial"/>
                <a:ea typeface="DejaVu Sans"/>
              </a:rPr>
              <a:t>(depuis les Clients vers le Master)</a:t>
            </a:r>
            <a:endParaRPr b="0" lang="fr-CH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dcff"/>
                </a:solidFill>
                <a:latin typeface="Arial"/>
                <a:ea typeface="DejaVu Sans"/>
              </a:rPr>
              <a:t>- Une fréquence pour le downlink </a:t>
            </a:r>
            <a:r>
              <a:rPr b="0" i="1" lang="fr-FR" sz="2000" spc="-1" strike="noStrike">
                <a:solidFill>
                  <a:srgbClr val="00dcff"/>
                </a:solidFill>
                <a:latin typeface="Arial"/>
                <a:ea typeface="DejaVu Sans"/>
              </a:rPr>
              <a:t>(depuis le Master vers les Clients)</a:t>
            </a:r>
            <a:br/>
            <a:endParaRPr b="0" lang="fr-CH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000" spc="-1" strike="noStrike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468000" y="2547000"/>
            <a:ext cx="2092320" cy="912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Arial"/>
                <a:ea typeface="DejaVu Sans"/>
              </a:rPr>
              <a:t>NPR modem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Arial"/>
                <a:ea typeface="DejaVu Sans"/>
              </a:rPr>
              <a:t>Master Downlink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Arial"/>
                <a:ea typeface="DejaVu Sans"/>
              </a:rPr>
              <a:t>TX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212" name="Line 6"/>
          <p:cNvSpPr/>
          <p:nvPr/>
        </p:nvSpPr>
        <p:spPr>
          <a:xfrm flipV="1">
            <a:off x="3694680" y="3323880"/>
            <a:ext cx="0" cy="42732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3" name="Group 7"/>
          <p:cNvGrpSpPr/>
          <p:nvPr/>
        </p:nvGrpSpPr>
        <p:grpSpPr>
          <a:xfrm>
            <a:off x="3575520" y="3197160"/>
            <a:ext cx="231840" cy="204840"/>
            <a:chOff x="3575520" y="3197160"/>
            <a:chExt cx="231840" cy="204840"/>
          </a:xfrm>
        </p:grpSpPr>
        <p:sp>
          <p:nvSpPr>
            <p:cNvPr id="214" name="CustomShape 8"/>
            <p:cNvSpPr/>
            <p:nvPr/>
          </p:nvSpPr>
          <p:spPr>
            <a:xfrm>
              <a:off x="3661560" y="3275640"/>
              <a:ext cx="60120" cy="486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3611520" y="3230280"/>
              <a:ext cx="160200" cy="140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3575520" y="3197160"/>
              <a:ext cx="231840" cy="2048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7" name="Group 11"/>
          <p:cNvGrpSpPr/>
          <p:nvPr/>
        </p:nvGrpSpPr>
        <p:grpSpPr>
          <a:xfrm>
            <a:off x="7064280" y="2593800"/>
            <a:ext cx="205200" cy="231840"/>
            <a:chOff x="7064280" y="2593800"/>
            <a:chExt cx="205200" cy="231840"/>
          </a:xfrm>
        </p:grpSpPr>
        <p:sp>
          <p:nvSpPr>
            <p:cNvPr id="218" name="CustomShape 12"/>
            <p:cNvSpPr/>
            <p:nvPr/>
          </p:nvSpPr>
          <p:spPr>
            <a:xfrm rot="16200000">
              <a:off x="7135920" y="2684880"/>
              <a:ext cx="60120" cy="4824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3"/>
            <p:cNvSpPr/>
            <p:nvPr/>
          </p:nvSpPr>
          <p:spPr>
            <a:xfrm rot="16200000">
              <a:off x="7085520" y="2638800"/>
              <a:ext cx="160200" cy="140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14"/>
            <p:cNvSpPr/>
            <p:nvPr/>
          </p:nvSpPr>
          <p:spPr>
            <a:xfrm rot="16200000">
              <a:off x="7050960" y="2607120"/>
              <a:ext cx="231840" cy="205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" name="Line 15"/>
          <p:cNvSpPr/>
          <p:nvPr/>
        </p:nvSpPr>
        <p:spPr>
          <a:xfrm flipV="1">
            <a:off x="7170120" y="2736720"/>
            <a:ext cx="0" cy="35172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16"/>
          <p:cNvSpPr/>
          <p:nvPr/>
        </p:nvSpPr>
        <p:spPr>
          <a:xfrm>
            <a:off x="5796000" y="3096000"/>
            <a:ext cx="136548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2323dc"/>
                </a:solidFill>
                <a:latin typeface="Calibri"/>
                <a:ea typeface="DejaVu Sans"/>
              </a:rPr>
              <a:t>NPR modem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2323dc"/>
                </a:solidFill>
                <a:latin typeface="Calibri"/>
                <a:ea typeface="DejaVu Sans"/>
              </a:rPr>
              <a:t>Client RX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223" name="CustomShape 17"/>
          <p:cNvSpPr/>
          <p:nvPr/>
        </p:nvSpPr>
        <p:spPr>
          <a:xfrm rot="16200000">
            <a:off x="2230200" y="3582000"/>
            <a:ext cx="2146680" cy="333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ffffff"/>
                </a:solidFill>
                <a:latin typeface="Arial"/>
                <a:ea typeface="DejaVu Sans"/>
              </a:rPr>
              <a:t>Duplexeur RF</a:t>
            </a:r>
            <a:endParaRPr b="0" lang="fr-CH" sz="1600" spc="-1" strike="noStrike">
              <a:latin typeface="Arial"/>
            </a:endParaRPr>
          </a:p>
        </p:txBody>
      </p:sp>
      <p:sp>
        <p:nvSpPr>
          <p:cNvPr id="224" name="Line 18"/>
          <p:cNvSpPr/>
          <p:nvPr/>
        </p:nvSpPr>
        <p:spPr>
          <a:xfrm>
            <a:off x="2595960" y="2933640"/>
            <a:ext cx="526680" cy="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19"/>
          <p:cNvSpPr/>
          <p:nvPr/>
        </p:nvSpPr>
        <p:spPr>
          <a:xfrm>
            <a:off x="2567160" y="4326840"/>
            <a:ext cx="555480" cy="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Line 20"/>
          <p:cNvSpPr/>
          <p:nvPr/>
        </p:nvSpPr>
        <p:spPr>
          <a:xfrm>
            <a:off x="3451320" y="3744720"/>
            <a:ext cx="243360" cy="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1"/>
          <p:cNvSpPr/>
          <p:nvPr/>
        </p:nvSpPr>
        <p:spPr>
          <a:xfrm>
            <a:off x="2433240" y="2680560"/>
            <a:ext cx="782280" cy="79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439MHz</a:t>
            </a:r>
            <a:endParaRPr b="0" lang="fr-CH" sz="1000" spc="-1" strike="noStrike">
              <a:latin typeface="Arial"/>
            </a:endParaRPr>
          </a:p>
        </p:txBody>
      </p:sp>
      <p:sp>
        <p:nvSpPr>
          <p:cNvPr id="228" name="CustomShape 22"/>
          <p:cNvSpPr/>
          <p:nvPr/>
        </p:nvSpPr>
        <p:spPr>
          <a:xfrm>
            <a:off x="2500200" y="4054320"/>
            <a:ext cx="782280" cy="6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endParaRPr b="0" lang="fr-CH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434MHz</a:t>
            </a:r>
            <a:endParaRPr b="0" lang="fr-CH" sz="1000" spc="-1" strike="noStrike">
              <a:latin typeface="Arial"/>
            </a:endParaRPr>
          </a:p>
        </p:txBody>
      </p:sp>
      <p:sp>
        <p:nvSpPr>
          <p:cNvPr id="229" name="CustomShape 23"/>
          <p:cNvSpPr/>
          <p:nvPr/>
        </p:nvSpPr>
        <p:spPr>
          <a:xfrm>
            <a:off x="7161480" y="3096000"/>
            <a:ext cx="136548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NPR modem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Client TX</a:t>
            </a:r>
            <a:endParaRPr b="0" lang="fr-CH" sz="1800" spc="-1" strike="noStrike">
              <a:latin typeface="Arial"/>
            </a:endParaRPr>
          </a:p>
        </p:txBody>
      </p:sp>
      <p:grpSp>
        <p:nvGrpSpPr>
          <p:cNvPr id="230" name="Group 24"/>
          <p:cNvGrpSpPr/>
          <p:nvPr/>
        </p:nvGrpSpPr>
        <p:grpSpPr>
          <a:xfrm>
            <a:off x="4113000" y="2374200"/>
            <a:ext cx="1616760" cy="914400"/>
            <a:chOff x="4113000" y="2374200"/>
            <a:chExt cx="1616760" cy="914400"/>
          </a:xfrm>
        </p:grpSpPr>
        <p:grpSp>
          <p:nvGrpSpPr>
            <p:cNvPr id="231" name="Group 25"/>
            <p:cNvGrpSpPr/>
            <p:nvPr/>
          </p:nvGrpSpPr>
          <p:grpSpPr>
            <a:xfrm>
              <a:off x="4113000" y="2612520"/>
              <a:ext cx="1616760" cy="456840"/>
              <a:chOff x="4113000" y="2612520"/>
              <a:chExt cx="1616760" cy="456840"/>
            </a:xfrm>
          </p:grpSpPr>
          <p:sp>
            <p:nvSpPr>
              <p:cNvPr id="232" name="Line 26"/>
              <p:cNvSpPr/>
              <p:nvPr/>
            </p:nvSpPr>
            <p:spPr>
              <a:xfrm flipV="1">
                <a:off x="4113000" y="2669400"/>
                <a:ext cx="996840" cy="39996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Line 27"/>
              <p:cNvSpPr/>
              <p:nvPr/>
            </p:nvSpPr>
            <p:spPr>
              <a:xfrm flipV="1">
                <a:off x="4728960" y="2679480"/>
                <a:ext cx="384840" cy="32364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4" name="Line 28"/>
              <p:cNvSpPr/>
              <p:nvPr/>
            </p:nvSpPr>
            <p:spPr>
              <a:xfrm flipV="1">
                <a:off x="4732920" y="2612520"/>
                <a:ext cx="996840" cy="39996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35" name="CustomShape 29"/>
            <p:cNvSpPr/>
            <p:nvPr/>
          </p:nvSpPr>
          <p:spPr>
            <a:xfrm rot="20448000">
              <a:off x="4465800" y="2495880"/>
              <a:ext cx="78228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439MHz </a:t>
              </a:r>
              <a:endParaRPr b="0" lang="fr-CH" sz="1000" spc="-1" strike="noStrike">
                <a:latin typeface="Arial"/>
              </a:endParaRPr>
            </a:p>
          </p:txBody>
        </p:sp>
        <p:sp>
          <p:nvSpPr>
            <p:cNvPr id="236" name="CustomShape 30"/>
            <p:cNvSpPr/>
            <p:nvPr/>
          </p:nvSpPr>
          <p:spPr>
            <a:xfrm rot="20448000">
              <a:off x="4665960" y="2924280"/>
              <a:ext cx="78264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434MHz</a:t>
              </a:r>
              <a:endParaRPr b="0" lang="fr-CH" sz="1000" spc="-1" strike="noStrike">
                <a:latin typeface="Arial"/>
              </a:endParaRPr>
            </a:p>
          </p:txBody>
        </p:sp>
      </p:grpSp>
      <p:grpSp>
        <p:nvGrpSpPr>
          <p:cNvPr id="237" name="Group 31"/>
          <p:cNvGrpSpPr/>
          <p:nvPr/>
        </p:nvGrpSpPr>
        <p:grpSpPr>
          <a:xfrm>
            <a:off x="4174920" y="3596760"/>
            <a:ext cx="1477080" cy="997200"/>
            <a:chOff x="4174920" y="3596760"/>
            <a:chExt cx="1477080" cy="997200"/>
          </a:xfrm>
        </p:grpSpPr>
        <p:grpSp>
          <p:nvGrpSpPr>
            <p:cNvPr id="238" name="Group 32"/>
            <p:cNvGrpSpPr/>
            <p:nvPr/>
          </p:nvGrpSpPr>
          <p:grpSpPr>
            <a:xfrm>
              <a:off x="4174920" y="3673800"/>
              <a:ext cx="1477080" cy="800280"/>
              <a:chOff x="4174920" y="3673800"/>
              <a:chExt cx="1477080" cy="800280"/>
            </a:xfrm>
          </p:grpSpPr>
          <p:sp>
            <p:nvSpPr>
              <p:cNvPr id="239" name="Line 33"/>
              <p:cNvSpPr/>
              <p:nvPr/>
            </p:nvSpPr>
            <p:spPr>
              <a:xfrm>
                <a:off x="4174920" y="3673800"/>
                <a:ext cx="993240" cy="40860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0" name="Line 34"/>
              <p:cNvSpPr/>
              <p:nvPr/>
            </p:nvSpPr>
            <p:spPr>
              <a:xfrm>
                <a:off x="4662360" y="4055760"/>
                <a:ext cx="501480" cy="3636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1" name="Line 35"/>
              <p:cNvSpPr/>
              <p:nvPr/>
            </p:nvSpPr>
            <p:spPr>
              <a:xfrm>
                <a:off x="4658400" y="4065480"/>
                <a:ext cx="993600" cy="40860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42" name="CustomShape 36"/>
            <p:cNvSpPr/>
            <p:nvPr/>
          </p:nvSpPr>
          <p:spPr>
            <a:xfrm rot="1502400">
              <a:off x="4631760" y="3750840"/>
              <a:ext cx="78192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434MHz </a:t>
              </a:r>
              <a:endParaRPr b="0" lang="fr-CH" sz="1000" spc="-1" strike="noStrike">
                <a:latin typeface="Arial"/>
              </a:endParaRPr>
            </a:p>
          </p:txBody>
        </p:sp>
        <p:sp>
          <p:nvSpPr>
            <p:cNvPr id="243" name="CustomShape 37"/>
            <p:cNvSpPr/>
            <p:nvPr/>
          </p:nvSpPr>
          <p:spPr>
            <a:xfrm rot="1502400">
              <a:off x="4476240" y="4197960"/>
              <a:ext cx="78192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439MHz</a:t>
              </a:r>
              <a:endParaRPr b="0" lang="fr-CH" sz="1000" spc="-1" strike="noStrike">
                <a:latin typeface="Arial"/>
              </a:endParaRPr>
            </a:p>
          </p:txBody>
        </p:sp>
      </p:grpSp>
      <p:sp>
        <p:nvSpPr>
          <p:cNvPr id="244" name="CustomShape 38"/>
          <p:cNvSpPr/>
          <p:nvPr/>
        </p:nvSpPr>
        <p:spPr>
          <a:xfrm>
            <a:off x="468000" y="3766680"/>
            <a:ext cx="2164320" cy="912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2323dc"/>
                </a:solidFill>
                <a:latin typeface="Arial"/>
                <a:ea typeface="DejaVu Sans"/>
              </a:rPr>
              <a:t>NPR modem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2323dc"/>
                </a:solidFill>
                <a:latin typeface="Arial"/>
                <a:ea typeface="DejaVu Sans"/>
              </a:rPr>
              <a:t>Master Uplink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2323dc"/>
                </a:solidFill>
                <a:latin typeface="Arial"/>
                <a:ea typeface="DejaVu Sans"/>
              </a:rPr>
              <a:t>RX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245" name="Line 39"/>
          <p:cNvSpPr/>
          <p:nvPr/>
        </p:nvSpPr>
        <p:spPr>
          <a:xfrm>
            <a:off x="4572000" y="5040000"/>
            <a:ext cx="0" cy="1625760"/>
          </a:xfrm>
          <a:prstGeom prst="line">
            <a:avLst/>
          </a:prstGeom>
          <a:ln w="5724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40"/>
          <p:cNvSpPr/>
          <p:nvPr/>
        </p:nvSpPr>
        <p:spPr>
          <a:xfrm>
            <a:off x="540000" y="4752000"/>
            <a:ext cx="378432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ff0000"/>
                </a:solidFill>
                <a:uFillTx/>
                <a:latin typeface="Arial"/>
                <a:ea typeface="DejaVu Sans"/>
              </a:rPr>
              <a:t>Côté Master :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DejaVu Sans"/>
              </a:rPr>
              <a:t>Installation radio full duplex 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fr-FR" sz="2000" spc="-1" strike="noStrike">
                <a:solidFill>
                  <a:srgbClr val="ffffff"/>
                </a:solidFill>
                <a:latin typeface="Arial"/>
                <a:ea typeface="DejaVu Sans"/>
              </a:rPr>
              <a:t>(avec duplexeur radio)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2000" spc="-1" strike="noStrike">
                <a:solidFill>
                  <a:srgbClr val="ff0000"/>
                </a:solidFill>
                <a:latin typeface="Arial"/>
                <a:ea typeface="DejaVu Sans"/>
              </a:rPr>
              <a:t>2 modems: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DejaVu Sans"/>
              </a:rPr>
              <a:t>Un dédié TX – Downlink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DejaVu Sans"/>
              </a:rPr>
              <a:t>Un dédié RX - Uplink</a:t>
            </a:r>
            <a:endParaRPr b="0" lang="fr-CH" sz="2000" spc="-1" strike="noStrike">
              <a:latin typeface="Arial"/>
            </a:endParaRPr>
          </a:p>
        </p:txBody>
      </p:sp>
      <p:sp>
        <p:nvSpPr>
          <p:cNvPr id="247" name="CustomShape 41"/>
          <p:cNvSpPr/>
          <p:nvPr/>
        </p:nvSpPr>
        <p:spPr>
          <a:xfrm>
            <a:off x="4956840" y="5078160"/>
            <a:ext cx="403668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6bff6b"/>
                </a:solidFill>
                <a:uFillTx/>
                <a:latin typeface="Arial"/>
                <a:ea typeface="DejaVu Sans"/>
              </a:rPr>
              <a:t>Côté Clients: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DejaVu Sans"/>
              </a:rPr>
              <a:t>Un unique modem par Client. 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DejaVu Sans"/>
              </a:rPr>
              <a:t>Half-duplex du point de vue radio. </a:t>
            </a:r>
            <a:endParaRPr b="0" lang="fr-CH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DejaVu Sans"/>
              </a:rPr>
              <a:t>Commute très rapidement entre les fréquences TX et RX. </a:t>
            </a:r>
            <a:endParaRPr b="0" lang="fr-C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16000" y="124632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"/>
          <p:cNvSpPr/>
          <p:nvPr/>
        </p:nvSpPr>
        <p:spPr>
          <a:xfrm>
            <a:off x="936000" y="2808000"/>
            <a:ext cx="6905520" cy="178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MERCI DE VOTRE ATTENTION !</a:t>
            </a:r>
            <a:br/>
            <a:br/>
            <a:r>
              <a:rPr b="1" lang="fr-CH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À VOS FERS À SOUDER ...</a:t>
            </a:r>
            <a:endParaRPr b="0" lang="fr-CH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57200" y="648000"/>
            <a:ext cx="8222760" cy="55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RACCORDEMENT AU HAMNET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82240" y="1503360"/>
            <a:ext cx="8633520" cy="47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CONNEXION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fr-CH" sz="22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     </a:t>
            </a:r>
            <a:r>
              <a:rPr b="1" lang="fr-CH" sz="24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Connexion à </a:t>
            </a:r>
            <a:r>
              <a:rPr b="1" lang="fr-CH" sz="2400" spc="-1" strike="noStrike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DejaVu Sans"/>
              </a:rPr>
              <a:t>haute vitesse</a:t>
            </a:r>
            <a:r>
              <a:rPr b="1" lang="fr-CH" sz="24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 par faisceau dirigé,   </a:t>
            </a:r>
            <a:br/>
            <a:r>
              <a:rPr b="1" lang="fr-CH" sz="24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     directement sur un nœud HAMNET </a:t>
            </a:r>
            <a:r>
              <a:rPr b="1" lang="fr-CH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r>
              <a:rPr b="0" lang="fr-CH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                  </a:t>
            </a:r>
            <a:br/>
            <a:r>
              <a:rPr b="0" lang="fr-CH" sz="24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	</a:t>
            </a:r>
            <a:r>
              <a:rPr b="1" i="1" lang="fr-CH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(compliqué à mettre en œuvre à cause des handicap               </a:t>
            </a:r>
            <a:br/>
            <a:r>
              <a:rPr b="1" i="1" lang="fr-CH" sz="20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     géographiques et techniques en 5 ou 10 GHz)</a:t>
            </a:r>
            <a:br/>
            <a:r>
              <a:rPr b="0" i="1" lang="fr-CH" sz="2400" spc="-1" strike="noStrike">
                <a:solidFill>
                  <a:srgbClr val="0094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b="0" lang="fr-CH" sz="24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fr-CH" sz="2400" spc="-1" strike="noStrike">
                <a:solidFill>
                  <a:srgbClr val="0094ff"/>
                </a:solidFill>
                <a:highlight>
                  <a:srgbClr val="00002e"/>
                </a:highlight>
                <a:latin typeface="Arial"/>
                <a:ea typeface="DejaVu Sans"/>
              </a:rPr>
              <a:t>    </a:t>
            </a:r>
            <a:r>
              <a:rPr b="1" lang="fr-CH" sz="2400" spc="-1" strike="noStrike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Connexion à </a:t>
            </a:r>
            <a:r>
              <a:rPr b="1" lang="fr-CH" sz="2400" spc="-1" strike="noStrike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DejaVu Sans"/>
              </a:rPr>
              <a:t>vitesse réduite</a:t>
            </a:r>
            <a:r>
              <a:rPr b="1" lang="fr-CH" sz="2400" spc="-1" strike="noStrike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, mais sur des                </a:t>
            </a:r>
            <a:br/>
            <a:r>
              <a:rPr b="1" lang="fr-CH" sz="2400" spc="-1" strike="noStrike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     fréquences d’utilisation courante par les        </a:t>
            </a:r>
            <a:br/>
            <a:r>
              <a:rPr b="1" lang="fr-CH" sz="2400" spc="-1" strike="noStrike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     radioamateurs. </a:t>
            </a:r>
            <a:r>
              <a:rPr b="1" i="1" lang="fr-CH" sz="1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(Objet de cette présentation)</a:t>
            </a: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0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Ces deux façons de faire sont toutefois complémentaires et l’avenir nous apportera des réponses lors de nos expérimentations.</a:t>
            </a:r>
            <a:endParaRPr b="0" lang="fr-C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57200" y="432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LE RACCORDEMENT AU HAMNET</a:t>
            </a:r>
            <a:r>
              <a:rPr b="1" lang="fr-FR" sz="36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216000" y="1138320"/>
            <a:ext cx="8705520" cy="51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LES SYTÈMES À VITESSE RÉDUITE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Font typeface="StarSymbol"/>
              <a:buAutoNum type="alphaUcParenR"/>
            </a:pPr>
            <a:r>
              <a:rPr b="1" lang="fr-CH" sz="2400" spc="-1" strike="noStrike">
                <a:solidFill>
                  <a:srgbClr val="47b823"/>
                </a:solidFill>
                <a:highlight>
                  <a:srgbClr val="00002e"/>
                </a:highlight>
                <a:latin typeface="Arial"/>
                <a:ea typeface="DejaVu Sans"/>
              </a:rPr>
              <a:t>    </a:t>
            </a:r>
            <a:r>
              <a:rPr b="1" lang="fr-CH" sz="2400" spc="-1" strike="noStrike">
                <a:solidFill>
                  <a:srgbClr val="47b823"/>
                </a:solidFill>
                <a:highlight>
                  <a:srgbClr val="00002e"/>
                </a:highlight>
                <a:latin typeface="Arial"/>
                <a:ea typeface="DejaVu Sans"/>
              </a:rPr>
              <a:t>Connexion radio à vitesse réduite half-duplex - NPR</a:t>
            </a:r>
            <a:r>
              <a:rPr b="1" lang="fr-CH" sz="24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r>
              <a:rPr b="1" lang="fr-CH" sz="24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  </a:t>
            </a:r>
            <a:r>
              <a:rPr b="1" lang="fr-CH" sz="24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	</a:t>
            </a:r>
            <a:r>
              <a:rPr b="1" lang="fr-CH" sz="22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NPR</a:t>
            </a:r>
            <a:r>
              <a:rPr b="0" lang="fr-CH" sz="22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r>
              <a:rPr b="0" i="1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(new packet radio)</a:t>
            </a:r>
            <a:br/>
            <a:r>
              <a:rPr b="1" lang="fr-CH" sz="24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</a:t>
            </a:r>
            <a:r>
              <a:rPr b="0" lang="fr-CH" sz="22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Développé par un ingénieur français, Guillaume – </a:t>
            </a:r>
            <a:r>
              <a:rPr b="1" lang="fr-CH" sz="22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F4HDK</a:t>
            </a:r>
            <a:br/>
            <a:r>
              <a:rPr b="1" lang="fr-CH" sz="22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Font typeface="StarSymbol"/>
              <a:buAutoNum type="alphaUcParenR"/>
            </a:pPr>
            <a:r>
              <a:rPr b="1" lang="fr-CH" sz="2200" spc="-1" strike="noStrike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</a:t>
            </a:r>
            <a:r>
              <a:rPr b="1" lang="fr-CH" sz="2400" spc="-1" strike="noStrike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Connexion radio à vitesse réduite full-duplex - HNAP</a:t>
            </a:r>
            <a:br/>
            <a:r>
              <a:rPr b="1" lang="fr-CH" sz="2400" spc="-1" strike="noStrike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           </a:t>
            </a:r>
            <a:r>
              <a:rPr b="1" lang="fr-CH" sz="22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HNAP</a:t>
            </a:r>
            <a:r>
              <a:rPr b="0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- </a:t>
            </a:r>
            <a:r>
              <a:rPr b="0" i="1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Hamnet Access Protocol</a:t>
            </a:r>
            <a:br/>
            <a:r>
              <a:rPr b="1" lang="fr-CH" sz="1800" spc="-1" strike="noStrike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                 </a:t>
            </a:r>
            <a:r>
              <a:rPr b="0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Développé par Lukas Ostendorf durant son master                           et lors de sa thèse chez Rohde et Schwarz à Munich</a:t>
            </a:r>
            <a:br/>
            <a:r>
              <a:rPr b="0" lang="fr-CH" sz="2200" spc="-1" strike="noStrike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endParaRPr b="0" lang="fr-CH" sz="2200" spc="-1" strike="noStrike">
              <a:latin typeface="Arial"/>
            </a:endParaRPr>
          </a:p>
          <a:p>
            <a:pPr marL="216000" indent="-209520">
              <a:lnSpc>
                <a:spcPct val="100000"/>
              </a:lnSpc>
              <a:buClr>
                <a:srgbClr val="ffffff"/>
              </a:buClr>
              <a:buFont typeface="StarSymbol"/>
              <a:buAutoNum type="alphaUcParenR"/>
            </a:pPr>
            <a:r>
              <a:rPr b="1" lang="fr-CH" sz="2200" spc="-1" strike="noStrike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</a:t>
            </a:r>
            <a:r>
              <a:rPr b="1" lang="fr-CH" sz="2400" spc="-1" strike="noStrike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Connexion radio à vitesse réduite full-duplex - WRAN</a:t>
            </a:r>
            <a:br/>
            <a:r>
              <a:rPr b="0" lang="fr-CH" sz="1800" spc="-1" strike="noStrike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</a:t>
            </a:r>
            <a:r>
              <a:rPr b="1" lang="fr-CH" sz="22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WRAN</a:t>
            </a:r>
            <a:r>
              <a:rPr b="0" lang="fr-CH" sz="2200" spc="-1" strike="noStrike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r>
              <a:rPr b="0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- </a:t>
            </a:r>
            <a:r>
              <a:rPr b="0" i="1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Wireless Regional Area Network</a:t>
            </a:r>
            <a:r>
              <a:rPr b="0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br/>
            <a:r>
              <a:rPr b="0" lang="fr-CH" sz="22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Développé par ÖVSV et TU-Wien</a:t>
            </a:r>
            <a:endParaRPr b="0" lang="fr-CH" sz="22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936000" y="3960000"/>
            <a:ext cx="929520" cy="51768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7405560" y="5760000"/>
            <a:ext cx="1227960" cy="5364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>
            <a:off x="6336000" y="5760000"/>
            <a:ext cx="943560" cy="52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57200" y="648000"/>
            <a:ext cx="8222760" cy="193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RÉALISATION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216000" y="1440000"/>
            <a:ext cx="8705520" cy="49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HNAP</a:t>
            </a:r>
            <a:br/>
            <a:r>
              <a:rPr b="1" lang="fr-CH" sz="26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Basé sur l’emploi du développement PLUTO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656000" y="2557440"/>
            <a:ext cx="5681520" cy="384408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6408000" y="5883840"/>
            <a:ext cx="929520" cy="517680"/>
          </a:xfrm>
          <a:prstGeom prst="rect">
            <a:avLst/>
          </a:prstGeom>
          <a:ln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2791800" y="5688000"/>
            <a:ext cx="2385720" cy="36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CH" sz="20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3"/>
              </a:rPr>
              <a:t>https://hnap.de</a:t>
            </a:r>
            <a:endParaRPr b="0" lang="fr-C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RÉALISATION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216000" y="1224000"/>
            <a:ext cx="8705520" cy="15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WRAN</a:t>
            </a:r>
            <a:br/>
            <a:r>
              <a:rPr b="1" lang="fr-CH" sz="26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Basé sur l’emploi du développement LimeSDR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457200" y="2351520"/>
            <a:ext cx="4025880" cy="268200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4968000" y="2325960"/>
            <a:ext cx="3737520" cy="198756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5119560" y="4752000"/>
            <a:ext cx="1497960" cy="8388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4"/>
          <a:stretch/>
        </p:blipFill>
        <p:spPr>
          <a:xfrm>
            <a:off x="7416000" y="4824000"/>
            <a:ext cx="737640" cy="713520"/>
          </a:xfrm>
          <a:prstGeom prst="rect">
            <a:avLst/>
          </a:prstGeom>
          <a:ln>
            <a:noFill/>
          </a:ln>
        </p:spPr>
      </p:pic>
      <p:sp>
        <p:nvSpPr>
          <p:cNvPr id="61" name="CustomShape 3"/>
          <p:cNvSpPr/>
          <p:nvPr/>
        </p:nvSpPr>
        <p:spPr>
          <a:xfrm>
            <a:off x="216000" y="5760000"/>
            <a:ext cx="8705520" cy="64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50000"/>
              </a:lnSpc>
            </a:pPr>
            <a:r>
              <a:rPr b="0" lang="fr-CH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La présentation est disponible sur </a:t>
            </a:r>
            <a:r>
              <a:rPr b="1" lang="fr-CH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Internet </a:t>
            </a:r>
            <a:r>
              <a:rPr b="0" lang="fr-CH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:</a:t>
            </a:r>
            <a:r>
              <a:rPr b="0" lang="fr-CH" sz="2000" spc="-1" strike="noStrike">
                <a:solidFill>
                  <a:srgbClr val="00dcff"/>
                </a:solidFill>
                <a:latin typeface="Arial"/>
                <a:ea typeface="Microsoft YaHei"/>
              </a:rPr>
              <a:t> </a:t>
            </a:r>
            <a:r>
              <a:rPr b="0" lang="fr-CH" sz="2000" spc="-1" strike="noStrike">
                <a:solidFill>
                  <a:srgbClr val="00dcff"/>
                </a:solidFill>
                <a:highlight>
                  <a:srgbClr val="ffffff"/>
                </a:highlight>
                <a:latin typeface="Arial"/>
                <a:ea typeface="Microsoft YaHei"/>
              </a:rPr>
              <a:t> </a:t>
            </a:r>
            <a:r>
              <a:rPr b="1" lang="fr-CH" sz="2000" spc="-1" strike="noStrike" u="sng">
                <a:solidFill>
                  <a:srgbClr val="0000ff"/>
                </a:solidFill>
                <a:highlight>
                  <a:srgbClr val="ffffff"/>
                </a:highlight>
                <a:uFillTx/>
                <a:latin typeface="Arial"/>
                <a:ea typeface="Microsoft YaHei"/>
                <a:hlinkClick r:id="rId5"/>
              </a:rPr>
              <a:t>https://vimeo.com/431496099</a:t>
            </a:r>
            <a:r>
              <a:rPr b="1" lang="fr-CH" sz="2000" spc="-1" strike="noStrike" u="sng">
                <a:solidFill>
                  <a:srgbClr val="0000ff"/>
                </a:solidFill>
                <a:highlight>
                  <a:srgbClr val="ffffff"/>
                </a:highlight>
                <a:uFillTx/>
                <a:latin typeface="Arial"/>
                <a:ea typeface="Microsoft YaHei"/>
              </a:rPr>
              <a:t> </a:t>
            </a:r>
            <a:endParaRPr b="0" lang="fr-C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200" spc="-1" strike="noStrike">
                <a:solidFill>
                  <a:srgbClr val="ffff00"/>
                </a:solidFill>
                <a:latin typeface="Arial"/>
                <a:ea typeface="DejaVu Sans"/>
              </a:rPr>
              <a:t>LE 100 % OPEN-SOURCE </a:t>
            </a:r>
            <a:br/>
            <a:r>
              <a:rPr b="1" lang="fr-FR" sz="3200" spc="-1" strike="noStrike">
                <a:solidFill>
                  <a:srgbClr val="ffff00"/>
                </a:solidFill>
                <a:latin typeface="Arial"/>
                <a:ea typeface="DejaVu Sans"/>
              </a:rPr>
              <a:t>totalement développé par un radioamateur</a:t>
            </a:r>
            <a:br/>
            <a:br/>
            <a:r>
              <a:rPr b="1" lang="fr-FR" sz="36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550440" y="1900440"/>
            <a:ext cx="8129520" cy="78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NPR – New Packet Radio</a:t>
            </a:r>
            <a:endParaRPr b="0" lang="fr-CH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Cette réalisation conçue totalement par Guillaume F4HDK a le mérite d’être totalement opérationnelle. Le système est disponible en kit et même assemblé par un partenaire.</a:t>
            </a:r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CH" sz="2800" spc="-1" strike="noStrike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La collectivité radioamateur est sensible au fait qu’il a travaillé énormément pour parvenir à présenter un système bien fonctionnel.</a:t>
            </a:r>
            <a:endParaRPr b="0" lang="fr-CH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57200" y="648000"/>
            <a:ext cx="822276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RÉALISATION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174600" y="1152000"/>
            <a:ext cx="8705520" cy="11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NPR – MODEM en kit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pic>
        <p:nvPicPr>
          <p:cNvPr id="66" name="Picture 3_3" descr="C:\Users\ZB\Documents\radio\photos\faire_part_NPR_3\IMG_0783_cr.jpg"/>
          <p:cNvPicPr/>
          <p:nvPr/>
        </p:nvPicPr>
        <p:blipFill>
          <a:blip r:embed="rId1"/>
          <a:srcRect l="0" t="0" r="12862" b="23807"/>
          <a:stretch/>
        </p:blipFill>
        <p:spPr>
          <a:xfrm>
            <a:off x="820800" y="1692000"/>
            <a:ext cx="3780720" cy="2045520"/>
          </a:xfrm>
          <a:prstGeom prst="rect">
            <a:avLst/>
          </a:prstGeom>
          <a:ln>
            <a:noFill/>
          </a:ln>
        </p:spPr>
      </p:pic>
      <p:pic>
        <p:nvPicPr>
          <p:cNvPr id="67" name="Picture 2_2" descr="C:\Users\ZB\Documents\radio\photos\faire_part_NPR_3\IMG_0781_cr.jpg"/>
          <p:cNvPicPr/>
          <p:nvPr/>
        </p:nvPicPr>
        <p:blipFill>
          <a:blip r:embed="rId2"/>
          <a:srcRect l="0" t="6380" r="0" b="6296"/>
          <a:stretch/>
        </p:blipFill>
        <p:spPr>
          <a:xfrm>
            <a:off x="5112000" y="1728000"/>
            <a:ext cx="3665520" cy="2009520"/>
          </a:xfrm>
          <a:prstGeom prst="rect">
            <a:avLst/>
          </a:prstGeom>
          <a:ln>
            <a:noFill/>
          </a:ln>
        </p:spPr>
      </p:pic>
      <p:pic>
        <p:nvPicPr>
          <p:cNvPr id="68" name="Picture 5_1" descr="C:\Users\pc\Documents\radio\photos\faire_part_NPR70\IMG_0606.JPG"/>
          <p:cNvPicPr/>
          <p:nvPr/>
        </p:nvPicPr>
        <p:blipFill>
          <a:blip r:embed="rId3"/>
          <a:stretch/>
        </p:blipFill>
        <p:spPr>
          <a:xfrm>
            <a:off x="834840" y="3847320"/>
            <a:ext cx="3766680" cy="2683440"/>
          </a:xfrm>
          <a:prstGeom prst="rect">
            <a:avLst/>
          </a:prstGeom>
          <a:ln>
            <a:noFill/>
          </a:ln>
        </p:spPr>
      </p:pic>
      <p:pic>
        <p:nvPicPr>
          <p:cNvPr id="69" name="Picture 4_2" descr="C:\Users\pc\Documents\radio\photos\faire_part_NPR70\IMG_0690.JPG"/>
          <p:cNvPicPr/>
          <p:nvPr/>
        </p:nvPicPr>
        <p:blipFill>
          <a:blip r:embed="rId4"/>
          <a:srcRect l="5926" t="0" r="3047" b="4022"/>
          <a:stretch/>
        </p:blipFill>
        <p:spPr>
          <a:xfrm>
            <a:off x="5112000" y="3816000"/>
            <a:ext cx="3664440" cy="269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457200" y="576000"/>
            <a:ext cx="8222760" cy="20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1" lang="fr-FR" sz="3600" spc="-1" strike="noStrike">
                <a:solidFill>
                  <a:srgbClr val="ffff00"/>
                </a:solidFill>
                <a:latin typeface="Arial"/>
                <a:ea typeface="DejaVu Sans"/>
              </a:rPr>
              <a:t>RÉALISATION</a:t>
            </a:r>
            <a:br/>
            <a:br/>
            <a:br/>
            <a:endParaRPr b="0" lang="fr-CH" sz="36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16000" y="1080000"/>
            <a:ext cx="8705520" cy="53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fr-CH" sz="2600" spc="-1" strike="noStrik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NPR – Détails PCB MODEM </a:t>
            </a:r>
            <a:endParaRPr b="0" lang="fr-CH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600" spc="-1" strike="noStrike">
              <a:latin typeface="Arial"/>
            </a:endParaRPr>
          </a:p>
        </p:txBody>
      </p:sp>
      <p:pic>
        <p:nvPicPr>
          <p:cNvPr id="72" name="Picture 3_1" descr="C:\Users\pc\Documents\radio\NFPR\documentation\IMG_0602.JPG"/>
          <p:cNvPicPr/>
          <p:nvPr/>
        </p:nvPicPr>
        <p:blipFill>
          <a:blip r:embed="rId1"/>
          <a:stretch/>
        </p:blipFill>
        <p:spPr>
          <a:xfrm>
            <a:off x="504000" y="1644480"/>
            <a:ext cx="3380040" cy="4961520"/>
          </a:xfrm>
          <a:prstGeom prst="rect">
            <a:avLst/>
          </a:prstGeom>
          <a:ln>
            <a:noFill/>
          </a:ln>
        </p:spPr>
      </p:pic>
      <p:sp>
        <p:nvSpPr>
          <p:cNvPr id="73" name="CustomShape 3"/>
          <p:cNvSpPr/>
          <p:nvPr/>
        </p:nvSpPr>
        <p:spPr>
          <a:xfrm>
            <a:off x="4608000" y="1837440"/>
            <a:ext cx="4570920" cy="465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Régulateur à découpage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(ITEAD LM2596)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Module Ethernet SPI 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(Eth-Wiz-Click Wiznet W5500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ou USR-ES1)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Microcontrôleur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Mbed Nucleo STM32 L432KC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Module radio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RF4463 F30 (à base de SI4463)</a:t>
            </a:r>
            <a:endParaRPr b="0" lang="fr-CH" sz="2400" spc="-1" strike="noStrike"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4752000" y="1837440"/>
            <a:ext cx="2585520" cy="82116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99158"/>
              <a:gd name="adj6" fmla="val -89579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5"/>
          <p:cNvSpPr/>
          <p:nvPr/>
        </p:nvSpPr>
        <p:spPr>
          <a:xfrm>
            <a:off x="4752000" y="3096000"/>
            <a:ext cx="2585520" cy="82116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56599"/>
              <a:gd name="adj6" fmla="val -81863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6"/>
          <p:cNvSpPr/>
          <p:nvPr/>
        </p:nvSpPr>
        <p:spPr>
          <a:xfrm>
            <a:off x="4752000" y="4392000"/>
            <a:ext cx="2585520" cy="82116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51998"/>
              <a:gd name="adj6" fmla="val -8847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7"/>
          <p:cNvSpPr/>
          <p:nvPr/>
        </p:nvSpPr>
        <p:spPr>
          <a:xfrm>
            <a:off x="4752000" y="5544000"/>
            <a:ext cx="2585520" cy="82116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-14715"/>
              <a:gd name="adj6" fmla="val -8700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3905</TotalTime>
  <Application>LibreOffice/6.4.2.2$Linux_X86_64 LibreOffice_project/4e471d8c02c9c90f512f7f9ead8875b57fcb1ec3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2018-09-30T07:23:31Z</dcterms:created>
  <dc:creator>F4HDK</dc:creator>
  <dc:description/>
  <dc:language>fr-CH</dc:language>
  <cp:lastModifiedBy>rodolphe </cp:lastModifiedBy>
  <cp:lastPrinted>2018-09-30T14:34:59Z</cp:lastPrinted>
  <dcterms:modified xsi:type="dcterms:W3CDTF">2020-10-08T18:58:26Z</dcterms:modified>
  <cp:revision>326</cp:revision>
  <dc:subject/>
  <dc:title>NPR 70 New Packet Radio sur 70cm  C’est quoi? &amp; Guide de démarrage rapide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