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301" r:id="rId3"/>
    <p:sldId id="469" r:id="rId4"/>
    <p:sldId id="309" r:id="rId5"/>
    <p:sldId id="360" r:id="rId6"/>
    <p:sldId id="358" r:id="rId7"/>
    <p:sldId id="442" r:id="rId8"/>
    <p:sldId id="470" r:id="rId9"/>
    <p:sldId id="462" r:id="rId10"/>
    <p:sldId id="467" r:id="rId11"/>
    <p:sldId id="308" r:id="rId12"/>
    <p:sldId id="455" r:id="rId13"/>
    <p:sldId id="465" r:id="rId14"/>
    <p:sldId id="471" r:id="rId15"/>
    <p:sldId id="472" r:id="rId16"/>
    <p:sldId id="454" r:id="rId1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Wehrli" initials="BW" lastIdx="5" clrIdx="0">
    <p:extLst>
      <p:ext uri="{19B8F6BF-5375-455C-9EA6-DF929625EA0E}">
        <p15:presenceInfo xmlns:p15="http://schemas.microsoft.com/office/powerpoint/2012/main" userId="0645b866a98abb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99"/>
    <a:srgbClr val="FF9966"/>
    <a:srgbClr val="009900"/>
    <a:srgbClr val="180A7C"/>
    <a:srgbClr val="FFFFCC"/>
    <a:srgbClr val="008000"/>
    <a:srgbClr val="669900"/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1933" autoAdjust="0"/>
  </p:normalViewPr>
  <p:slideViewPr>
    <p:cSldViewPr>
      <p:cViewPr varScale="1">
        <p:scale>
          <a:sx n="107" d="100"/>
          <a:sy n="107" d="100"/>
        </p:scale>
        <p:origin x="3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2654-D93D-441C-85A1-6AB7B7BDCFF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32600-6A7E-48F2-BAFD-E739ABD183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29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FE0555-7402-4D82-BDE0-E173F4D0D35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72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3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8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E0555-7402-4D82-BDE0-E173F4D0D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2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E0555-7402-4D82-BDE0-E173F4D0D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93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E0555-7402-4D82-BDE0-E173F4D0D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93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E0555-7402-4D82-BDE0-E173F4D0D3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6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8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0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Notfunk-Tagung Sugiez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7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BB8CA5-FA46-A387-31BF-23D163E4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14. Oktober 2023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7BBE05-2725-D492-798C-ECC539F6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Notfunk-Tagung Sugiez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4080F1-413B-3BBA-9C12-2E9E4153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8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7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1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7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5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Notfunk-Tagung Sugiez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88639"/>
            <a:ext cx="7920880" cy="97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68760"/>
            <a:ext cx="792088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2" y="6356350"/>
            <a:ext cx="1691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14. Oktober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A9FC-9590-49C1-A64C-73F17E16E7CF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792088" cy="16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882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14. Oktober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55043-5C3B-4AA0-AB98-88FD398F28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5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hb9fg.ch/index.php/activit-topmenu-hb9fg-49/raforcaf-topmenu-hb9fg" TargetMode="External"/><Relationship Id="rId13" Type="http://schemas.openxmlformats.org/officeDocument/2006/relationships/hyperlink" Target="https://de.wikipedia.org/wiki/Notfunk" TargetMode="External"/><Relationship Id="rId3" Type="http://schemas.openxmlformats.org/officeDocument/2006/relationships/hyperlink" Target="https://www.srf.ch/news/schweiz/stromausfall-und-kommunikation-koennten-funkamateure-der-schweiz-im-notfall-helfen" TargetMode="External"/><Relationship Id="rId7" Type="http://schemas.openxmlformats.org/officeDocument/2006/relationships/hyperlink" Target="https://www.hb9zg.ch/notfunk/index.html" TargetMode="External"/><Relationship Id="rId12" Type="http://schemas.openxmlformats.org/officeDocument/2006/relationships/hyperlink" Target="https://hb9nf.ch/ueber-uns/" TargetMode="External"/><Relationship Id="rId2" Type="http://schemas.openxmlformats.org/officeDocument/2006/relationships/hyperlink" Target="https://www.srf.ch/play/tv/schweiz-aktuell/video/stromausfall-funker-ueben-fuer-den-notfall?urn=urn:srf:video:fb288186-5ede-4f8a-9633-eceb44a0e11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ka.ch/sec/" TargetMode="External"/><Relationship Id="rId11" Type="http://schemas.openxmlformats.org/officeDocument/2006/relationships/hyperlink" Target="https://hb9na.ch/" TargetMode="External"/><Relationship Id="rId5" Type="http://schemas.openxmlformats.org/officeDocument/2006/relationships/hyperlink" Target="https://www.uska.ch/wp-content/uploads/2020/04/Rapport-ERNS-19-Radio-de-Scour.pdf" TargetMode="External"/><Relationship Id="rId10" Type="http://schemas.openxmlformats.org/officeDocument/2006/relationships/hyperlink" Target="https://www.hb9aw.ch/notfunk-im-kanton-luzern/" TargetMode="External"/><Relationship Id="rId4" Type="http://schemas.openxmlformats.org/officeDocument/2006/relationships/hyperlink" Target="https://www.uska.ch/wp-content/uploads/2020/04/Bericht-SVU-19_Notfunk-D.pdf" TargetMode="External"/><Relationship Id="rId9" Type="http://schemas.openxmlformats.org/officeDocument/2006/relationships/hyperlink" Target="https://www.hb9nfb.ch/index.php/zwec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5D0DA-BC18-4257-BE6A-99B5767DB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526" y="1052736"/>
            <a:ext cx="8712968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Quand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dernier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maillon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cède</a:t>
            </a:r>
            <a:br>
              <a:rPr lang="de-CH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Réseaux</a:t>
            </a:r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radios</a:t>
            </a:r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 de secours en Suisse</a:t>
            </a:r>
            <a:b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Journée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de secours»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Sugiez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, 14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octobre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BBF387-C4BC-44AE-AA7B-C1B4C913F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72" y="5805264"/>
            <a:ext cx="8316924" cy="576064"/>
          </a:xfrm>
        </p:spPr>
        <p:txBody>
          <a:bodyPr>
            <a:noAutofit/>
          </a:bodyPr>
          <a:lstStyle/>
          <a:p>
            <a:r>
              <a:rPr lang="de-CH" sz="2400" b="1" dirty="0">
                <a:solidFill>
                  <a:schemeClr val="tx1"/>
                </a:solidFill>
              </a:rPr>
              <a:t>Bernard Wehrli, HB9ALH   </a:t>
            </a:r>
            <a:r>
              <a:rPr lang="de-CH" sz="2000" dirty="0">
                <a:solidFill>
                  <a:schemeClr val="tx1"/>
                </a:solidFill>
              </a:rPr>
              <a:t>Vize-Président de l’ USKA                                             </a:t>
            </a:r>
            <a:r>
              <a:rPr lang="de-CH" sz="2400" b="1" dirty="0">
                <a:solidFill>
                  <a:schemeClr val="tx1"/>
                </a:solidFill>
              </a:rPr>
              <a:t>			</a:t>
            </a:r>
          </a:p>
        </p:txBody>
      </p:sp>
      <p:pic>
        <p:nvPicPr>
          <p:cNvPr id="6" name="Grafik 5" descr="Ein Bild, das Wurzel enthält.&#10;&#10;Automatisch generierte Beschreibung">
            <a:extLst>
              <a:ext uri="{FF2B5EF4-FFF2-40B4-BE49-F238E27FC236}">
                <a16:creationId xmlns:a16="http://schemas.microsoft.com/office/drawing/2014/main" id="{5C4F8067-9927-4EA2-BDED-4A001DD3B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258654"/>
            <a:ext cx="5904657" cy="135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994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FEDB5-3AF3-4D9E-8300-4B27B36D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8639"/>
            <a:ext cx="7776864" cy="972445"/>
          </a:xfrm>
        </p:spPr>
        <p:txBody>
          <a:bodyPr>
            <a:normAutofit/>
          </a:bodyPr>
          <a:lstStyle/>
          <a:p>
            <a:r>
              <a:rPr lang="de-CH" sz="3600" b="1" dirty="0" err="1"/>
              <a:t>Contacts</a:t>
            </a:r>
            <a:r>
              <a:rPr lang="de-CH" sz="3600" b="1" dirty="0"/>
              <a:t> et </a:t>
            </a:r>
            <a:r>
              <a:rPr lang="de-CH" sz="3600" b="1" dirty="0" err="1"/>
              <a:t>conventions</a:t>
            </a:r>
            <a:r>
              <a:rPr lang="de-CH" sz="3600" b="1" dirty="0"/>
              <a:t> </a:t>
            </a:r>
            <a:r>
              <a:rPr lang="de-CH" sz="3600" b="1" dirty="0" err="1"/>
              <a:t>existantes</a:t>
            </a:r>
            <a:endParaRPr lang="de-CH" sz="3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9E8645-4E2F-4099-AF5B-22061A02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5160" y="6515168"/>
            <a:ext cx="864096" cy="365125"/>
          </a:xfrm>
        </p:spPr>
        <p:txBody>
          <a:bodyPr/>
          <a:lstStyle/>
          <a:p>
            <a:fld id="{21A9A9FC-9590-49C1-A64C-73F17E16E7CF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9574C89D-F42D-408E-B18E-D9CEF814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5854" y="6367434"/>
            <a:ext cx="4680520" cy="623304"/>
          </a:xfrm>
        </p:spPr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D346F5-D77C-9CA6-18E4-7288C293AAA6}"/>
              </a:ext>
            </a:extLst>
          </p:cNvPr>
          <p:cNvSpPr txBox="1"/>
          <p:nvPr/>
        </p:nvSpPr>
        <p:spPr>
          <a:xfrm>
            <a:off x="1115616" y="1166325"/>
            <a:ext cx="7803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err="1"/>
              <a:t>Canton</a:t>
            </a:r>
            <a:r>
              <a:rPr lang="de-CH" sz="1600" dirty="0"/>
              <a:t> de </a:t>
            </a:r>
            <a:r>
              <a:rPr lang="de-CH" sz="1600" b="1" dirty="0"/>
              <a:t>Zug: </a:t>
            </a:r>
            <a:r>
              <a:rPr lang="de-CH" sz="1600" dirty="0" err="1"/>
              <a:t>Convention</a:t>
            </a:r>
            <a:r>
              <a:rPr lang="de-CH" sz="1600" dirty="0"/>
              <a:t> </a:t>
            </a:r>
            <a:r>
              <a:rPr lang="de-CH" sz="1600" dirty="0" err="1"/>
              <a:t>écrite</a:t>
            </a:r>
            <a:r>
              <a:rPr lang="de-CH" sz="1600" dirty="0"/>
              <a:t> </a:t>
            </a:r>
            <a:r>
              <a:rPr lang="de-CH" sz="1600" dirty="0" err="1"/>
              <a:t>depuis</a:t>
            </a:r>
            <a:r>
              <a:rPr lang="de-CH" sz="1600" dirty="0"/>
              <a:t> 2006: Monsieur Urs Marti</a:t>
            </a:r>
            <a:br>
              <a:rPr lang="de-CH" sz="1600" dirty="0"/>
            </a:br>
            <a:r>
              <a:rPr lang="de-CH" sz="1600" dirty="0"/>
              <a:t>Chef du </a:t>
            </a:r>
            <a:r>
              <a:rPr lang="de-CH" sz="1600" dirty="0" err="1"/>
              <a:t>service</a:t>
            </a:r>
            <a:r>
              <a:rPr lang="de-CH" sz="1600" dirty="0"/>
              <a:t> de la </a:t>
            </a:r>
            <a:r>
              <a:rPr lang="de-CH" sz="1600" dirty="0" err="1"/>
              <a:t>Protection</a:t>
            </a:r>
            <a:r>
              <a:rPr lang="de-CH" sz="1600" dirty="0"/>
              <a:t> </a:t>
            </a:r>
            <a:r>
              <a:rPr lang="de-CH" sz="1600" dirty="0" err="1"/>
              <a:t>Civile</a:t>
            </a:r>
            <a:r>
              <a:rPr lang="de-CH" sz="1600" dirty="0"/>
              <a:t> et </a:t>
            </a:r>
            <a:r>
              <a:rPr lang="de-CH" sz="1600" dirty="0" err="1"/>
              <a:t>Militaire</a:t>
            </a:r>
            <a:r>
              <a:rPr lang="de-CH" sz="1600" dirty="0"/>
              <a:t>, </a:t>
            </a:r>
            <a:r>
              <a:rPr lang="de-CH" sz="1600" dirty="0" err="1"/>
              <a:t>département</a:t>
            </a:r>
            <a:r>
              <a:rPr lang="de-CH" sz="1600" dirty="0"/>
              <a:t> des </a:t>
            </a:r>
            <a:r>
              <a:rPr lang="de-CH" sz="1600" dirty="0" err="1"/>
              <a:t>organisations</a:t>
            </a:r>
            <a:r>
              <a:rPr lang="de-CH" sz="1600" dirty="0"/>
              <a:t> </a:t>
            </a:r>
            <a:r>
              <a:rPr lang="de-CH" sz="1600" dirty="0" err="1"/>
              <a:t>d’urgences</a:t>
            </a:r>
            <a:endParaRPr lang="de-CH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err="1"/>
              <a:t>Canton</a:t>
            </a:r>
            <a:r>
              <a:rPr lang="de-CH" sz="1600" dirty="0"/>
              <a:t> de </a:t>
            </a:r>
            <a:r>
              <a:rPr lang="de-CH" sz="1600" b="1" dirty="0"/>
              <a:t>Schwyz</a:t>
            </a:r>
            <a:r>
              <a:rPr lang="de-CH" sz="1600" dirty="0"/>
              <a:t>: </a:t>
            </a:r>
            <a:r>
              <a:rPr lang="de-CH" sz="1600" dirty="0" err="1"/>
              <a:t>Convention</a:t>
            </a:r>
            <a:r>
              <a:rPr lang="de-CH" sz="1600" dirty="0"/>
              <a:t> </a:t>
            </a:r>
            <a:r>
              <a:rPr lang="de-CH" sz="1600" dirty="0" err="1"/>
              <a:t>depuis</a:t>
            </a:r>
            <a:r>
              <a:rPr lang="de-CH" sz="1600" dirty="0"/>
              <a:t> le 2 </a:t>
            </a:r>
            <a:r>
              <a:rPr lang="de-CH" sz="1600" dirty="0" err="1"/>
              <a:t>mai</a:t>
            </a:r>
            <a:r>
              <a:rPr lang="de-CH" sz="1600" dirty="0"/>
              <a:t> 2012. Contact Monsieur Edgar </a:t>
            </a:r>
            <a:r>
              <a:rPr lang="de-CH" sz="1600" dirty="0" err="1"/>
              <a:t>Gwerder</a:t>
            </a:r>
            <a:r>
              <a:rPr lang="de-CH" sz="1600" dirty="0"/>
              <a:t>, Chef de </a:t>
            </a:r>
            <a:r>
              <a:rPr lang="de-CH" sz="1600" dirty="0" err="1"/>
              <a:t>l’office</a:t>
            </a:r>
            <a:r>
              <a:rPr lang="de-CH" sz="1600" dirty="0"/>
              <a:t> </a:t>
            </a:r>
            <a:r>
              <a:rPr lang="de-CH" sz="1600" dirty="0" err="1"/>
              <a:t>militaire</a:t>
            </a:r>
            <a:r>
              <a:rPr lang="de-CH" sz="1600" dirty="0"/>
              <a:t>, </a:t>
            </a:r>
            <a:r>
              <a:rPr lang="de-CH" sz="1600" dirty="0" err="1"/>
              <a:t>pompiers</a:t>
            </a:r>
            <a:r>
              <a:rPr lang="de-CH" sz="1600" dirty="0"/>
              <a:t> et </a:t>
            </a:r>
            <a:r>
              <a:rPr lang="de-CH" sz="1600" dirty="0" err="1"/>
              <a:t>protection</a:t>
            </a:r>
            <a:r>
              <a:rPr lang="de-CH" sz="1600" dirty="0"/>
              <a:t> </a:t>
            </a:r>
            <a:r>
              <a:rPr lang="de-CH" sz="1600" dirty="0" err="1"/>
              <a:t>civile</a:t>
            </a:r>
            <a:r>
              <a:rPr lang="de-CH" sz="160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err="1"/>
              <a:t>Canton</a:t>
            </a:r>
            <a:r>
              <a:rPr lang="de-CH" sz="1600" dirty="0"/>
              <a:t> de </a:t>
            </a:r>
            <a:r>
              <a:rPr lang="de-CH" sz="1600" b="1" dirty="0" err="1"/>
              <a:t>Lucerne</a:t>
            </a:r>
            <a:r>
              <a:rPr lang="de-CH" sz="1600" dirty="0"/>
              <a:t>: </a:t>
            </a:r>
            <a:r>
              <a:rPr lang="de-CH" sz="1600" dirty="0" err="1"/>
              <a:t>Convention</a:t>
            </a:r>
            <a:r>
              <a:rPr lang="de-CH" sz="1600" dirty="0"/>
              <a:t> </a:t>
            </a:r>
            <a:r>
              <a:rPr lang="de-CH" sz="1600" dirty="0" err="1"/>
              <a:t>depuis</a:t>
            </a:r>
            <a:r>
              <a:rPr lang="de-CH" sz="1600" dirty="0"/>
              <a:t> le 15 </a:t>
            </a:r>
            <a:r>
              <a:rPr lang="de-CH" sz="1600" dirty="0" err="1"/>
              <a:t>décembre</a:t>
            </a:r>
            <a:r>
              <a:rPr lang="de-CH" sz="1600" dirty="0"/>
              <a:t> 2015, </a:t>
            </a:r>
            <a:r>
              <a:rPr lang="de-CH" sz="1600" dirty="0" err="1"/>
              <a:t>contact</a:t>
            </a:r>
            <a:r>
              <a:rPr lang="de-CH" sz="1600" dirty="0"/>
              <a:t> Monsieur Vinzenz Graf, Chef </a:t>
            </a:r>
            <a:r>
              <a:rPr lang="de-CH" sz="1600" dirty="0" err="1"/>
              <a:t>d’Etat</a:t>
            </a:r>
            <a:r>
              <a:rPr lang="de-CH" sz="1600" dirty="0"/>
              <a:t>-Major KFS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err="1"/>
              <a:t>Canton</a:t>
            </a:r>
            <a:r>
              <a:rPr lang="de-CH" sz="1600" dirty="0"/>
              <a:t> de </a:t>
            </a:r>
            <a:r>
              <a:rPr lang="de-CH" sz="1600" b="1" dirty="0"/>
              <a:t>Fribourg</a:t>
            </a:r>
            <a:r>
              <a:rPr lang="de-CH" sz="1600" dirty="0"/>
              <a:t>: </a:t>
            </a:r>
            <a:r>
              <a:rPr lang="de-CH" sz="1600" dirty="0" err="1"/>
              <a:t>convention</a:t>
            </a:r>
            <a:r>
              <a:rPr lang="de-CH" sz="1600" dirty="0"/>
              <a:t> </a:t>
            </a:r>
            <a:r>
              <a:rPr lang="de-CH" sz="1600" dirty="0" err="1"/>
              <a:t>depuis</a:t>
            </a:r>
            <a:r>
              <a:rPr lang="de-CH" sz="1600" dirty="0"/>
              <a:t> le 3 </a:t>
            </a:r>
            <a:r>
              <a:rPr lang="de-CH" sz="1600" dirty="0" err="1"/>
              <a:t>juillet</a:t>
            </a:r>
            <a:r>
              <a:rPr lang="de-CH" sz="1600" dirty="0"/>
              <a:t> 2018. </a:t>
            </a:r>
            <a:r>
              <a:rPr lang="de-CH" sz="1600" dirty="0" err="1"/>
              <a:t>Contacts</a:t>
            </a:r>
            <a:r>
              <a:rPr lang="de-CH" sz="1600" dirty="0"/>
              <a:t> </a:t>
            </a:r>
            <a:r>
              <a:rPr lang="de-CH" sz="1600" dirty="0" err="1"/>
              <a:t>Messieurs</a:t>
            </a:r>
            <a:r>
              <a:rPr lang="de-CH" sz="1600" dirty="0"/>
              <a:t> Christophe </a:t>
            </a:r>
            <a:r>
              <a:rPr lang="de-CH" sz="1600" dirty="0" err="1"/>
              <a:t>Bifrare</a:t>
            </a:r>
            <a:r>
              <a:rPr lang="de-CH" sz="1600" dirty="0"/>
              <a:t>, </a:t>
            </a:r>
            <a:r>
              <a:rPr lang="de-CH" sz="1600" dirty="0" err="1"/>
              <a:t>chef</a:t>
            </a:r>
            <a:r>
              <a:rPr lang="de-CH" sz="1600" dirty="0"/>
              <a:t> AZSM et Patrick </a:t>
            </a:r>
            <a:r>
              <a:rPr lang="de-CH" sz="1600" dirty="0" err="1"/>
              <a:t>Noger</a:t>
            </a:r>
            <a:r>
              <a:rPr lang="de-CH" sz="1600" dirty="0"/>
              <a:t>, Chef du </a:t>
            </a:r>
            <a:r>
              <a:rPr lang="de-CH" sz="1600" dirty="0" err="1"/>
              <a:t>service</a:t>
            </a:r>
            <a:r>
              <a:rPr lang="de-CH" sz="1600" dirty="0"/>
              <a:t> de la </a:t>
            </a:r>
            <a:r>
              <a:rPr lang="de-CH" sz="1600" dirty="0" err="1"/>
              <a:t>protection</a:t>
            </a:r>
            <a:r>
              <a:rPr lang="de-CH" sz="1600" dirty="0"/>
              <a:t> de la </a:t>
            </a:r>
            <a:r>
              <a:rPr lang="de-CH" sz="1600" dirty="0" err="1"/>
              <a:t>population</a:t>
            </a:r>
            <a:r>
              <a:rPr lang="de-CH" sz="160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err="1"/>
              <a:t>Canton</a:t>
            </a:r>
            <a:r>
              <a:rPr lang="de-CH" sz="1600" dirty="0"/>
              <a:t> de </a:t>
            </a:r>
            <a:r>
              <a:rPr lang="de-CH" sz="1600" b="1" dirty="0" err="1"/>
              <a:t>Soleure</a:t>
            </a:r>
            <a:r>
              <a:rPr lang="de-CH" sz="1600" dirty="0"/>
              <a:t>: </a:t>
            </a:r>
            <a:r>
              <a:rPr lang="de-CH" sz="1600" dirty="0" err="1"/>
              <a:t>Convention</a:t>
            </a:r>
            <a:r>
              <a:rPr lang="de-CH" sz="1600" dirty="0"/>
              <a:t> en </a:t>
            </a:r>
            <a:r>
              <a:rPr lang="de-CH" sz="1600" dirty="0" err="1"/>
              <a:t>préparation</a:t>
            </a:r>
            <a:r>
              <a:rPr lang="de-CH" sz="1600" dirty="0"/>
              <a:t>. Contact Monsieur Diego </a:t>
            </a:r>
            <a:r>
              <a:rPr lang="de-CH" sz="1600" dirty="0" err="1"/>
              <a:t>Ochsner</a:t>
            </a:r>
            <a:r>
              <a:rPr lang="de-CH" sz="1600" dirty="0"/>
              <a:t>, Chef de </a:t>
            </a:r>
            <a:r>
              <a:rPr lang="de-CH" sz="1600" dirty="0" err="1"/>
              <a:t>l’Office</a:t>
            </a:r>
            <a:r>
              <a:rPr lang="de-CH" sz="1600" dirty="0"/>
              <a:t> </a:t>
            </a:r>
            <a:r>
              <a:rPr lang="de-CH" sz="1600" dirty="0" err="1"/>
              <a:t>militaire</a:t>
            </a:r>
            <a:r>
              <a:rPr lang="de-CH" sz="1600" dirty="0"/>
              <a:t> et de la </a:t>
            </a:r>
            <a:r>
              <a:rPr lang="de-CH" sz="1600" dirty="0" err="1"/>
              <a:t>protection</a:t>
            </a:r>
            <a:r>
              <a:rPr lang="de-CH" sz="1600" dirty="0"/>
              <a:t> de la </a:t>
            </a:r>
            <a:r>
              <a:rPr lang="de-CH" sz="1600" dirty="0" err="1"/>
              <a:t>population</a:t>
            </a:r>
            <a:endParaRPr lang="de-CH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err="1"/>
              <a:t>Centre</a:t>
            </a:r>
            <a:r>
              <a:rPr lang="de-CH" sz="1600" dirty="0"/>
              <a:t> de </a:t>
            </a:r>
            <a:r>
              <a:rPr lang="de-CH" sz="1600" dirty="0" err="1"/>
              <a:t>Renfort</a:t>
            </a:r>
            <a:r>
              <a:rPr lang="de-CH" sz="1600" dirty="0"/>
              <a:t> des </a:t>
            </a:r>
            <a:r>
              <a:rPr lang="de-CH" sz="1600" dirty="0" err="1"/>
              <a:t>Pompiers</a:t>
            </a:r>
            <a:r>
              <a:rPr lang="de-CH" sz="1600" dirty="0"/>
              <a:t> </a:t>
            </a:r>
            <a:r>
              <a:rPr lang="de-CH" sz="1600" b="1" dirty="0"/>
              <a:t>Reinach BL</a:t>
            </a:r>
            <a:r>
              <a:rPr lang="de-CH" sz="1600" dirty="0"/>
              <a:t>:  </a:t>
            </a:r>
            <a:r>
              <a:rPr lang="de-CH" sz="1600" dirty="0" err="1"/>
              <a:t>Convention</a:t>
            </a:r>
            <a:r>
              <a:rPr lang="de-CH" sz="1600" dirty="0"/>
              <a:t> formelle. Contact Monsieur Christoph </a:t>
            </a:r>
            <a:r>
              <a:rPr lang="de-CH" sz="1600" dirty="0" err="1"/>
              <a:t>Wyttenbach</a:t>
            </a:r>
            <a:r>
              <a:rPr lang="de-CH" sz="1600" dirty="0"/>
              <a:t>, </a:t>
            </a:r>
            <a:r>
              <a:rPr lang="de-CH" sz="1600" dirty="0" err="1"/>
              <a:t>chef</a:t>
            </a:r>
            <a:r>
              <a:rPr lang="de-CH" sz="1600" dirty="0"/>
              <a:t> du </a:t>
            </a:r>
            <a:r>
              <a:rPr lang="de-CH" sz="1600" dirty="0" err="1"/>
              <a:t>service</a:t>
            </a:r>
            <a:r>
              <a:rPr lang="de-CH" sz="1600" dirty="0"/>
              <a:t> </a:t>
            </a:r>
            <a:r>
              <a:rPr lang="de-CH" sz="1600" dirty="0" err="1"/>
              <a:t>sécurité</a:t>
            </a:r>
            <a:r>
              <a:rPr lang="de-CH" sz="1600" dirty="0"/>
              <a:t> et </a:t>
            </a:r>
            <a:r>
              <a:rPr lang="de-CH" sz="1600" dirty="0" err="1"/>
              <a:t>sauvetage</a:t>
            </a:r>
            <a:r>
              <a:rPr lang="de-CH" sz="1600" dirty="0"/>
              <a:t>, </a:t>
            </a:r>
            <a:r>
              <a:rPr lang="de-CH" sz="1600" dirty="0" err="1"/>
              <a:t>commandant</a:t>
            </a:r>
            <a:r>
              <a:rPr lang="de-CH" sz="1600" dirty="0"/>
              <a:t> du </a:t>
            </a:r>
            <a:r>
              <a:rPr lang="de-CH" sz="1600" dirty="0" err="1"/>
              <a:t>feu</a:t>
            </a:r>
            <a:endParaRPr lang="de-CH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err="1"/>
              <a:t>Canton</a:t>
            </a:r>
            <a:r>
              <a:rPr lang="de-CH" sz="1600" dirty="0"/>
              <a:t> du </a:t>
            </a:r>
            <a:r>
              <a:rPr lang="de-CH" sz="1600" b="1" dirty="0" err="1"/>
              <a:t>Valais</a:t>
            </a:r>
            <a:r>
              <a:rPr lang="de-CH" sz="1600" dirty="0"/>
              <a:t>; </a:t>
            </a:r>
            <a:r>
              <a:rPr lang="de-CH" sz="1600" dirty="0" err="1"/>
              <a:t>Participation</a:t>
            </a:r>
            <a:r>
              <a:rPr lang="de-CH" sz="1600" dirty="0"/>
              <a:t> à </a:t>
            </a:r>
            <a:r>
              <a:rPr lang="de-CH" sz="1600" dirty="0" err="1"/>
              <a:t>l’exercice</a:t>
            </a:r>
            <a:r>
              <a:rPr lang="de-CH" sz="1600" dirty="0"/>
              <a:t> TERRA22; </a:t>
            </a:r>
            <a:r>
              <a:rPr lang="de-CH" sz="1600" dirty="0" err="1"/>
              <a:t>convention</a:t>
            </a:r>
            <a:r>
              <a:rPr lang="de-CH" sz="1600" dirty="0"/>
              <a:t> en </a:t>
            </a:r>
            <a:r>
              <a:rPr lang="de-CH" sz="1600" dirty="0" err="1"/>
              <a:t>préparation</a:t>
            </a:r>
            <a:r>
              <a:rPr lang="de-CH" sz="1600" dirty="0"/>
              <a:t>. Contact Monsieur Olivier </a:t>
            </a:r>
            <a:r>
              <a:rPr lang="de-CH" sz="1600" dirty="0" err="1"/>
              <a:t>Luyet</a:t>
            </a:r>
            <a:r>
              <a:rPr lang="de-CH" sz="1600" dirty="0"/>
              <a:t>, </a:t>
            </a:r>
            <a:r>
              <a:rPr lang="fr-FR" sz="1600" dirty="0"/>
              <a:t>Office cantonal de la protection de la population</a:t>
            </a:r>
            <a:br>
              <a:rPr lang="de-CH" dirty="0"/>
            </a:b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96449C-3628-E203-6FC3-72BA8404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43" y="6491100"/>
            <a:ext cx="1691208" cy="365125"/>
          </a:xfrm>
        </p:spPr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98181-6869-4F47-A83C-8AF41220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39"/>
            <a:ext cx="7920880" cy="864097"/>
          </a:xfrm>
        </p:spPr>
        <p:txBody>
          <a:bodyPr>
            <a:normAutofit fontScale="90000"/>
          </a:bodyPr>
          <a:lstStyle/>
          <a:p>
            <a:r>
              <a:rPr lang="de-CH" sz="3600" b="1" dirty="0"/>
              <a:t>Links </a:t>
            </a:r>
            <a:r>
              <a:rPr lang="de-CH" sz="3600" b="1" dirty="0" err="1"/>
              <a:t>sur</a:t>
            </a:r>
            <a:r>
              <a:rPr lang="de-CH" sz="3600" b="1" dirty="0"/>
              <a:t> le </a:t>
            </a:r>
            <a:r>
              <a:rPr lang="de-CH" sz="3600" b="1" dirty="0" err="1"/>
              <a:t>thème</a:t>
            </a:r>
            <a:r>
              <a:rPr lang="de-CH" sz="3600" b="1" dirty="0"/>
              <a:t> </a:t>
            </a:r>
            <a:r>
              <a:rPr lang="de-CH" sz="3600" b="1" dirty="0" err="1"/>
              <a:t>réseau</a:t>
            </a:r>
            <a:r>
              <a:rPr lang="de-CH" sz="3600" b="1" dirty="0"/>
              <a:t> </a:t>
            </a:r>
            <a:r>
              <a:rPr lang="de-CH" sz="3600" b="1" dirty="0" err="1"/>
              <a:t>radio</a:t>
            </a:r>
            <a:r>
              <a:rPr lang="de-CH" sz="3600" b="1" dirty="0"/>
              <a:t> de secours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49114-9ABB-45EA-A56D-F40D07B1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24744"/>
            <a:ext cx="7920880" cy="5328592"/>
          </a:xfrm>
        </p:spPr>
        <p:txBody>
          <a:bodyPr>
            <a:noAutofit/>
          </a:bodyPr>
          <a:lstStyle/>
          <a:p>
            <a:pPr marL="342000" indent="-342000" algn="l">
              <a:spcAft>
                <a:spcPts val="600"/>
              </a:spcAft>
            </a:pPr>
            <a:r>
              <a:rPr lang="de-CH" sz="1200" dirty="0"/>
              <a:t>Emission «Schweiz Aktuell»  23 </a:t>
            </a:r>
            <a:r>
              <a:rPr lang="de-CH" sz="1200" dirty="0" err="1"/>
              <a:t>Dec</a:t>
            </a:r>
            <a:r>
              <a:rPr lang="de-CH" sz="1200" dirty="0"/>
              <a:t>. 2022</a:t>
            </a:r>
            <a:br>
              <a:rPr lang="de-CH" sz="1200" dirty="0"/>
            </a:br>
            <a:r>
              <a:rPr lang="en-US" sz="1200" dirty="0">
                <a:solidFill>
                  <a:srgbClr val="0563C2"/>
                </a:solidFill>
                <a:hlinkClick r:id="rId2"/>
              </a:rPr>
              <a:t>https://www.srf.ch/play/tv/schweiz-aktuell/video/stromausfall-funker-ueben-fuer-den-notfall?urn=urn:srf:video:fb288186-5ede-4f8a-9633-eceb44a0e11c</a:t>
            </a:r>
            <a:endParaRPr lang="en-US" sz="1200" dirty="0">
              <a:solidFill>
                <a:srgbClr val="0563C2"/>
              </a:solidFill>
            </a:endParaRPr>
          </a:p>
          <a:p>
            <a:pPr marL="342000" indent="-342000" algn="l">
              <a:spcAft>
                <a:spcPts val="600"/>
              </a:spcAft>
            </a:pPr>
            <a:r>
              <a:rPr lang="en-US" sz="1200" dirty="0"/>
              <a:t>Emission </a:t>
            </a:r>
            <a:r>
              <a:rPr lang="en-US" sz="1200" b="0" i="0" u="none" strike="noStrike" baseline="0" dirty="0"/>
              <a:t>SRF1 : </a:t>
            </a:r>
            <a:r>
              <a:rPr lang="en-US" sz="1200" b="0" i="0" u="none" strike="noStrike" baseline="0" dirty="0">
                <a:solidFill>
                  <a:srgbClr val="0563C2"/>
                </a:solidFill>
                <a:hlinkClick r:id="rId3"/>
              </a:rPr>
              <a:t>https://www.srf.ch/news/schweiz/stromausfall-und-kommunikation-koennten-funkamateure-der-schweiz-im-notfall-helfen</a:t>
            </a:r>
            <a:r>
              <a:rPr lang="en-US" sz="1200" b="0" i="0" u="none" strike="noStrike" baseline="0" dirty="0">
                <a:solidFill>
                  <a:srgbClr val="0563C2"/>
                </a:solidFill>
              </a:rPr>
              <a:t> </a:t>
            </a:r>
          </a:p>
          <a:p>
            <a:pPr marL="342000" indent="-342000" algn="l">
              <a:spcAft>
                <a:spcPts val="600"/>
              </a:spcAft>
            </a:pPr>
            <a:r>
              <a:rPr lang="de-CH" sz="1200" dirty="0"/>
              <a:t>Rapport final ERNS 19 und Swiss Emergency Contest 2020 </a:t>
            </a:r>
            <a:br>
              <a:rPr lang="de-CH" sz="1200" dirty="0"/>
            </a:br>
            <a:r>
              <a:rPr lang="de-CH" sz="1200" dirty="0">
                <a:hlinkClick r:id="rId4"/>
              </a:rPr>
              <a:t>https://www.uska.ch/wp-content/uploads/2020/04/Bericht-SVU-19_Notfunk-D.pdf</a:t>
            </a:r>
            <a:endParaRPr lang="de-CH" sz="1200" dirty="0"/>
          </a:p>
          <a:p>
            <a:pPr marL="342000" indent="-342000"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Rapport ERNS-19 et </a:t>
            </a:r>
            <a:r>
              <a:rPr lang="de-CH" sz="1200" dirty="0" err="1"/>
              <a:t>Réseau</a:t>
            </a:r>
            <a:r>
              <a:rPr lang="de-CH" sz="1200" dirty="0"/>
              <a:t> Radio de </a:t>
            </a:r>
            <a:r>
              <a:rPr lang="fr-CH" sz="1200" dirty="0"/>
              <a:t>Secours</a:t>
            </a:r>
            <a:r>
              <a:rPr lang="de-CH" sz="1200" dirty="0"/>
              <a:t> (</a:t>
            </a:r>
            <a:r>
              <a:rPr lang="fr-CH" sz="1200" dirty="0"/>
              <a:t>Français</a:t>
            </a:r>
            <a:r>
              <a:rPr lang="de-CH" sz="1200" dirty="0"/>
              <a:t>)</a:t>
            </a:r>
            <a:br>
              <a:rPr lang="de-CH" sz="1200" dirty="0"/>
            </a:br>
            <a:r>
              <a:rPr lang="de-CH" sz="1200" dirty="0">
                <a:hlinkClick r:id="rId5"/>
              </a:rPr>
              <a:t>https://www.uska.ch/wp-content/uploads/2020/04/Rapport-ERNS-19-Radio-de-Scour.pdf</a:t>
            </a:r>
            <a:endParaRPr lang="de-CH" sz="1200" dirty="0"/>
          </a:p>
          <a:p>
            <a:pPr marL="342000" indent="-342000"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Infos </a:t>
            </a:r>
            <a:r>
              <a:rPr lang="de-CH" sz="1200" dirty="0" err="1"/>
              <a:t>complémentaires</a:t>
            </a:r>
            <a:r>
              <a:rPr lang="de-CH" sz="1200" dirty="0"/>
              <a:t> du </a:t>
            </a:r>
            <a:r>
              <a:rPr lang="de-CH" sz="1200" dirty="0" err="1"/>
              <a:t>réseau</a:t>
            </a:r>
            <a:r>
              <a:rPr lang="de-CH" sz="1200" dirty="0"/>
              <a:t> </a:t>
            </a:r>
            <a:r>
              <a:rPr lang="de-CH" sz="1200" dirty="0" err="1"/>
              <a:t>radio</a:t>
            </a:r>
            <a:r>
              <a:rPr lang="de-CH" sz="1200" dirty="0"/>
              <a:t> de secours des </a:t>
            </a:r>
            <a:r>
              <a:rPr lang="de-CH" sz="1200" dirty="0" err="1"/>
              <a:t>radioamateurs</a:t>
            </a:r>
            <a:r>
              <a:rPr lang="de-CH" sz="1200" dirty="0"/>
              <a:t>:</a:t>
            </a:r>
            <a:br>
              <a:rPr lang="de-CH" sz="1200" dirty="0"/>
            </a:br>
            <a:r>
              <a:rPr lang="de-CH" sz="1200" dirty="0">
                <a:hlinkClick r:id="rId6"/>
              </a:rPr>
              <a:t>https://www.uska.ch/sec/</a:t>
            </a:r>
            <a:endParaRPr lang="de-CH" sz="1200" dirty="0"/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dirty="0">
                <a:solidFill>
                  <a:prstClr val="black"/>
                </a:solidFill>
                <a:cs typeface="Arial" charset="0"/>
              </a:rPr>
              <a:t>Groupe de secours </a:t>
            </a:r>
            <a:r>
              <a:rPr lang="de-CH" sz="1200" dirty="0" err="1">
                <a:solidFill>
                  <a:prstClr val="black"/>
                </a:solidFill>
                <a:cs typeface="Arial" charset="0"/>
              </a:rPr>
              <a:t>radio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 Zug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:</a:t>
            </a:r>
            <a:b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</a:b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  <a:hlinkClick r:id="rId7"/>
              </a:rPr>
              <a:t>https://www.hb9zg.ch/notfunk/index.html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dirty="0">
                <a:solidFill>
                  <a:prstClr val="black"/>
                </a:solidFill>
                <a:cs typeface="Arial" charset="0"/>
              </a:rPr>
              <a:t>Contact </a:t>
            </a:r>
            <a:r>
              <a:rPr kumimoji="0" lang="fr-CH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Groupement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RAF-ORCAF  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Fribourg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: </a:t>
            </a:r>
            <a:b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</a:b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  <a:hlinkClick r:id="rId8"/>
              </a:rPr>
              <a:t>https://hb9fg.ch/index.php/activit-topmenu-hb9fg-49/raforcaf-topmenu-hb9fg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  </a:t>
            </a:r>
          </a:p>
          <a:p>
            <a:pPr marL="342000" indent="-3420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de-CH" sz="1200" dirty="0">
                <a:solidFill>
                  <a:prstClr val="black"/>
                </a:solidFill>
                <a:cs typeface="Arial" charset="0"/>
              </a:rPr>
              <a:t>Notfunk Birs: Service du </a:t>
            </a:r>
            <a:r>
              <a:rPr lang="de-CH" sz="1200" dirty="0" err="1">
                <a:solidFill>
                  <a:prstClr val="black"/>
                </a:solidFill>
                <a:cs typeface="Arial" charset="0"/>
              </a:rPr>
              <a:t>feu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 Reinach (</a:t>
            </a:r>
            <a:r>
              <a:rPr lang="de-CH" sz="1200" dirty="0" err="1">
                <a:solidFill>
                  <a:prstClr val="black"/>
                </a:solidFill>
                <a:cs typeface="Arial" charset="0"/>
              </a:rPr>
              <a:t>Bâle-campagne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)</a:t>
            </a:r>
            <a:br>
              <a:rPr lang="de-CH" sz="1200" dirty="0">
                <a:solidFill>
                  <a:prstClr val="black"/>
                </a:solidFill>
                <a:cs typeface="Arial" charset="0"/>
              </a:rPr>
            </a:b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  <a:hlinkClick r:id="rId9"/>
              </a:rPr>
              <a:t>https://www.hb9nfb.ch/index.php/zweck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dirty="0" err="1">
                <a:solidFill>
                  <a:prstClr val="black"/>
                </a:solidFill>
                <a:cs typeface="Arial" charset="0"/>
              </a:rPr>
              <a:t>Réseau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 Radio de Secours </a:t>
            </a:r>
            <a:r>
              <a:rPr lang="de-CH" sz="1200" dirty="0" err="1">
                <a:solidFill>
                  <a:prstClr val="black"/>
                </a:solidFill>
                <a:cs typeface="Arial" charset="0"/>
              </a:rPr>
              <a:t>Lucerne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: 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  <a:hlinkClick r:id="rId10"/>
              </a:rPr>
              <a:t>https://www.hb9aw.ch/notfunk-im-kanton-luzern/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dirty="0" err="1">
                <a:solidFill>
                  <a:prstClr val="black"/>
                </a:solidFill>
                <a:cs typeface="Arial" charset="0"/>
              </a:rPr>
              <a:t>Réseau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 Radio de Secours </a:t>
            </a:r>
            <a:r>
              <a:rPr lang="de-CH" sz="1200" dirty="0" err="1">
                <a:solidFill>
                  <a:prstClr val="black"/>
                </a:solidFill>
                <a:cs typeface="Arial" charset="0"/>
              </a:rPr>
              <a:t>Argovie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:  </a:t>
            </a:r>
            <a:r>
              <a:rPr lang="de-CH" sz="1200" dirty="0">
                <a:solidFill>
                  <a:prstClr val="black"/>
                </a:solidFill>
                <a:cs typeface="Arial" charset="0"/>
                <a:hlinkClick r:id="rId11"/>
              </a:rPr>
              <a:t>https://hb9na.ch/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dirty="0">
                <a:solidFill>
                  <a:prstClr val="black"/>
                </a:solidFill>
                <a:cs typeface="Arial" charset="0"/>
              </a:rPr>
              <a:t>Groupe </a:t>
            </a:r>
            <a:r>
              <a:rPr lang="de-CH" sz="1200" dirty="0" err="1">
                <a:solidFill>
                  <a:prstClr val="black"/>
                </a:solidFill>
                <a:cs typeface="Arial" charset="0"/>
              </a:rPr>
              <a:t>réseau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de-CH" sz="1200" dirty="0" err="1">
                <a:solidFill>
                  <a:prstClr val="black"/>
                </a:solidFill>
                <a:cs typeface="Arial" charset="0"/>
              </a:rPr>
              <a:t>radio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 de secours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 Zürich: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  <a:hlinkClick r:id="rId12"/>
              </a:rPr>
              <a:t>https://hb9nf.ch/ueber-uns/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200" dirty="0" err="1">
                <a:solidFill>
                  <a:prstClr val="black"/>
                </a:solidFill>
                <a:cs typeface="Arial" charset="0"/>
              </a:rPr>
              <a:t>Réseau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de-CH" sz="1200" dirty="0" err="1">
                <a:solidFill>
                  <a:prstClr val="black"/>
                </a:solidFill>
                <a:cs typeface="Arial" charset="0"/>
              </a:rPr>
              <a:t>radio</a:t>
            </a:r>
            <a:r>
              <a:rPr lang="de-CH" sz="1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de-CH" sz="1200">
                <a:solidFill>
                  <a:prstClr val="black"/>
                </a:solidFill>
                <a:cs typeface="Arial" charset="0"/>
              </a:rPr>
              <a:t>de secours</a:t>
            </a: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(Wiki):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  <a:hlinkClick r:id="rId13"/>
              </a:rPr>
              <a:t>https://de.wikipedia.org/wiki/Notfunk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692717-841C-48DE-8C32-AE428523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864096" cy="365125"/>
          </a:xfrm>
        </p:spPr>
        <p:txBody>
          <a:bodyPr/>
          <a:lstStyle/>
          <a:p>
            <a:fld id="{21A9A9FC-9590-49C1-A64C-73F17E16E7CF}" type="slidenum">
              <a:rPr lang="en-US" smtClean="0"/>
              <a:t>11</a:t>
            </a:fld>
            <a:endParaRPr lang="en-US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34D90B3-4092-401F-8CB5-49CA6E86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680520" cy="365125"/>
          </a:xfrm>
        </p:spPr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97976B-9C49-765A-7A7A-A828C2E5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92" y="6356350"/>
            <a:ext cx="1691208" cy="365125"/>
          </a:xfrm>
        </p:spPr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0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74041"/>
            <a:ext cx="4752528" cy="972445"/>
          </a:xfrm>
        </p:spPr>
        <p:txBody>
          <a:bodyPr>
            <a:normAutofit fontScale="90000"/>
          </a:bodyPr>
          <a:lstStyle/>
          <a:p>
            <a:r>
              <a:rPr lang="de-CH" sz="3600" b="1" dirty="0"/>
              <a:t> </a:t>
            </a:r>
            <a:r>
              <a:rPr lang="de-CH" sz="4000" b="1" dirty="0"/>
              <a:t>Notfunk Brütten</a:t>
            </a:r>
            <a:br>
              <a:rPr lang="de-CH" sz="4000" b="1" dirty="0"/>
            </a:br>
            <a:r>
              <a:rPr lang="de-CH" sz="4000" b="1" dirty="0"/>
              <a:t> </a:t>
            </a:r>
            <a:r>
              <a:rPr lang="de-CH" sz="2700" b="1" dirty="0"/>
              <a:t>... Comme </a:t>
            </a:r>
            <a:r>
              <a:rPr lang="de-CH" sz="2700" b="1" dirty="0" err="1"/>
              <a:t>centrale</a:t>
            </a:r>
            <a:r>
              <a:rPr lang="de-CH" sz="2700" b="1" dirty="0"/>
              <a:t> </a:t>
            </a:r>
            <a:r>
              <a:rPr lang="de-CH" sz="2700" b="1" dirty="0" err="1"/>
              <a:t>d’engagement</a:t>
            </a:r>
            <a:r>
              <a:rPr lang="de-CH" sz="2700" b="1" dirty="0"/>
              <a:t>?</a:t>
            </a:r>
            <a:endParaRPr lang="de-CH" sz="27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016B331-52E3-4E47-B783-4F312A0E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864096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A9FC-9590-49C1-A64C-73F17E16E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D9694D5-2711-46B4-A900-61F87A40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4406" y="6399382"/>
            <a:ext cx="4680520" cy="365125"/>
          </a:xfrm>
        </p:spPr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F1FF9F-6D9C-ED10-8CB4-B94BB37A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92" y="6356350"/>
            <a:ext cx="1691208" cy="365125"/>
          </a:xfrm>
        </p:spPr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406E99-3590-DCCE-296A-5C31BB93A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63" y="2924944"/>
            <a:ext cx="5940152" cy="44551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9FD1EC2-FBD0-3F89-9CE1-D50DC0E48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143" y="1772816"/>
            <a:ext cx="7356309" cy="551723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4E51269-5400-A37D-305B-96F6AC1542C7}"/>
              </a:ext>
            </a:extLst>
          </p:cNvPr>
          <p:cNvSpPr txBox="1"/>
          <p:nvPr/>
        </p:nvSpPr>
        <p:spPr>
          <a:xfrm>
            <a:off x="5580112" y="243405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Station 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Appareils</a:t>
            </a:r>
            <a:r>
              <a:rPr lang="de-CH" dirty="0"/>
              <a:t> VHF/UHF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Appareils</a:t>
            </a:r>
            <a:r>
              <a:rPr lang="de-CH" dirty="0"/>
              <a:t> 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Portables PMR 446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Connection </a:t>
            </a:r>
            <a:r>
              <a:rPr lang="de-CH" dirty="0" err="1"/>
              <a:t>éventuelle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les </a:t>
            </a:r>
            <a:r>
              <a:rPr lang="de-CH" dirty="0" err="1"/>
              <a:t>canaux</a:t>
            </a:r>
            <a:r>
              <a:rPr lang="de-CH" dirty="0"/>
              <a:t> des </a:t>
            </a:r>
            <a:r>
              <a:rPr lang="de-CH" dirty="0" err="1"/>
              <a:t>autorités</a:t>
            </a:r>
            <a:r>
              <a:rPr lang="de-CH" dirty="0"/>
              <a:t> (</a:t>
            </a:r>
            <a:r>
              <a:rPr lang="de-CH" dirty="0" err="1"/>
              <a:t>Polycom</a:t>
            </a:r>
            <a:r>
              <a:rPr lang="de-CH" dirty="0"/>
              <a:t>, </a:t>
            </a:r>
            <a:r>
              <a:rPr lang="de-CH" dirty="0" err="1"/>
              <a:t>Canal</a:t>
            </a:r>
            <a:r>
              <a:rPr lang="de-CH" dirty="0"/>
              <a:t> K, </a:t>
            </a:r>
            <a:r>
              <a:rPr lang="de-CH" dirty="0" err="1"/>
              <a:t>feu</a:t>
            </a:r>
            <a:r>
              <a:rPr lang="de-CH" dirty="0"/>
              <a:t>, </a:t>
            </a:r>
            <a:r>
              <a:rPr lang="de-CH" dirty="0" err="1"/>
              <a:t>sauvetage</a:t>
            </a:r>
            <a:r>
              <a:rPr lang="de-CH" dirty="0"/>
              <a:t> ZH)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etc.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3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09943-3A7B-8F39-E42B-3CAEA6A8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 err="1"/>
              <a:t>Extrait</a:t>
            </a:r>
            <a:r>
              <a:rPr lang="de-CH" sz="3200" dirty="0"/>
              <a:t> du </a:t>
            </a:r>
            <a:r>
              <a:rPr lang="de-CH" sz="3200" dirty="0" err="1"/>
              <a:t>rapport</a:t>
            </a:r>
            <a:r>
              <a:rPr lang="de-CH" sz="3200" dirty="0"/>
              <a:t> </a:t>
            </a:r>
            <a:r>
              <a:rPr lang="de-CH" sz="3200" dirty="0" err="1"/>
              <a:t>annuel</a:t>
            </a:r>
            <a:r>
              <a:rPr lang="de-CH" sz="3200" dirty="0"/>
              <a:t> REDOG 2022</a:t>
            </a:r>
            <a:endParaRPr lang="en-US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986709-FA4F-7AA0-1116-D202A29ED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Office </a:t>
            </a:r>
            <a:r>
              <a:rPr lang="de-CH" sz="2400" dirty="0" err="1"/>
              <a:t>fédéral</a:t>
            </a:r>
            <a:r>
              <a:rPr lang="de-CH" sz="2400" dirty="0"/>
              <a:t> de la </a:t>
            </a:r>
            <a:r>
              <a:rPr lang="de-CH" sz="2400" dirty="0" err="1"/>
              <a:t>protection</a:t>
            </a:r>
            <a:r>
              <a:rPr lang="de-CH" sz="2400" dirty="0"/>
              <a:t> de la </a:t>
            </a:r>
            <a:r>
              <a:rPr lang="de-CH" sz="2400" dirty="0" err="1"/>
              <a:t>population</a:t>
            </a:r>
            <a:r>
              <a:rPr lang="de-CH" sz="2400" dirty="0"/>
              <a:t> (OFPP)</a:t>
            </a:r>
            <a:br>
              <a:rPr lang="de-CH" sz="2400" dirty="0"/>
            </a:br>
            <a:r>
              <a:rPr lang="de-CH" sz="2000" dirty="0" err="1"/>
              <a:t>Démonstration-exercice</a:t>
            </a:r>
            <a:r>
              <a:rPr lang="de-CH" sz="2000" dirty="0"/>
              <a:t> </a:t>
            </a:r>
            <a:r>
              <a:rPr lang="de-CH" sz="2000" dirty="0" err="1"/>
              <a:t>avec</a:t>
            </a:r>
            <a:r>
              <a:rPr lang="de-CH" sz="2000" dirty="0"/>
              <a:t> </a:t>
            </a:r>
            <a:r>
              <a:rPr lang="de-CH" sz="2000" dirty="0" err="1"/>
              <a:t>l’OFPP</a:t>
            </a:r>
            <a:r>
              <a:rPr lang="de-CH" sz="2000" dirty="0"/>
              <a:t> à </a:t>
            </a:r>
            <a:r>
              <a:rPr lang="de-CH" sz="2000" dirty="0" err="1"/>
              <a:t>Sugiez</a:t>
            </a:r>
            <a:r>
              <a:rPr lang="de-CH" sz="2000" dirty="0"/>
              <a:t>: Ces </a:t>
            </a:r>
            <a:r>
              <a:rPr lang="de-CH" sz="2000" dirty="0" err="1"/>
              <a:t>exercices</a:t>
            </a:r>
            <a:r>
              <a:rPr lang="de-CH" sz="2000" dirty="0"/>
              <a:t> sont </a:t>
            </a:r>
            <a:r>
              <a:rPr lang="de-CH" sz="2000" dirty="0" err="1"/>
              <a:t>toujours</a:t>
            </a:r>
            <a:r>
              <a:rPr lang="de-CH" sz="2000" dirty="0"/>
              <a:t> </a:t>
            </a:r>
            <a:r>
              <a:rPr lang="de-CH" sz="2000" dirty="0" err="1"/>
              <a:t>très</a:t>
            </a:r>
            <a:r>
              <a:rPr lang="de-CH" sz="2000" dirty="0"/>
              <a:t> </a:t>
            </a:r>
            <a:r>
              <a:rPr lang="de-CH" sz="2000" dirty="0" err="1"/>
              <a:t>bien</a:t>
            </a:r>
            <a:r>
              <a:rPr lang="de-CH" sz="2000" dirty="0"/>
              <a:t> </a:t>
            </a:r>
            <a:r>
              <a:rPr lang="de-CH" sz="2000" dirty="0" err="1"/>
              <a:t>préparés</a:t>
            </a:r>
            <a:r>
              <a:rPr lang="de-CH" sz="2000" dirty="0"/>
              <a:t>, </a:t>
            </a:r>
            <a:r>
              <a:rPr lang="de-CH" sz="2000" dirty="0" err="1"/>
              <a:t>ils</a:t>
            </a:r>
            <a:r>
              <a:rPr lang="de-CH" sz="2000" dirty="0"/>
              <a:t> sont ainsi une </a:t>
            </a:r>
            <a:r>
              <a:rPr lang="de-CH" sz="2000" dirty="0" err="1"/>
              <a:t>bonne</a:t>
            </a:r>
            <a:r>
              <a:rPr lang="de-CH" sz="2000" dirty="0"/>
              <a:t> </a:t>
            </a:r>
            <a:r>
              <a:rPr lang="de-CH" sz="2000" dirty="0" err="1"/>
              <a:t>occasion</a:t>
            </a:r>
            <a:r>
              <a:rPr lang="de-CH" sz="2000" dirty="0"/>
              <a:t> </a:t>
            </a:r>
            <a:r>
              <a:rPr lang="de-CH" sz="2000" dirty="0" err="1"/>
              <a:t>pour</a:t>
            </a:r>
            <a:r>
              <a:rPr lang="de-CH" sz="2000" dirty="0"/>
              <a:t> </a:t>
            </a:r>
            <a:r>
              <a:rPr lang="de-CH" sz="2000" dirty="0" err="1"/>
              <a:t>l’entraînement</a:t>
            </a:r>
            <a:r>
              <a:rPr lang="de-CH" sz="2000" dirty="0"/>
              <a:t>. De plus, </a:t>
            </a:r>
            <a:r>
              <a:rPr lang="de-CH" sz="2000" dirty="0" err="1"/>
              <a:t>ils</a:t>
            </a:r>
            <a:r>
              <a:rPr lang="de-CH" sz="2000" dirty="0"/>
              <a:t> </a:t>
            </a:r>
            <a:r>
              <a:rPr lang="de-CH" sz="2000" dirty="0" err="1"/>
              <a:t>offrent</a:t>
            </a:r>
            <a:r>
              <a:rPr lang="de-CH" sz="2000" dirty="0"/>
              <a:t> la </a:t>
            </a:r>
            <a:r>
              <a:rPr lang="de-CH" sz="2000" dirty="0" err="1"/>
              <a:t>possibilité</a:t>
            </a:r>
            <a:r>
              <a:rPr lang="de-CH" sz="2000" dirty="0"/>
              <a:t> de </a:t>
            </a:r>
            <a:r>
              <a:rPr lang="de-CH" sz="2000" dirty="0" err="1"/>
              <a:t>présenter</a:t>
            </a:r>
            <a:r>
              <a:rPr lang="de-CH" sz="2000" dirty="0"/>
              <a:t> les </a:t>
            </a:r>
            <a:r>
              <a:rPr lang="de-CH" sz="2000" dirty="0" err="1"/>
              <a:t>activités</a:t>
            </a:r>
            <a:r>
              <a:rPr lang="de-CH" sz="2000" dirty="0"/>
              <a:t> REDOG à nos </a:t>
            </a:r>
            <a:r>
              <a:rPr lang="de-CH" sz="2000" dirty="0" err="1"/>
              <a:t>partenaires</a:t>
            </a:r>
            <a:r>
              <a:rPr lang="de-CH" sz="2000" dirty="0"/>
              <a:t>, </a:t>
            </a:r>
            <a:r>
              <a:rPr lang="de-CH" sz="2000" dirty="0" err="1"/>
              <a:t>aussi</a:t>
            </a:r>
            <a:r>
              <a:rPr lang="de-CH" sz="2000" dirty="0"/>
              <a:t> </a:t>
            </a:r>
            <a:r>
              <a:rPr lang="de-CH" sz="2000" dirty="0" err="1"/>
              <a:t>bien</a:t>
            </a:r>
            <a:r>
              <a:rPr lang="de-CH" sz="2000" dirty="0"/>
              <a:t> dans le </a:t>
            </a:r>
            <a:r>
              <a:rPr lang="de-CH" sz="2000" dirty="0" err="1"/>
              <a:t>cadre</a:t>
            </a:r>
            <a:r>
              <a:rPr lang="de-CH" sz="2000" dirty="0"/>
              <a:t> de </a:t>
            </a:r>
            <a:r>
              <a:rPr lang="de-CH" sz="2000" dirty="0" err="1"/>
              <a:t>l’entraînement</a:t>
            </a:r>
            <a:r>
              <a:rPr lang="de-CH" sz="2000" dirty="0"/>
              <a:t>, </a:t>
            </a:r>
            <a:r>
              <a:rPr lang="de-CH" sz="2000" dirty="0" err="1"/>
              <a:t>que</a:t>
            </a:r>
            <a:r>
              <a:rPr lang="de-CH" sz="2000" dirty="0"/>
              <a:t> </a:t>
            </a:r>
            <a:r>
              <a:rPr lang="de-CH" sz="2000" dirty="0" err="1"/>
              <a:t>lors</a:t>
            </a:r>
            <a:r>
              <a:rPr lang="de-CH" sz="2000" dirty="0"/>
              <a:t> </a:t>
            </a:r>
            <a:r>
              <a:rPr lang="de-CH" sz="2000" dirty="0" err="1"/>
              <a:t>d’exposés</a:t>
            </a:r>
            <a:r>
              <a:rPr lang="de-CH" sz="2000" dirty="0"/>
              <a:t> dans les </a:t>
            </a:r>
            <a:r>
              <a:rPr lang="de-CH" sz="2000" dirty="0" err="1"/>
              <a:t>cours</a:t>
            </a:r>
            <a:r>
              <a:rPr lang="de-CH" sz="2000" dirty="0"/>
              <a:t> de </a:t>
            </a:r>
            <a:r>
              <a:rPr lang="de-CH" sz="2000" dirty="0" err="1"/>
              <a:t>cadre</a:t>
            </a:r>
            <a:r>
              <a:rPr lang="de-CH" sz="2000" dirty="0"/>
              <a:t>.</a:t>
            </a:r>
          </a:p>
          <a:p>
            <a:r>
              <a:rPr lang="de-CH" sz="2400" dirty="0"/>
              <a:t>Sous le </a:t>
            </a:r>
            <a:r>
              <a:rPr lang="de-CH" sz="2400" dirty="0" err="1"/>
              <a:t>nom</a:t>
            </a:r>
            <a:r>
              <a:rPr lang="de-CH" sz="2400" dirty="0"/>
              <a:t> TERRA 22... </a:t>
            </a:r>
            <a:br>
              <a:rPr lang="de-CH" sz="2400" dirty="0"/>
            </a:br>
            <a:r>
              <a:rPr lang="de-CH" sz="2000" dirty="0"/>
              <a:t>L’OFPP a </a:t>
            </a:r>
            <a:r>
              <a:rPr lang="de-CH" sz="2000" dirty="0" err="1"/>
              <a:t>organisé</a:t>
            </a:r>
            <a:r>
              <a:rPr lang="de-CH" sz="2000" dirty="0"/>
              <a:t> </a:t>
            </a:r>
            <a:r>
              <a:rPr lang="de-CH" sz="2000" dirty="0" err="1"/>
              <a:t>un</a:t>
            </a:r>
            <a:r>
              <a:rPr lang="de-CH" sz="2000" dirty="0"/>
              <a:t> gros </a:t>
            </a:r>
            <a:r>
              <a:rPr lang="de-CH" sz="2000" dirty="0" err="1"/>
              <a:t>exercice</a:t>
            </a:r>
            <a:r>
              <a:rPr lang="de-CH" sz="2000" dirty="0"/>
              <a:t> «</a:t>
            </a:r>
            <a:r>
              <a:rPr lang="de-CH" sz="2000" dirty="0" err="1"/>
              <a:t>trembleement</a:t>
            </a:r>
            <a:r>
              <a:rPr lang="de-CH" sz="2000" dirty="0"/>
              <a:t> de </a:t>
            </a:r>
            <a:r>
              <a:rPr lang="de-CH" sz="2000" dirty="0" err="1"/>
              <a:t>terre</a:t>
            </a:r>
            <a:r>
              <a:rPr lang="de-CH" sz="2000" dirty="0"/>
              <a:t>», en </a:t>
            </a:r>
            <a:r>
              <a:rPr lang="de-CH" sz="2000" dirty="0" err="1"/>
              <a:t>Valais</a:t>
            </a:r>
            <a:r>
              <a:rPr lang="de-CH" sz="2000" dirty="0"/>
              <a:t>, </a:t>
            </a:r>
            <a:r>
              <a:rPr lang="de-CH" sz="2000" dirty="0" err="1"/>
              <a:t>exercice</a:t>
            </a:r>
            <a:r>
              <a:rPr lang="de-CH" sz="2000" dirty="0"/>
              <a:t> dans </a:t>
            </a:r>
            <a:r>
              <a:rPr lang="de-CH" sz="2000" dirty="0" err="1"/>
              <a:t>lequel</a:t>
            </a:r>
            <a:r>
              <a:rPr lang="de-CH" sz="2000" dirty="0"/>
              <a:t> REDOG </a:t>
            </a:r>
            <a:r>
              <a:rPr lang="de-CH" sz="2000" dirty="0" err="1"/>
              <a:t>était</a:t>
            </a:r>
            <a:r>
              <a:rPr lang="de-CH" sz="2000" dirty="0"/>
              <a:t> </a:t>
            </a:r>
            <a:r>
              <a:rPr lang="de-CH" sz="2000" dirty="0" err="1"/>
              <a:t>engagé</a:t>
            </a:r>
            <a:r>
              <a:rPr lang="de-CH" sz="2400" dirty="0"/>
              <a:t>.</a:t>
            </a:r>
            <a:endParaRPr lang="de-CH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D654BF-032F-56FA-E56D-33E85C43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371D65-701E-4E73-1054-21FD60C0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245B60-FB70-0C8C-CE82-BBC3AF7D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AutoShape 2" descr="Startseite">
            <a:extLst>
              <a:ext uri="{FF2B5EF4-FFF2-40B4-BE49-F238E27FC236}">
                <a16:creationId xmlns:a16="http://schemas.microsoft.com/office/drawing/2014/main" id="{C79602ED-11BB-89DF-BC69-22B9D04D5D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8F363-D665-8479-05EC-724650C7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88639"/>
            <a:ext cx="7488832" cy="1584177"/>
          </a:xfrm>
        </p:spPr>
        <p:txBody>
          <a:bodyPr>
            <a:normAutofit fontScale="90000"/>
          </a:bodyPr>
          <a:lstStyle/>
          <a:p>
            <a:r>
              <a:rPr lang="de-CH" sz="3600" b="1" dirty="0"/>
              <a:t>Le </a:t>
            </a:r>
            <a:r>
              <a:rPr lang="de-CH" sz="3600" b="1" dirty="0" err="1"/>
              <a:t>réseau</a:t>
            </a:r>
            <a:r>
              <a:rPr lang="de-CH" sz="3600" b="1" dirty="0"/>
              <a:t> </a:t>
            </a:r>
            <a:r>
              <a:rPr lang="de-CH" sz="3600" b="1" dirty="0" err="1"/>
              <a:t>radio</a:t>
            </a:r>
            <a:r>
              <a:rPr lang="de-CH" sz="3600" b="1" dirty="0"/>
              <a:t> de secours des </a:t>
            </a:r>
            <a:r>
              <a:rPr lang="de-CH" sz="3600" b="1" dirty="0" err="1"/>
              <a:t>radioamateurs</a:t>
            </a:r>
            <a:r>
              <a:rPr lang="de-CH" sz="3600" b="1" dirty="0"/>
              <a:t> </a:t>
            </a:r>
            <a:r>
              <a:rPr lang="de-CH" sz="3600" b="1" dirty="0" err="1"/>
              <a:t>doit</a:t>
            </a:r>
            <a:r>
              <a:rPr lang="de-CH" sz="3600" b="1" dirty="0"/>
              <a:t> </a:t>
            </a:r>
            <a:r>
              <a:rPr lang="de-CH" sz="3600" b="1" dirty="0" err="1"/>
              <a:t>devenir</a:t>
            </a:r>
            <a:r>
              <a:rPr lang="de-CH" sz="3600" b="1" dirty="0"/>
              <a:t> plus </a:t>
            </a:r>
            <a:r>
              <a:rPr lang="de-CH" sz="3600" b="1" dirty="0" err="1"/>
              <a:t>connus</a:t>
            </a:r>
            <a:r>
              <a:rPr lang="de-CH" sz="3600" b="1" dirty="0"/>
              <a:t>, </a:t>
            </a:r>
            <a:br>
              <a:rPr lang="de-CH" sz="3600" b="1" dirty="0"/>
            </a:br>
            <a:r>
              <a:rPr lang="de-CH" sz="3600" b="1" dirty="0"/>
              <a:t>de </a:t>
            </a:r>
            <a:r>
              <a:rPr lang="de-CH" sz="3600" b="1" dirty="0" err="1"/>
              <a:t>manière</a:t>
            </a:r>
            <a:r>
              <a:rPr lang="de-CH" sz="3600" b="1" dirty="0"/>
              <a:t> </a:t>
            </a:r>
            <a:r>
              <a:rPr lang="de-CH" sz="3600" b="1" dirty="0" err="1"/>
              <a:t>similaire</a:t>
            </a:r>
            <a:r>
              <a:rPr lang="de-CH" sz="3600" b="1" dirty="0"/>
              <a:t> </a:t>
            </a:r>
            <a:r>
              <a:rPr lang="de-CH" sz="3600" b="1" dirty="0" err="1"/>
              <a:t>aux</a:t>
            </a:r>
            <a:r>
              <a:rPr lang="de-CH" sz="3600" b="1" dirty="0"/>
              <a:t> </a:t>
            </a:r>
            <a:r>
              <a:rPr lang="de-CH" sz="3600" b="1" dirty="0" err="1"/>
              <a:t>associations</a:t>
            </a:r>
            <a:r>
              <a:rPr lang="de-CH" sz="3600" b="1" dirty="0"/>
              <a:t> …..</a:t>
            </a:r>
            <a:endParaRPr lang="en-US" sz="3600" b="1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28CA0CB-B13F-83D7-1A36-CC358ECBE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16" y="2218486"/>
            <a:ext cx="3762375" cy="111442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BF0009-ADBB-BAD1-4A3C-CDCDB940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9B4D4E-83E3-2343-A6F5-7C9F0BF2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3D8ABB-E51E-F647-3A63-28A49478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A9FC-9590-49C1-A64C-73F17E16E7CF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DE0584-6FFF-4A0B-CE11-2ED31C26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239" y="2060642"/>
            <a:ext cx="1660789" cy="1141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961BA3-AC1C-6228-420A-3691AAAD2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12" y="4375260"/>
            <a:ext cx="4183666" cy="850680"/>
          </a:xfrm>
          <a:prstGeom prst="rect">
            <a:avLst/>
          </a:prstGeom>
        </p:spPr>
      </p:pic>
      <p:pic>
        <p:nvPicPr>
          <p:cNvPr id="1026" name="Picture 2" descr="Bevölkerungsschutz – Wikipedia">
            <a:extLst>
              <a:ext uri="{FF2B5EF4-FFF2-40B4-BE49-F238E27FC236}">
                <a16:creationId xmlns:a16="http://schemas.microsoft.com/office/drawing/2014/main" id="{ADDB4E42-71E2-CC31-1837-1305BB00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1" y="4528888"/>
            <a:ext cx="1322080" cy="13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AF9FA9E-F38E-1D48-5C65-8D8F610BF023}"/>
              </a:ext>
            </a:extLst>
          </p:cNvPr>
          <p:cNvSpPr txBox="1"/>
          <p:nvPr/>
        </p:nvSpPr>
        <p:spPr>
          <a:xfrm>
            <a:off x="971600" y="58721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Protection</a:t>
            </a:r>
            <a:r>
              <a:rPr lang="de-CH" dirty="0"/>
              <a:t> </a:t>
            </a:r>
            <a:r>
              <a:rPr lang="de-CH" dirty="0" err="1"/>
              <a:t>Civile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9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0FFF0B-1337-4D30-A6E3-63FDD9D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5043-5C3B-4AA0-AB98-88FD398F288E}" type="slidenum">
              <a:rPr lang="en-US" smtClean="0"/>
              <a:t>15</a:t>
            </a:fld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FD74E17-0DFD-4D10-AFE6-2BDD5856B180}"/>
              </a:ext>
            </a:extLst>
          </p:cNvPr>
          <p:cNvSpPr/>
          <p:nvPr/>
        </p:nvSpPr>
        <p:spPr>
          <a:xfrm>
            <a:off x="1341131" y="2060848"/>
            <a:ext cx="5878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600" b="1" dirty="0"/>
              <a:t>Merci </a:t>
            </a:r>
            <a:r>
              <a:rPr lang="de-CH" sz="3600" b="1" dirty="0" err="1"/>
              <a:t>pour</a:t>
            </a:r>
            <a:r>
              <a:rPr lang="de-CH" sz="3600" b="1" dirty="0"/>
              <a:t> </a:t>
            </a:r>
            <a:r>
              <a:rPr lang="de-CH" sz="3600" b="1" dirty="0" err="1"/>
              <a:t>votre</a:t>
            </a:r>
            <a:r>
              <a:rPr lang="de-CH" sz="3600" b="1" dirty="0"/>
              <a:t> </a:t>
            </a:r>
            <a:r>
              <a:rPr lang="de-CH" sz="3600" b="1" dirty="0" err="1"/>
              <a:t>attention</a:t>
            </a:r>
            <a:endParaRPr lang="de-CH" sz="3600" b="1" dirty="0"/>
          </a:p>
        </p:txBody>
      </p:sp>
      <p:pic>
        <p:nvPicPr>
          <p:cNvPr id="5" name="Grafik 4" descr="Ein Bild, das Strick, Objekt, Obst, Wurzel enthält.&#10;&#10;Automatisch generierte Beschreibung">
            <a:extLst>
              <a:ext uri="{FF2B5EF4-FFF2-40B4-BE49-F238E27FC236}">
                <a16:creationId xmlns:a16="http://schemas.microsoft.com/office/drawing/2014/main" id="{F07508BA-543D-4C3B-8074-98E07BEAA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55468"/>
            <a:ext cx="4392488" cy="1325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BC6E2B1-0A10-4728-977F-ACE3EF9E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8942" y="6356350"/>
            <a:ext cx="4680520" cy="365125"/>
          </a:xfrm>
        </p:spPr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E48A52-ADA0-4365-9DDE-9D7BD4760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339"/>
            <a:ext cx="2042474" cy="106079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F84F44B-F6F9-F408-9F8D-17B3C7BF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14. Oktober 2023</a:t>
            </a:r>
          </a:p>
        </p:txBody>
      </p:sp>
    </p:spTree>
    <p:extLst>
      <p:ext uri="{BB962C8B-B14F-4D97-AF65-F5344CB8AC3E}">
        <p14:creationId xmlns:p14="http://schemas.microsoft.com/office/powerpoint/2010/main" val="287297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39"/>
            <a:ext cx="8064896" cy="972445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 </a:t>
            </a:r>
            <a:r>
              <a:rPr lang="de-CH" sz="3100" b="1" dirty="0" err="1">
                <a:cs typeface="Arial" panose="020B0604020202020204" pitchFamily="34" charset="0"/>
              </a:rPr>
              <a:t>Pourquoi</a:t>
            </a:r>
            <a:r>
              <a:rPr lang="de-CH" sz="3100" b="1" dirty="0">
                <a:cs typeface="Arial" panose="020B0604020202020204" pitchFamily="34" charset="0"/>
              </a:rPr>
              <a:t> </a:t>
            </a:r>
            <a:r>
              <a:rPr lang="de-CH" sz="3100" b="1" dirty="0" err="1">
                <a:cs typeface="Arial" panose="020B0604020202020204" pitchFamily="34" charset="0"/>
              </a:rPr>
              <a:t>un</a:t>
            </a:r>
            <a:r>
              <a:rPr lang="de-CH" sz="3100" b="1" dirty="0">
                <a:cs typeface="Arial" panose="020B0604020202020204" pitchFamily="34" charset="0"/>
              </a:rPr>
              <a:t> «</a:t>
            </a:r>
            <a:r>
              <a:rPr lang="de-CH" sz="3100" b="1" dirty="0" err="1">
                <a:cs typeface="Arial" panose="020B0604020202020204" pitchFamily="34" charset="0"/>
              </a:rPr>
              <a:t>réseau</a:t>
            </a:r>
            <a:r>
              <a:rPr lang="de-CH" sz="3100" b="1" dirty="0">
                <a:cs typeface="Arial" panose="020B0604020202020204" pitchFamily="34" charset="0"/>
              </a:rPr>
              <a:t> radio-amateur de secours?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B72E7-439A-4E58-829A-CCF6BF2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15149"/>
            <a:ext cx="8280920" cy="372601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Première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indication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Dans le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d’une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catastrophe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les 100 ans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Pratiquement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rien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fonctionner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dangers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les plus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grands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sont: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Panne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d’alimentation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élèctrique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«Blackout» à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l’échelle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la Suisse ou de grosses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pannes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partielles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lignes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Glissements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terrain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tremblements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terre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. Ils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conduisent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ruptures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lignes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ou au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dés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-alignement des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faisceaux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dirigés</a:t>
            </a:r>
            <a:b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864096" cy="365125"/>
          </a:xfrm>
        </p:spPr>
        <p:txBody>
          <a:bodyPr/>
          <a:lstStyle/>
          <a:p>
            <a:fld id="{21A9A9FC-9590-49C1-A64C-73F17E16E7CF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C3C830D-A364-841E-F126-7E042256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92" y="6356350"/>
            <a:ext cx="1691208" cy="365125"/>
          </a:xfrm>
        </p:spPr>
        <p:txBody>
          <a:bodyPr/>
          <a:lstStyle/>
          <a:p>
            <a:r>
              <a:rPr lang="en-US"/>
              <a:t>14. Oktober 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90C284-1AF2-DBEF-22F1-4B4519DF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968552" cy="365125"/>
          </a:xfrm>
        </p:spPr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9538C0-9243-08F1-C0A8-4CCA2EDA26A0}"/>
              </a:ext>
            </a:extLst>
          </p:cNvPr>
          <p:cNvSpPr txBox="1"/>
          <p:nvPr/>
        </p:nvSpPr>
        <p:spPr>
          <a:xfrm>
            <a:off x="971600" y="5120851"/>
            <a:ext cx="784887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radioamateurs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sont les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dernières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compétentes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comprennent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maîtrisent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réseaux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sans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fils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24589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39"/>
            <a:ext cx="8064896" cy="972445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 </a:t>
            </a:r>
            <a:r>
              <a:rPr lang="de-CH" sz="3600" b="1" dirty="0" err="1">
                <a:cs typeface="Arial" panose="020B0604020202020204" pitchFamily="34" charset="0"/>
              </a:rPr>
              <a:t>Pourquoi</a:t>
            </a:r>
            <a:r>
              <a:rPr lang="de-CH" sz="3600" b="1" dirty="0">
                <a:cs typeface="Arial" panose="020B0604020202020204" pitchFamily="34" charset="0"/>
              </a:rPr>
              <a:t> </a:t>
            </a:r>
            <a:r>
              <a:rPr lang="de-CH" sz="3600" b="1" dirty="0" err="1">
                <a:cs typeface="Arial" panose="020B0604020202020204" pitchFamily="34" charset="0"/>
              </a:rPr>
              <a:t>un</a:t>
            </a:r>
            <a:r>
              <a:rPr lang="de-CH" sz="3600" b="1" dirty="0">
                <a:cs typeface="Arial" panose="020B0604020202020204" pitchFamily="34" charset="0"/>
              </a:rPr>
              <a:t> </a:t>
            </a:r>
            <a:r>
              <a:rPr lang="de-CH" sz="3600" b="1" dirty="0" err="1">
                <a:cs typeface="Arial" panose="020B0604020202020204" pitchFamily="34" charset="0"/>
              </a:rPr>
              <a:t>réseau</a:t>
            </a:r>
            <a:r>
              <a:rPr lang="de-CH" sz="3600" b="1" dirty="0">
                <a:cs typeface="Arial" panose="020B0604020202020204" pitchFamily="34" charset="0"/>
              </a:rPr>
              <a:t> </a:t>
            </a:r>
            <a:r>
              <a:rPr lang="de-CH" sz="3600" b="1" dirty="0" err="1">
                <a:cs typeface="Arial" panose="020B0604020202020204" pitchFamily="34" charset="0"/>
              </a:rPr>
              <a:t>radioamateur</a:t>
            </a:r>
            <a:r>
              <a:rPr lang="de-CH" sz="3600" b="1" dirty="0">
                <a:cs typeface="Arial" panose="020B0604020202020204" pitchFamily="34" charset="0"/>
              </a:rPr>
              <a:t> de secours?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B72E7-439A-4E58-829A-CCF6BF2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15149"/>
            <a:ext cx="8280920" cy="401405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Deuxième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indication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voulons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conserver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nos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privilèges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(en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particuliers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nos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fréquences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devons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présenter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raison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d’être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compréhensible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pertinente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manière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similaire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à ce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chasseurs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les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samaritains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chiens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recherches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sauvetage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(REDOG)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Ceci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aussi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de nos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antennes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radioamateurs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doivent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être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connus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leurs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bons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services au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autorités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ainsi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qu’envers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dans les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situtations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crise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leurs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techiques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leur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permettent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d’établir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liasons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petites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distances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864096" cy="365125"/>
          </a:xfrm>
        </p:spPr>
        <p:txBody>
          <a:bodyPr/>
          <a:lstStyle/>
          <a:p>
            <a:fld id="{21A9A9FC-9590-49C1-A64C-73F17E16E7CF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C3C830D-A364-841E-F126-7E042256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92" y="6356350"/>
            <a:ext cx="1691208" cy="365125"/>
          </a:xfrm>
        </p:spPr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90C284-1AF2-DBEF-22F1-4B4519DF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968552" cy="365125"/>
          </a:xfrm>
        </p:spPr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688853-C668-2B1F-928C-F7982BDD0688}"/>
              </a:ext>
            </a:extLst>
          </p:cNvPr>
          <p:cNvSpPr txBox="1"/>
          <p:nvPr/>
        </p:nvSpPr>
        <p:spPr>
          <a:xfrm>
            <a:off x="1139900" y="5417753"/>
            <a:ext cx="770485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CH" sz="2400" b="1" dirty="0" err="1"/>
              <a:t>Un</a:t>
            </a:r>
            <a:r>
              <a:rPr lang="de-CH" sz="2400" b="1" dirty="0"/>
              <a:t> </a:t>
            </a:r>
            <a:r>
              <a:rPr lang="de-CH" sz="2400" b="1" dirty="0" err="1"/>
              <a:t>réseau</a:t>
            </a:r>
            <a:r>
              <a:rPr lang="de-CH" sz="2400" b="1" dirty="0"/>
              <a:t> </a:t>
            </a:r>
            <a:r>
              <a:rPr lang="de-CH" sz="2400" b="1" dirty="0" err="1"/>
              <a:t>radioamateur</a:t>
            </a:r>
            <a:r>
              <a:rPr lang="de-CH" sz="2400" b="1" dirty="0"/>
              <a:t> de secours </a:t>
            </a:r>
            <a:r>
              <a:rPr lang="de-CH" sz="2400" b="1" dirty="0" err="1"/>
              <a:t>s’impose</a:t>
            </a:r>
            <a:endParaRPr lang="de-CH" sz="2400" b="1" dirty="0"/>
          </a:p>
          <a:p>
            <a:r>
              <a:rPr lang="de-CH" sz="2400" b="1" dirty="0" err="1"/>
              <a:t>d’autant</a:t>
            </a:r>
            <a:r>
              <a:rPr lang="de-CH" sz="2400" b="1" dirty="0"/>
              <a:t> plus </a:t>
            </a:r>
            <a:r>
              <a:rPr lang="de-CH" sz="2400" b="1" dirty="0" err="1"/>
              <a:t>aujourd’hui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5391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E65D7-E1B2-6166-01B9-9EF01ECD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72194"/>
            <a:ext cx="7920880" cy="972445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Liasons</a:t>
            </a:r>
            <a:r>
              <a:rPr lang="en-US" sz="3600" b="1" dirty="0"/>
              <a:t> de </a:t>
            </a:r>
            <a:r>
              <a:rPr lang="en-US" sz="3600" b="1" dirty="0" err="1"/>
              <a:t>secours</a:t>
            </a:r>
            <a:r>
              <a:rPr lang="en-US" sz="3600" b="1" dirty="0"/>
              <a:t> en situation de </a:t>
            </a:r>
            <a:r>
              <a:rPr lang="en-US" sz="3600" b="1" dirty="0" err="1"/>
              <a:t>crise</a:t>
            </a:r>
            <a:endParaRPr lang="en-US" sz="3600" b="1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BF258-DF9C-220D-D1C5-769D2AEE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864096" cy="365125"/>
          </a:xfrm>
        </p:spPr>
        <p:txBody>
          <a:bodyPr/>
          <a:lstStyle/>
          <a:p>
            <a:fld id="{21A9A9FC-9590-49C1-A64C-73F17E16E7CF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7722EA-D56D-08B7-9968-9EFD0BE5758B}"/>
              </a:ext>
            </a:extLst>
          </p:cNvPr>
          <p:cNvSpPr txBox="1"/>
          <p:nvPr/>
        </p:nvSpPr>
        <p:spPr>
          <a:xfrm>
            <a:off x="971600" y="1144600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radioamateurs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aident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manière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optimale,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afin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sortir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d’une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situation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crise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en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mettant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leur </a:t>
            </a:r>
            <a:r>
              <a:rPr lang="de-CH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propre </a:t>
            </a:r>
            <a:r>
              <a:rPr lang="de-CH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équipements</a:t>
            </a:r>
            <a:r>
              <a:rPr lang="de-CH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CH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radios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ainsi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que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CH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leur </a:t>
            </a:r>
            <a:r>
              <a:rPr lang="de-CH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savoir</a:t>
            </a:r>
            <a:r>
              <a:rPr lang="de-CH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-faire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à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disposition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la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communauté</a:t>
            </a:r>
            <a:r>
              <a:rPr lang="de-CH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CH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pour</a:t>
            </a:r>
            <a:r>
              <a:rPr lang="de-CH" sz="2000" dirty="0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09A7CD7-DB29-3FC1-6459-FA39044F73D2}"/>
              </a:ext>
            </a:extLst>
          </p:cNvPr>
          <p:cNvSpPr/>
          <p:nvPr/>
        </p:nvSpPr>
        <p:spPr>
          <a:xfrm>
            <a:off x="1116828" y="2739325"/>
            <a:ext cx="1800200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les </a:t>
            </a:r>
            <a:r>
              <a:rPr lang="de-CH" sz="2400" dirty="0" err="1"/>
              <a:t>autorités</a:t>
            </a:r>
            <a:endParaRPr lang="de-CH" sz="2400" dirty="0"/>
          </a:p>
          <a:p>
            <a:pPr algn="ctr"/>
            <a:r>
              <a:rPr lang="de-CH" dirty="0" err="1"/>
              <a:t>selon</a:t>
            </a:r>
            <a:r>
              <a:rPr lang="de-CH" dirty="0"/>
              <a:t>  </a:t>
            </a:r>
            <a:r>
              <a:rPr lang="de-CH" dirty="0" err="1"/>
              <a:t>accord</a:t>
            </a:r>
            <a:r>
              <a:rPr lang="de-CH" dirty="0"/>
              <a:t>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3F52E10-3EFA-1B7A-040B-37C08317D9B1}"/>
              </a:ext>
            </a:extLst>
          </p:cNvPr>
          <p:cNvSpPr/>
          <p:nvPr/>
        </p:nvSpPr>
        <p:spPr>
          <a:xfrm>
            <a:off x="5566618" y="2751719"/>
            <a:ext cx="2592288" cy="1152129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la </a:t>
            </a:r>
            <a:r>
              <a:rPr lang="de-CH" sz="2400" dirty="0" err="1"/>
              <a:t>population</a:t>
            </a:r>
            <a:r>
              <a:rPr lang="de-CH" sz="2400" dirty="0"/>
              <a:t> et  les </a:t>
            </a:r>
            <a:r>
              <a:rPr lang="de-CH" sz="2400" dirty="0" err="1"/>
              <a:t>autorités</a:t>
            </a:r>
            <a:r>
              <a:rPr lang="de-CH" sz="2400" dirty="0"/>
              <a:t> </a:t>
            </a:r>
          </a:p>
          <a:p>
            <a:pPr algn="ctr"/>
            <a:r>
              <a:rPr lang="de-CH" dirty="0" err="1"/>
              <a:t>spontanément</a:t>
            </a:r>
            <a:endParaRPr lang="de-CH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11A1C13-500D-B34E-453E-189393AD79F7}"/>
              </a:ext>
            </a:extLst>
          </p:cNvPr>
          <p:cNvCxnSpPr>
            <a:cxnSpLocks/>
          </p:cNvCxnSpPr>
          <p:nvPr/>
        </p:nvCxnSpPr>
        <p:spPr>
          <a:xfrm flipH="1">
            <a:off x="3191712" y="2567651"/>
            <a:ext cx="936104" cy="648072"/>
          </a:xfrm>
          <a:prstGeom prst="straightConnector1">
            <a:avLst/>
          </a:prstGeom>
          <a:ln w="76200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A0E348D-3280-9C7F-7AEA-FE0427AAD479}"/>
              </a:ext>
            </a:extLst>
          </p:cNvPr>
          <p:cNvCxnSpPr>
            <a:cxnSpLocks/>
          </p:cNvCxnSpPr>
          <p:nvPr/>
        </p:nvCxnSpPr>
        <p:spPr>
          <a:xfrm>
            <a:off x="4280216" y="2553003"/>
            <a:ext cx="999730" cy="648072"/>
          </a:xfrm>
          <a:prstGeom prst="straightConnector1">
            <a:avLst/>
          </a:prstGeom>
          <a:ln w="76200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D874833E-D06B-E0DD-3A91-69CC70D1A340}"/>
              </a:ext>
            </a:extLst>
          </p:cNvPr>
          <p:cNvSpPr txBox="1"/>
          <p:nvPr/>
        </p:nvSpPr>
        <p:spPr>
          <a:xfrm>
            <a:off x="676713" y="4127981"/>
            <a:ext cx="382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Radioamateurs </a:t>
            </a:r>
            <a:r>
              <a:rPr lang="de-CH" dirty="0" err="1"/>
              <a:t>issus</a:t>
            </a:r>
            <a:r>
              <a:rPr lang="de-CH" dirty="0"/>
              <a:t> de </a:t>
            </a:r>
            <a:r>
              <a:rPr lang="de-CH" dirty="0" err="1"/>
              <a:t>groupes</a:t>
            </a:r>
            <a:r>
              <a:rPr lang="de-CH" dirty="0"/>
              <a:t>, </a:t>
            </a:r>
            <a:r>
              <a:rPr lang="de-CH" dirty="0" err="1"/>
              <a:t>assurant</a:t>
            </a:r>
            <a:r>
              <a:rPr lang="de-CH" dirty="0"/>
              <a:t> des </a:t>
            </a:r>
            <a:r>
              <a:rPr lang="de-CH" dirty="0" err="1"/>
              <a:t>communications</a:t>
            </a:r>
            <a:r>
              <a:rPr lang="de-CH" dirty="0"/>
              <a:t> de secours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B775B28-464B-CD67-EB59-E8F2863D628D}"/>
              </a:ext>
            </a:extLst>
          </p:cNvPr>
          <p:cNvSpPr txBox="1"/>
          <p:nvPr/>
        </p:nvSpPr>
        <p:spPr>
          <a:xfrm>
            <a:off x="5503314" y="4137016"/>
            <a:ext cx="286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Radioamateurs </a:t>
            </a:r>
            <a:r>
              <a:rPr lang="de-CH" dirty="0" err="1"/>
              <a:t>sans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obligation</a:t>
            </a:r>
            <a:r>
              <a:rPr lang="de-CH" dirty="0"/>
              <a:t> formelle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1A0AAAA-9030-C06D-960A-8338EC923E16}"/>
              </a:ext>
            </a:extLst>
          </p:cNvPr>
          <p:cNvSpPr/>
          <p:nvPr/>
        </p:nvSpPr>
        <p:spPr>
          <a:xfrm>
            <a:off x="1134464" y="5046810"/>
            <a:ext cx="1800200" cy="1262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/>
              <a:t>Exploitation</a:t>
            </a:r>
            <a:r>
              <a:rPr lang="de-CH" sz="2400" dirty="0"/>
              <a:t> du </a:t>
            </a:r>
            <a:r>
              <a:rPr lang="de-CH" sz="2400" dirty="0" err="1"/>
              <a:t>réseau</a:t>
            </a:r>
            <a:endParaRPr lang="de-CH" sz="2400" dirty="0"/>
          </a:p>
          <a:p>
            <a:pPr algn="ctr"/>
            <a:r>
              <a:rPr lang="de-CH" dirty="0" err="1"/>
              <a:t>selon</a:t>
            </a:r>
            <a:r>
              <a:rPr lang="de-CH" dirty="0"/>
              <a:t>  </a:t>
            </a:r>
            <a:r>
              <a:rPr lang="de-CH" dirty="0" err="1"/>
              <a:t>convention</a:t>
            </a:r>
            <a:endParaRPr lang="de-CH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F1B43F9-18C0-9260-C9DC-93006E5DE171}"/>
              </a:ext>
            </a:extLst>
          </p:cNvPr>
          <p:cNvSpPr/>
          <p:nvPr/>
        </p:nvSpPr>
        <p:spPr>
          <a:xfrm>
            <a:off x="5583048" y="5011637"/>
            <a:ext cx="2661360" cy="1344713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/>
              <a:t>Exploitation</a:t>
            </a:r>
            <a:r>
              <a:rPr lang="de-CH" sz="2400" dirty="0"/>
              <a:t> du </a:t>
            </a:r>
            <a:r>
              <a:rPr lang="de-CH" sz="2400" dirty="0" err="1"/>
              <a:t>réseau</a:t>
            </a:r>
            <a:r>
              <a:rPr lang="de-CH" sz="2400" dirty="0"/>
              <a:t> </a:t>
            </a:r>
            <a:r>
              <a:rPr lang="de-CH" sz="2400" dirty="0" err="1"/>
              <a:t>selon</a:t>
            </a:r>
            <a:r>
              <a:rPr lang="de-CH" sz="2400" dirty="0"/>
              <a:t> les </a:t>
            </a:r>
            <a:r>
              <a:rPr lang="de-CH" sz="2400" dirty="0" err="1"/>
              <a:t>directives</a:t>
            </a:r>
            <a:r>
              <a:rPr lang="de-CH" sz="2400" dirty="0"/>
              <a:t> de </a:t>
            </a:r>
            <a:r>
              <a:rPr lang="de-CH" sz="2400" dirty="0" err="1"/>
              <a:t>l’USKA</a:t>
            </a:r>
            <a:endParaRPr lang="de-CH" dirty="0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7AC27D8-2804-4840-ADA4-3A4A4F90ECA5}"/>
              </a:ext>
            </a:extLst>
          </p:cNvPr>
          <p:cNvCxnSpPr>
            <a:cxnSpLocks/>
          </p:cNvCxnSpPr>
          <p:nvPr/>
        </p:nvCxnSpPr>
        <p:spPr>
          <a:xfrm flipH="1">
            <a:off x="2034564" y="3891453"/>
            <a:ext cx="2" cy="342014"/>
          </a:xfrm>
          <a:prstGeom prst="straightConnector1">
            <a:avLst/>
          </a:prstGeom>
          <a:ln w="76200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60634D7-768B-5BFA-B5CB-E80CB9C591D1}"/>
              </a:ext>
            </a:extLst>
          </p:cNvPr>
          <p:cNvCxnSpPr>
            <a:cxnSpLocks/>
          </p:cNvCxnSpPr>
          <p:nvPr/>
        </p:nvCxnSpPr>
        <p:spPr>
          <a:xfrm>
            <a:off x="6829198" y="3903848"/>
            <a:ext cx="33564" cy="329619"/>
          </a:xfrm>
          <a:prstGeom prst="straightConnector1">
            <a:avLst/>
          </a:prstGeom>
          <a:ln w="76200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C6715-A1B1-AF8F-0AE1-5849CD91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92" y="6356350"/>
            <a:ext cx="1691208" cy="365125"/>
          </a:xfrm>
        </p:spPr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3D9E44-D31A-FB69-FF0E-7FF7F5A2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968552" cy="365125"/>
          </a:xfrm>
        </p:spPr>
        <p:txBody>
          <a:bodyPr/>
          <a:lstStyle/>
          <a:p>
            <a:r>
              <a:rPr lang="de-CH" dirty="0"/>
              <a:t>Notfunk-Tagung Sugiez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6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68323"/>
            <a:ext cx="7920880" cy="972445"/>
          </a:xfrm>
        </p:spPr>
        <p:txBody>
          <a:bodyPr>
            <a:noAutofit/>
          </a:bodyPr>
          <a:lstStyle/>
          <a:p>
            <a:r>
              <a:rPr lang="de-CH" sz="2800" b="1" dirty="0" err="1"/>
              <a:t>Réseau</a:t>
            </a:r>
            <a:r>
              <a:rPr lang="de-CH" sz="2800" b="1" dirty="0"/>
              <a:t> </a:t>
            </a:r>
            <a:r>
              <a:rPr lang="de-CH" sz="2800" b="1" dirty="0" err="1"/>
              <a:t>radio</a:t>
            </a:r>
            <a:r>
              <a:rPr lang="de-CH" sz="2800" b="1" dirty="0"/>
              <a:t> de secours par les </a:t>
            </a:r>
            <a:r>
              <a:rPr lang="de-CH" sz="2800" b="1" dirty="0" err="1"/>
              <a:t>radioamateurs</a:t>
            </a:r>
            <a:r>
              <a:rPr lang="de-CH" sz="2800" b="1" dirty="0"/>
              <a:t>:</a:t>
            </a:r>
            <a:br>
              <a:rPr lang="de-CH" sz="2800" b="1" dirty="0"/>
            </a:br>
            <a:r>
              <a:rPr lang="de-CH" sz="3200" b="1" dirty="0"/>
              <a:t>Les </a:t>
            </a:r>
            <a:r>
              <a:rPr lang="de-CH" sz="3200" b="1" dirty="0" err="1"/>
              <a:t>bases</a:t>
            </a:r>
            <a:endParaRPr lang="de-CH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B72E7-439A-4E58-829A-CCF6BF22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39590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CH" sz="8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«</a:t>
            </a:r>
            <a:r>
              <a:rPr lang="de-CH" sz="8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  <a:r>
              <a:rPr lang="de-CH" sz="8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de-CH" sz="8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secours</a:t>
            </a:r>
            <a:r>
              <a:rPr lang="de-CH" sz="8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on </a:t>
            </a:r>
            <a:r>
              <a:rPr lang="de-CH" sz="8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</a:t>
            </a:r>
            <a:r>
              <a:rPr lang="de-CH" sz="8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8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télécommunications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s’organisent</a:t>
            </a:r>
            <a:r>
              <a:rPr lang="de-CH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de-CH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elle-même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 travers des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radioamateurs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lorsque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survient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sinistre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majeur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buts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l’alarme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 sont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activées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sollicitation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autorités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des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de-CH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8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sauvetage</a:t>
            </a:r>
            <a:r>
              <a:rPr lang="de-CH" sz="80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CH" sz="8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communications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établies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par le </a:t>
            </a:r>
            <a:r>
              <a:rPr lang="de-CH" sz="8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«</a:t>
            </a:r>
            <a:r>
              <a:rPr lang="de-CH" sz="80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réseau</a:t>
            </a:r>
            <a:r>
              <a:rPr lang="de-CH" sz="8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radio</a:t>
            </a:r>
            <a:r>
              <a:rPr lang="de-CH" sz="8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 secours» 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des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radioamateurs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peuvent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rapidement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compléter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ponctuellement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le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réseau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public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et/ou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apporter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redondance</a:t>
            </a:r>
            <a:r>
              <a:rPr lang="de-CH" sz="8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et </a:t>
            </a:r>
            <a:r>
              <a:rPr lang="de-CH" sz="80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sécurité</a:t>
            </a:r>
            <a:r>
              <a:rPr lang="de-CH" sz="8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de-CH" sz="8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opérateur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CB, ainsi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que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des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personnes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privées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avec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des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appareils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PMR446 (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sans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licence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peuvent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égalements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établir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des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liaisons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utiles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Toutefois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la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portée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telles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installations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est </a:t>
            </a:r>
            <a:r>
              <a:rPr lang="de-CH" sz="8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limitée</a:t>
            </a:r>
            <a:r>
              <a:rPr lang="de-CH" sz="8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de-CH" sz="8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br>
              <a:rPr lang="de-CH" sz="9600" dirty="0">
                <a:sym typeface="Wingdings" panose="05000000000000000000" pitchFamily="2" charset="2"/>
              </a:rPr>
            </a:br>
            <a:endParaRPr lang="de-CH" sz="38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sz="6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AutoNum type="arabicPeriod" startAt="2"/>
            </a:pPr>
            <a:endParaRPr lang="de-CH" sz="17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AutoNum type="arabicPeriod" startAt="2"/>
            </a:pPr>
            <a:endParaRPr lang="de-CH" sz="17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AutoNum type="arabicPeriod" startAt="2"/>
            </a:pPr>
            <a:endParaRPr lang="de-CH" sz="17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br>
              <a:rPr lang="de-CH" sz="2800" dirty="0">
                <a:sym typeface="Wingdings" panose="05000000000000000000" pitchFamily="2" charset="2"/>
              </a:rPr>
            </a:br>
            <a:endParaRPr lang="de-CH" sz="1800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de-CH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de-CH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de-CH" sz="19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sz="3500" dirty="0">
              <a:sym typeface="Wingdings" panose="05000000000000000000" pitchFamily="2" charset="2"/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016B331-52E3-4E47-B783-4F312A0E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864096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A9FC-9590-49C1-A64C-73F17E16E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CDAD864-A43D-4FE6-9B45-0A97D6BB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4406" y="6410140"/>
            <a:ext cx="4680520" cy="365125"/>
          </a:xfrm>
        </p:spPr>
        <p:txBody>
          <a:bodyPr/>
          <a:lstStyle/>
          <a:p>
            <a:r>
              <a:rPr lang="de-CH" dirty="0"/>
              <a:t>Notfunk-Tagung Sugiez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E615E4-6EEF-D0A2-0766-868D77E0CF61}"/>
              </a:ext>
            </a:extLst>
          </p:cNvPr>
          <p:cNvSpPr txBox="1"/>
          <p:nvPr/>
        </p:nvSpPr>
        <p:spPr>
          <a:xfrm>
            <a:off x="1161871" y="5495826"/>
            <a:ext cx="7486548" cy="92333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tx2">
                    <a:lumMod val="75000"/>
                  </a:schemeClr>
                </a:solidFill>
              </a:rPr>
              <a:t>Nous </a:t>
            </a:r>
            <a:r>
              <a:rPr lang="de-CH" b="1" dirty="0" err="1">
                <a:solidFill>
                  <a:schemeClr val="tx2">
                    <a:lumMod val="75000"/>
                  </a:schemeClr>
                </a:solidFill>
              </a:rPr>
              <a:t>sommes</a:t>
            </a:r>
            <a:endParaRPr lang="de-CH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CH" b="1" dirty="0">
                <a:solidFill>
                  <a:schemeClr val="tx2">
                    <a:lumMod val="75000"/>
                  </a:schemeClr>
                </a:solidFill>
              </a:rPr>
              <a:t>	- les </a:t>
            </a:r>
            <a:r>
              <a:rPr lang="de-CH" b="1" dirty="0" err="1">
                <a:solidFill>
                  <a:schemeClr val="tx2">
                    <a:lumMod val="75000"/>
                  </a:schemeClr>
                </a:solidFill>
              </a:rPr>
              <a:t>samaritains</a:t>
            </a:r>
            <a:r>
              <a:rPr lang="de-CH" b="1" dirty="0">
                <a:solidFill>
                  <a:schemeClr val="tx2">
                    <a:lumMod val="75000"/>
                  </a:schemeClr>
                </a:solidFill>
              </a:rPr>
              <a:t> de la communication </a:t>
            </a:r>
            <a:r>
              <a:rPr lang="de-CH" b="1" dirty="0" err="1">
                <a:solidFill>
                  <a:schemeClr val="tx2">
                    <a:lumMod val="75000"/>
                  </a:schemeClr>
                </a:solidFill>
              </a:rPr>
              <a:t>sans</a:t>
            </a:r>
            <a:r>
              <a:rPr lang="de-CH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CH" b="1" dirty="0" err="1">
                <a:solidFill>
                  <a:schemeClr val="tx2">
                    <a:lumMod val="75000"/>
                  </a:schemeClr>
                </a:solidFill>
              </a:rPr>
              <a:t>fils</a:t>
            </a:r>
            <a:endParaRPr lang="de-CH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CH" b="1" dirty="0">
                <a:solidFill>
                  <a:schemeClr val="tx2">
                    <a:lumMod val="75000"/>
                  </a:schemeClr>
                </a:solidFill>
              </a:rPr>
              <a:t>	- les </a:t>
            </a:r>
            <a:r>
              <a:rPr lang="de-CH" b="1" dirty="0" err="1">
                <a:solidFill>
                  <a:schemeClr val="tx2">
                    <a:lumMod val="75000"/>
                  </a:schemeClr>
                </a:solidFill>
              </a:rPr>
              <a:t>secouristes</a:t>
            </a:r>
            <a:r>
              <a:rPr lang="de-CH" b="1" dirty="0">
                <a:solidFill>
                  <a:schemeClr val="tx2">
                    <a:lumMod val="75000"/>
                  </a:schemeClr>
                </a:solidFill>
              </a:rPr>
              <a:t> des </a:t>
            </a:r>
            <a:r>
              <a:rPr lang="de-CH" b="1" dirty="0" err="1">
                <a:solidFill>
                  <a:schemeClr val="tx2">
                    <a:lumMod val="75000"/>
                  </a:schemeClr>
                </a:solidFill>
              </a:rPr>
              <a:t>télécommunictions</a:t>
            </a:r>
            <a:r>
              <a:rPr lang="de-CH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88C85C-9890-F73D-38AB-CA0A9B2A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92" y="6356350"/>
            <a:ext cx="1691208" cy="365125"/>
          </a:xfrm>
        </p:spPr>
        <p:txBody>
          <a:bodyPr/>
          <a:lstStyle/>
          <a:p>
            <a:r>
              <a:rPr lang="en-US" dirty="0"/>
              <a:t>14. - </a:t>
            </a:r>
            <a:r>
              <a:rPr lang="en-US" dirty="0" err="1"/>
              <a:t>Oktober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53878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 Liaison en </a:t>
            </a:r>
            <a:r>
              <a:rPr lang="de-CH" b="1" dirty="0" err="1"/>
              <a:t>situation</a:t>
            </a:r>
            <a:r>
              <a:rPr lang="de-CH" b="1" dirty="0"/>
              <a:t> de </a:t>
            </a:r>
            <a:r>
              <a:rPr lang="de-CH" b="1" dirty="0" err="1"/>
              <a:t>crise</a:t>
            </a:r>
            <a:endParaRPr lang="de-CH" sz="4000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9D576E-738E-418C-9BA4-CF8F1195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2224" y="6435180"/>
            <a:ext cx="4680520" cy="365125"/>
          </a:xfrm>
        </p:spPr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33B8DE-8D62-422B-A15A-65751BE2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864096" cy="365125"/>
          </a:xfrm>
        </p:spPr>
        <p:txBody>
          <a:bodyPr/>
          <a:lstStyle/>
          <a:p>
            <a:fld id="{21A9A9FC-9590-49C1-A64C-73F17E16E7CF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D59309-9D99-C2CE-CF52-6BBFAFF23AAA}"/>
              </a:ext>
            </a:extLst>
          </p:cNvPr>
          <p:cNvSpPr txBox="1"/>
          <p:nvPr/>
        </p:nvSpPr>
        <p:spPr>
          <a:xfrm>
            <a:off x="1115616" y="1254642"/>
            <a:ext cx="77048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Lieux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de-CH" sz="2000" b="1" dirty="0" err="1">
                <a:solidFill>
                  <a:prstClr val="black"/>
                </a:solidFill>
              </a:rPr>
              <a:t>possibles</a:t>
            </a:r>
            <a:r>
              <a:rPr lang="de-CH" sz="2000" b="1" dirty="0">
                <a:solidFill>
                  <a:prstClr val="black"/>
                </a:solidFill>
              </a:rPr>
              <a:t> </a:t>
            </a:r>
            <a:r>
              <a:rPr lang="de-CH" sz="2000" b="1" dirty="0" err="1">
                <a:solidFill>
                  <a:prstClr val="black"/>
                </a:solidFill>
              </a:rPr>
              <a:t>pour</a:t>
            </a:r>
            <a:r>
              <a:rPr lang="de-CH" sz="2000" b="1" dirty="0">
                <a:solidFill>
                  <a:prstClr val="black"/>
                </a:solidFill>
              </a:rPr>
              <a:t> </a:t>
            </a:r>
            <a:r>
              <a:rPr lang="de-CH" sz="2000" b="1" dirty="0" err="1">
                <a:solidFill>
                  <a:prstClr val="black"/>
                </a:solidFill>
              </a:rPr>
              <a:t>un</a:t>
            </a:r>
            <a:r>
              <a:rPr lang="de-CH" sz="2000" b="1" dirty="0">
                <a:solidFill>
                  <a:prstClr val="black"/>
                </a:solidFill>
              </a:rPr>
              <a:t>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engagegement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000" dirty="0" err="1">
                <a:solidFill>
                  <a:prstClr val="black"/>
                </a:solidFill>
              </a:rPr>
              <a:t>r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enforcement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 </a:t>
            </a:r>
            <a:r>
              <a:rPr lang="de-CH" sz="2000" dirty="0">
                <a:solidFill>
                  <a:prstClr val="black"/>
                </a:solidFill>
              </a:rPr>
              <a:t>Point de </a:t>
            </a:r>
            <a:r>
              <a:rPr lang="de-CH" sz="2000" dirty="0" err="1">
                <a:solidFill>
                  <a:prstClr val="black"/>
                </a:solidFill>
              </a:rPr>
              <a:t>Rencontre</a:t>
            </a:r>
            <a:r>
              <a:rPr lang="de-CH" sz="2000" dirty="0">
                <a:solidFill>
                  <a:prstClr val="black"/>
                </a:solidFill>
              </a:rPr>
              <a:t> </a:t>
            </a:r>
            <a:r>
              <a:rPr lang="de-CH" sz="2000" dirty="0" err="1">
                <a:solidFill>
                  <a:prstClr val="black"/>
                </a:solidFill>
              </a:rPr>
              <a:t>d’Urgence</a:t>
            </a:r>
            <a:r>
              <a:rPr lang="de-CH" sz="2000" dirty="0">
                <a:solidFill>
                  <a:prstClr val="black"/>
                </a:solidFill>
              </a:rPr>
              <a:t> </a:t>
            </a:r>
            <a:r>
              <a:rPr lang="de-CH" sz="2000" dirty="0" err="1">
                <a:solidFill>
                  <a:prstClr val="black"/>
                </a:solidFill>
              </a:rPr>
              <a:t>importants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000" dirty="0" err="1">
                <a:solidFill>
                  <a:prstClr val="black"/>
                </a:solidFill>
              </a:rPr>
              <a:t>r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elier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les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hôpitaux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importants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entre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eux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000" dirty="0" err="1">
                <a:solidFill>
                  <a:prstClr val="black"/>
                </a:solidFill>
              </a:rPr>
              <a:t>s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outien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à la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Protection</a:t>
            </a:r>
            <a:r>
              <a:rPr kumimoji="0" lang="de-CH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de-CH" sz="2000" dirty="0" err="1">
                <a:solidFill>
                  <a:prstClr val="black"/>
                </a:solidFill>
              </a:rPr>
              <a:t>C</a:t>
            </a:r>
            <a:r>
              <a:rPr kumimoji="0" lang="de-CH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ivile</a:t>
            </a:r>
            <a:r>
              <a:rPr kumimoji="0" lang="de-CH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et </a:t>
            </a:r>
            <a:r>
              <a:rPr kumimoji="0" lang="de-CH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aux</a:t>
            </a:r>
            <a:r>
              <a:rPr kumimoji="0" lang="de-CH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pompiers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000" dirty="0">
                <a:solidFill>
                  <a:prstClr val="black"/>
                </a:solidFill>
              </a:rPr>
              <a:t>é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tablir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des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liaisons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avec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des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région</a:t>
            </a:r>
            <a:r>
              <a:rPr lang="de-CH" sz="2000" dirty="0">
                <a:solidFill>
                  <a:prstClr val="black"/>
                </a:solidFill>
              </a:rPr>
              <a:t>s </a:t>
            </a:r>
            <a:r>
              <a:rPr lang="de-CH" sz="2000" dirty="0" err="1">
                <a:solidFill>
                  <a:prstClr val="black"/>
                </a:solidFill>
              </a:rPr>
              <a:t>isolées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000" dirty="0" err="1">
                <a:solidFill>
                  <a:prstClr val="black"/>
                </a:solidFill>
              </a:rPr>
              <a:t>établir</a:t>
            </a:r>
            <a:r>
              <a:rPr lang="de-CH" sz="2000" dirty="0">
                <a:solidFill>
                  <a:prstClr val="black"/>
                </a:solidFill>
              </a:rPr>
              <a:t> des </a:t>
            </a:r>
            <a:r>
              <a:rPr lang="de-CH" sz="2000" dirty="0" err="1">
                <a:solidFill>
                  <a:prstClr val="black"/>
                </a:solidFill>
              </a:rPr>
              <a:t>liaisons</a:t>
            </a:r>
            <a:r>
              <a:rPr lang="de-CH" sz="2000" dirty="0">
                <a:solidFill>
                  <a:prstClr val="black"/>
                </a:solidFill>
              </a:rPr>
              <a:t> entre les </a:t>
            </a:r>
            <a:r>
              <a:rPr lang="de-CH" sz="2000" dirty="0" err="1">
                <a:solidFill>
                  <a:prstClr val="black"/>
                </a:solidFill>
              </a:rPr>
              <a:t>communes</a:t>
            </a:r>
            <a:r>
              <a:rPr lang="de-CH" sz="2000" dirty="0">
                <a:solidFill>
                  <a:prstClr val="black"/>
                </a:solidFill>
              </a:rPr>
              <a:t> importante du </a:t>
            </a:r>
            <a:r>
              <a:rPr lang="de-CH" sz="2000" dirty="0" err="1">
                <a:solidFill>
                  <a:prstClr val="black"/>
                </a:solidFill>
              </a:rPr>
              <a:t>canton</a:t>
            </a:r>
            <a:endParaRPr lang="de-CH" sz="20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000" dirty="0" err="1">
                <a:solidFill>
                  <a:prstClr val="black"/>
                </a:solidFill>
              </a:rPr>
              <a:t>liaison</a:t>
            </a:r>
            <a:r>
              <a:rPr lang="de-CH" sz="2000" dirty="0">
                <a:solidFill>
                  <a:prstClr val="black"/>
                </a:solidFill>
              </a:rPr>
              <a:t> </a:t>
            </a:r>
            <a:r>
              <a:rPr lang="de-CH" sz="2000" dirty="0" err="1">
                <a:solidFill>
                  <a:prstClr val="black"/>
                </a:solidFill>
              </a:rPr>
              <a:t>éventuelle</a:t>
            </a:r>
            <a:r>
              <a:rPr lang="de-CH" sz="2000" dirty="0">
                <a:solidFill>
                  <a:prstClr val="black"/>
                </a:solidFill>
              </a:rPr>
              <a:t> entre le </a:t>
            </a:r>
            <a:r>
              <a:rPr lang="de-CH" sz="2000" dirty="0" err="1">
                <a:solidFill>
                  <a:prstClr val="black"/>
                </a:solidFill>
              </a:rPr>
              <a:t>canton</a:t>
            </a:r>
            <a:r>
              <a:rPr lang="de-CH" sz="2000" dirty="0">
                <a:solidFill>
                  <a:prstClr val="black"/>
                </a:solidFill>
              </a:rPr>
              <a:t> et la CENAL (NEOCS)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279007-E9D0-A3F4-62F0-4F89D244A4D1}"/>
              </a:ext>
            </a:extLst>
          </p:cNvPr>
          <p:cNvSpPr txBox="1"/>
          <p:nvPr/>
        </p:nvSpPr>
        <p:spPr>
          <a:xfrm>
            <a:off x="1115616" y="4645669"/>
            <a:ext cx="7920880" cy="1323439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rgbClr val="180A7C"/>
                </a:solidFill>
              </a:rPr>
              <a:t>Les </a:t>
            </a:r>
            <a:r>
              <a:rPr lang="de-CH" sz="2000" dirty="0" err="1">
                <a:solidFill>
                  <a:srgbClr val="180A7C"/>
                </a:solidFill>
              </a:rPr>
              <a:t>communications</a:t>
            </a:r>
            <a:r>
              <a:rPr lang="de-CH" sz="2000" dirty="0">
                <a:solidFill>
                  <a:srgbClr val="180A7C"/>
                </a:solidFill>
              </a:rPr>
              <a:t> </a:t>
            </a:r>
            <a:r>
              <a:rPr lang="de-CH" sz="2000" dirty="0" err="1">
                <a:solidFill>
                  <a:srgbClr val="180A7C"/>
                </a:solidFill>
              </a:rPr>
              <a:t>radioamateurs</a:t>
            </a:r>
            <a:r>
              <a:rPr lang="de-CH" sz="2000" dirty="0">
                <a:solidFill>
                  <a:srgbClr val="180A7C"/>
                </a:solidFill>
              </a:rPr>
              <a:t> ne </a:t>
            </a:r>
            <a:r>
              <a:rPr lang="de-CH" sz="2000" dirty="0" err="1">
                <a:solidFill>
                  <a:srgbClr val="180A7C"/>
                </a:solidFill>
              </a:rPr>
              <a:t>remplacent</a:t>
            </a:r>
            <a:r>
              <a:rPr lang="de-CH" sz="2000" dirty="0">
                <a:solidFill>
                  <a:srgbClr val="180A7C"/>
                </a:solidFill>
              </a:rPr>
              <a:t> </a:t>
            </a:r>
            <a:r>
              <a:rPr lang="de-CH" sz="2000" dirty="0" err="1">
                <a:solidFill>
                  <a:srgbClr val="180A7C"/>
                </a:solidFill>
              </a:rPr>
              <a:t>pas</a:t>
            </a:r>
            <a:r>
              <a:rPr lang="de-CH" sz="2000" dirty="0">
                <a:solidFill>
                  <a:srgbClr val="180A7C"/>
                </a:solidFill>
              </a:rPr>
              <a:t> les </a:t>
            </a:r>
            <a:r>
              <a:rPr lang="de-CH" sz="2000" dirty="0" err="1">
                <a:solidFill>
                  <a:srgbClr val="180A7C"/>
                </a:solidFill>
              </a:rPr>
              <a:t>réseaux</a:t>
            </a:r>
            <a:r>
              <a:rPr lang="de-CH" sz="2000" dirty="0">
                <a:solidFill>
                  <a:srgbClr val="180A7C"/>
                </a:solidFill>
              </a:rPr>
              <a:t> </a:t>
            </a:r>
            <a:r>
              <a:rPr lang="de-CH" sz="2000" dirty="0" err="1">
                <a:solidFill>
                  <a:srgbClr val="180A7C"/>
                </a:solidFill>
              </a:rPr>
              <a:t>officiels</a:t>
            </a:r>
            <a:r>
              <a:rPr lang="de-CH" sz="2000" dirty="0">
                <a:solidFill>
                  <a:srgbClr val="180A7C"/>
                </a:solidFill>
              </a:rPr>
              <a:t> des </a:t>
            </a:r>
            <a:r>
              <a:rPr lang="de-CH" sz="2000" dirty="0" err="1">
                <a:solidFill>
                  <a:srgbClr val="180A7C"/>
                </a:solidFill>
              </a:rPr>
              <a:t>autorités</a:t>
            </a:r>
            <a:r>
              <a:rPr lang="de-CH" sz="2000" dirty="0">
                <a:solidFill>
                  <a:srgbClr val="180A7C"/>
                </a:solidFill>
              </a:rPr>
              <a:t>. </a:t>
            </a:r>
            <a:r>
              <a:rPr lang="de-CH" sz="2000" dirty="0" err="1">
                <a:solidFill>
                  <a:srgbClr val="180A7C"/>
                </a:solidFill>
              </a:rPr>
              <a:t>C’est</a:t>
            </a:r>
            <a:r>
              <a:rPr lang="de-CH" sz="2000" dirty="0">
                <a:solidFill>
                  <a:srgbClr val="180A7C"/>
                </a:solidFill>
              </a:rPr>
              <a:t> </a:t>
            </a:r>
            <a:r>
              <a:rPr lang="de-CH" sz="2000" dirty="0" err="1">
                <a:solidFill>
                  <a:srgbClr val="180A7C"/>
                </a:solidFill>
              </a:rPr>
              <a:t>un</a:t>
            </a:r>
            <a:r>
              <a:rPr lang="de-CH" sz="2000" dirty="0">
                <a:solidFill>
                  <a:srgbClr val="180A7C"/>
                </a:solidFill>
              </a:rPr>
              <a:t> </a:t>
            </a:r>
            <a:r>
              <a:rPr lang="de-CH" sz="2000" dirty="0" err="1">
                <a:solidFill>
                  <a:srgbClr val="180A7C"/>
                </a:solidFill>
              </a:rPr>
              <a:t>complément</a:t>
            </a:r>
            <a:r>
              <a:rPr lang="de-CH" sz="2000" dirty="0">
                <a:solidFill>
                  <a:srgbClr val="180A7C"/>
                </a:solidFill>
              </a:rPr>
              <a:t>, une </a:t>
            </a:r>
            <a:r>
              <a:rPr lang="de-CH" sz="2000" dirty="0" err="1">
                <a:solidFill>
                  <a:srgbClr val="180A7C"/>
                </a:solidFill>
              </a:rPr>
              <a:t>liaison</a:t>
            </a:r>
            <a:r>
              <a:rPr lang="de-CH" sz="2000" dirty="0">
                <a:solidFill>
                  <a:srgbClr val="180A7C"/>
                </a:solidFill>
              </a:rPr>
              <a:t> de secours, du </a:t>
            </a:r>
            <a:r>
              <a:rPr lang="de-CH" sz="2000" dirty="0" err="1">
                <a:solidFill>
                  <a:srgbClr val="180A7C"/>
                </a:solidFill>
              </a:rPr>
              <a:t>tout</a:t>
            </a:r>
            <a:r>
              <a:rPr lang="de-CH" sz="2000" dirty="0">
                <a:solidFill>
                  <a:srgbClr val="180A7C"/>
                </a:solidFill>
              </a:rPr>
              <a:t> </a:t>
            </a:r>
            <a:r>
              <a:rPr lang="de-CH" sz="2000" dirty="0" err="1">
                <a:solidFill>
                  <a:srgbClr val="180A7C"/>
                </a:solidFill>
              </a:rPr>
              <a:t>dernier</a:t>
            </a:r>
            <a:r>
              <a:rPr lang="de-CH" sz="2000" dirty="0">
                <a:solidFill>
                  <a:srgbClr val="180A7C"/>
                </a:solidFill>
              </a:rPr>
              <a:t> </a:t>
            </a:r>
            <a:r>
              <a:rPr lang="de-CH" sz="2000" dirty="0" err="1">
                <a:solidFill>
                  <a:srgbClr val="180A7C"/>
                </a:solidFill>
              </a:rPr>
              <a:t>ressort</a:t>
            </a:r>
            <a:r>
              <a:rPr lang="de-CH" sz="2000" dirty="0">
                <a:solidFill>
                  <a:srgbClr val="180A7C"/>
                </a:solidFill>
              </a:rPr>
              <a:t>, </a:t>
            </a:r>
            <a:r>
              <a:rPr lang="de-CH" sz="2000" dirty="0" err="1">
                <a:solidFill>
                  <a:srgbClr val="180A7C"/>
                </a:solidFill>
              </a:rPr>
              <a:t>liaison</a:t>
            </a:r>
            <a:r>
              <a:rPr lang="de-CH" sz="2000" dirty="0">
                <a:solidFill>
                  <a:srgbClr val="180A7C"/>
                </a:solidFill>
              </a:rPr>
              <a:t> </a:t>
            </a:r>
            <a:r>
              <a:rPr lang="de-CH" sz="2000" dirty="0" err="1">
                <a:solidFill>
                  <a:srgbClr val="180A7C"/>
                </a:solidFill>
              </a:rPr>
              <a:t>qu’un</a:t>
            </a:r>
            <a:r>
              <a:rPr lang="de-CH" sz="2000" dirty="0">
                <a:solidFill>
                  <a:srgbClr val="180A7C"/>
                </a:solidFill>
              </a:rPr>
              <a:t> </a:t>
            </a:r>
            <a:r>
              <a:rPr lang="de-CH" sz="2000" dirty="0" err="1">
                <a:solidFill>
                  <a:srgbClr val="180A7C"/>
                </a:solidFill>
              </a:rPr>
              <a:t>organisme</a:t>
            </a:r>
            <a:r>
              <a:rPr lang="de-CH" sz="2000" dirty="0">
                <a:solidFill>
                  <a:srgbClr val="180A7C"/>
                </a:solidFill>
              </a:rPr>
              <a:t> de </a:t>
            </a:r>
            <a:r>
              <a:rPr lang="de-CH" sz="2000" dirty="0" err="1">
                <a:solidFill>
                  <a:srgbClr val="180A7C"/>
                </a:solidFill>
              </a:rPr>
              <a:t>crise</a:t>
            </a:r>
            <a:r>
              <a:rPr lang="de-CH" sz="2000" dirty="0">
                <a:solidFill>
                  <a:srgbClr val="180A7C"/>
                </a:solidFill>
              </a:rPr>
              <a:t> peut </a:t>
            </a:r>
            <a:r>
              <a:rPr lang="de-CH" sz="2000" dirty="0" err="1">
                <a:solidFill>
                  <a:srgbClr val="180A7C"/>
                </a:solidFill>
              </a:rPr>
              <a:t>opérer</a:t>
            </a:r>
            <a:r>
              <a:rPr lang="de-CH" sz="2000" dirty="0">
                <a:solidFill>
                  <a:srgbClr val="180A7C"/>
                </a:solidFill>
              </a:rPr>
              <a:t> directement et de </a:t>
            </a:r>
            <a:r>
              <a:rPr lang="de-CH" sz="2000" dirty="0" err="1">
                <a:solidFill>
                  <a:srgbClr val="180A7C"/>
                </a:solidFill>
              </a:rPr>
              <a:t>manière</a:t>
            </a:r>
            <a:r>
              <a:rPr lang="de-CH" sz="2000" dirty="0">
                <a:solidFill>
                  <a:srgbClr val="180A7C"/>
                </a:solidFill>
              </a:rPr>
              <a:t> autonome, en </a:t>
            </a:r>
            <a:r>
              <a:rPr lang="de-CH" sz="2000" dirty="0" err="1">
                <a:solidFill>
                  <a:srgbClr val="180A7C"/>
                </a:solidFill>
              </a:rPr>
              <a:t>cas</a:t>
            </a:r>
            <a:r>
              <a:rPr lang="de-CH" sz="2000" dirty="0">
                <a:solidFill>
                  <a:srgbClr val="180A7C"/>
                </a:solidFill>
              </a:rPr>
              <a:t> </a:t>
            </a:r>
            <a:r>
              <a:rPr lang="de-CH" sz="2000" dirty="0" err="1">
                <a:solidFill>
                  <a:srgbClr val="180A7C"/>
                </a:solidFill>
              </a:rPr>
              <a:t>d’événement</a:t>
            </a:r>
            <a:r>
              <a:rPr lang="de-CH" sz="2000" dirty="0">
                <a:solidFill>
                  <a:srgbClr val="180A7C"/>
                </a:solidFill>
              </a:rPr>
              <a:t> </a:t>
            </a:r>
            <a:r>
              <a:rPr lang="de-CH" sz="2000" dirty="0" err="1">
                <a:solidFill>
                  <a:srgbClr val="180A7C"/>
                </a:solidFill>
              </a:rPr>
              <a:t>majeure</a:t>
            </a:r>
            <a:r>
              <a:rPr lang="de-CH" sz="2000" dirty="0">
                <a:solidFill>
                  <a:srgbClr val="180A7C"/>
                </a:solidFill>
              </a:rPr>
              <a:t>.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C404C38-513B-5F97-C89F-DFC1A68C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92" y="6356350"/>
            <a:ext cx="1691208" cy="365125"/>
          </a:xfrm>
        </p:spPr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8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EEA1B-40BF-8B65-1C6F-D874E06D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88639"/>
            <a:ext cx="7560840" cy="972445"/>
          </a:xfrm>
        </p:spPr>
        <p:txBody>
          <a:bodyPr>
            <a:noAutofit/>
          </a:bodyPr>
          <a:lstStyle/>
          <a:p>
            <a:r>
              <a:rPr lang="de-CH" sz="3600" b="1" dirty="0"/>
              <a:t>Les </a:t>
            </a:r>
            <a:r>
              <a:rPr lang="de-CH" sz="3600" b="1" dirty="0" err="1"/>
              <a:t>résultats</a:t>
            </a:r>
            <a:r>
              <a:rPr lang="de-CH" sz="3600" b="1" dirty="0"/>
              <a:t> </a:t>
            </a:r>
            <a:r>
              <a:rPr lang="de-CH" sz="3600" b="1" dirty="0" err="1"/>
              <a:t>important</a:t>
            </a:r>
            <a:r>
              <a:rPr lang="de-CH" sz="3600" b="1" dirty="0"/>
              <a:t> de ces </a:t>
            </a:r>
            <a:r>
              <a:rPr lang="de-CH" sz="3600" b="1" dirty="0" err="1"/>
              <a:t>dernières</a:t>
            </a:r>
            <a:r>
              <a:rPr lang="de-CH" sz="3600" b="1" dirty="0"/>
              <a:t> </a:t>
            </a:r>
            <a:r>
              <a:rPr lang="de-CH" sz="3600" b="1" dirty="0" err="1"/>
              <a:t>années</a:t>
            </a:r>
            <a:r>
              <a:rPr lang="de-CH" sz="3600" b="1" dirty="0"/>
              <a:t>:</a:t>
            </a:r>
            <a:endParaRPr lang="en-US" sz="36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2CEBAE-B13E-AC50-8280-9EFA9F28A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09264"/>
            <a:ext cx="7920880" cy="5044071"/>
          </a:xfrm>
        </p:spPr>
        <p:txBody>
          <a:bodyPr>
            <a:normAutofit fontScale="92500" lnSpcReduction="10000"/>
          </a:bodyPr>
          <a:lstStyle/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rsponsabilité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gestion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catastrophe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trouve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auprès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cantons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Certains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cantons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délèguent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même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tâche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Beaucoup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d’organisation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lieu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communal: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feu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PC </a:t>
            </a: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fédéralisme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présent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L’OFPP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n’a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pouvoir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décision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auprès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cantons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ou des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communes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convaincre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autorités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faut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d’apport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apporter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preuve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l’acte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avoir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les «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yeux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 plus gros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ventre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pouvons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substituer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Polycom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Nous ne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pouvons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ponctuellement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compléter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cela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sommes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engageable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rapidement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et nos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appareils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fonctionnent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sommes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dernière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ressource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d’engagement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, si plus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rien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devait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fonctioner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30C1B8-E3CB-A73B-B617-ACF1015A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92" y="6356350"/>
            <a:ext cx="1691208" cy="365125"/>
          </a:xfrm>
        </p:spPr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183730-1EB9-F491-709C-4433156B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968552" cy="365125"/>
          </a:xfrm>
        </p:spPr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BC40E7-8130-8F91-D194-23E51F58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864096" cy="365125"/>
          </a:xfrm>
        </p:spPr>
        <p:txBody>
          <a:bodyPr/>
          <a:lstStyle/>
          <a:p>
            <a:fld id="{21A9A9FC-9590-49C1-A64C-73F17E16E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98416-BD59-6A5F-19BB-FF7F9899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39"/>
            <a:ext cx="8172400" cy="1512169"/>
          </a:xfrm>
        </p:spPr>
        <p:txBody>
          <a:bodyPr>
            <a:noAutofit/>
          </a:bodyPr>
          <a:lstStyle/>
          <a:p>
            <a:r>
              <a:rPr lang="de-CH" sz="3200" b="1" dirty="0"/>
              <a:t>Les </a:t>
            </a:r>
            <a:r>
              <a:rPr lang="de-CH" sz="3200" b="1" dirty="0" err="1"/>
              <a:t>autorités</a:t>
            </a:r>
            <a:r>
              <a:rPr lang="de-CH" sz="3200" b="1" dirty="0"/>
              <a:t> ne </a:t>
            </a:r>
            <a:r>
              <a:rPr lang="de-CH" sz="3200" b="1" dirty="0" err="1"/>
              <a:t>nous</a:t>
            </a:r>
            <a:r>
              <a:rPr lang="de-CH" sz="3200" b="1" dirty="0"/>
              <a:t> </a:t>
            </a:r>
            <a:r>
              <a:rPr lang="de-CH" sz="3200" b="1" dirty="0" err="1"/>
              <a:t>ferons</a:t>
            </a:r>
            <a:r>
              <a:rPr lang="de-CH" sz="3200" b="1" dirty="0"/>
              <a:t> </a:t>
            </a:r>
            <a:r>
              <a:rPr lang="de-CH" sz="3200" b="1" dirty="0" err="1"/>
              <a:t>confiance</a:t>
            </a:r>
            <a:r>
              <a:rPr lang="de-CH" sz="3200" b="1" dirty="0"/>
              <a:t>, </a:t>
            </a:r>
            <a:r>
              <a:rPr lang="de-CH" sz="3200" b="1" dirty="0" err="1"/>
              <a:t>que</a:t>
            </a:r>
            <a:r>
              <a:rPr lang="de-CH" sz="3200" b="1" dirty="0"/>
              <a:t> si </a:t>
            </a:r>
            <a:r>
              <a:rPr lang="de-CH" sz="3200" b="1" dirty="0" err="1"/>
              <a:t>nous</a:t>
            </a:r>
            <a:r>
              <a:rPr lang="de-CH" sz="3200" b="1" dirty="0"/>
              <a:t> </a:t>
            </a:r>
            <a:r>
              <a:rPr lang="de-CH" sz="3200" b="1" dirty="0" err="1"/>
              <a:t>apportons</a:t>
            </a:r>
            <a:r>
              <a:rPr lang="de-CH" sz="3200" b="1" dirty="0"/>
              <a:t> la «</a:t>
            </a:r>
            <a:r>
              <a:rPr lang="de-CH" sz="3200" b="1" dirty="0" err="1"/>
              <a:t>preuve</a:t>
            </a:r>
            <a:r>
              <a:rPr lang="de-CH" sz="3200" b="1" dirty="0"/>
              <a:t> par </a:t>
            </a:r>
            <a:r>
              <a:rPr lang="de-CH" sz="3200" b="1" dirty="0" err="1"/>
              <a:t>l’acte</a:t>
            </a:r>
            <a:r>
              <a:rPr lang="de-CH" sz="3200" b="1" dirty="0"/>
              <a:t>» </a:t>
            </a:r>
            <a:r>
              <a:rPr lang="de-CH" sz="3200" b="1" dirty="0" err="1"/>
              <a:t>auparavant</a:t>
            </a:r>
            <a:endParaRPr lang="en-US" sz="32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0EB7D6-BA08-57C5-9AFC-3D3981A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93" y="1806329"/>
            <a:ext cx="7920880" cy="1783171"/>
          </a:xfrm>
        </p:spPr>
        <p:txBody>
          <a:bodyPr>
            <a:noAutofit/>
          </a:bodyPr>
          <a:lstStyle/>
          <a:p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Zug: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ERNS 19: 3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jours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d’exercices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télécommunications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Valais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«Terra» </a:t>
            </a:r>
          </a:p>
          <a:p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Soleure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grâce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l’activité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HB9FTS, une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est en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gestation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Canton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Soleure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(AREDN).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F247B9-1962-AB49-865C-F01FC802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92" y="6356350"/>
            <a:ext cx="1691208" cy="365125"/>
          </a:xfrm>
        </p:spPr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966E73-EF33-0489-CBFF-346DE547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968552" cy="365125"/>
          </a:xfrm>
        </p:spPr>
        <p:txBody>
          <a:bodyPr/>
          <a:lstStyle/>
          <a:p>
            <a:r>
              <a:rPr lang="de-CH" dirty="0"/>
              <a:t>Notfunk-Tagung </a:t>
            </a:r>
            <a:r>
              <a:rPr lang="de-CH" dirty="0" err="1"/>
              <a:t>Sugiez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B97B8-EEE3-4651-12C1-D1138061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864096" cy="365125"/>
          </a:xfrm>
        </p:spPr>
        <p:txBody>
          <a:bodyPr/>
          <a:lstStyle/>
          <a:p>
            <a:fld id="{21A9A9FC-9590-49C1-A64C-73F17E16E7CF}" type="slidenum">
              <a:rPr lang="en-US" smtClean="0"/>
              <a:t>8</a:t>
            </a:fld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063B55-C07F-B2A0-E7EF-9B5A4B8B733F}"/>
              </a:ext>
            </a:extLst>
          </p:cNvPr>
          <p:cNvSpPr txBox="1"/>
          <p:nvPr/>
        </p:nvSpPr>
        <p:spPr>
          <a:xfrm>
            <a:off x="830168" y="3771780"/>
            <a:ext cx="8172399" cy="24006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Peu</a:t>
            </a:r>
            <a:r>
              <a:rPr lang="de-CH" sz="2000" dirty="0"/>
              <a:t> de </a:t>
            </a:r>
            <a:r>
              <a:rPr lang="de-CH" sz="2000" dirty="0" err="1"/>
              <a:t>gens</a:t>
            </a:r>
            <a:r>
              <a:rPr lang="de-CH" sz="2000" dirty="0"/>
              <a:t> </a:t>
            </a:r>
            <a:r>
              <a:rPr lang="de-CH" sz="2000" dirty="0" err="1"/>
              <a:t>appréhendent</a:t>
            </a:r>
            <a:r>
              <a:rPr lang="de-CH" sz="2000" dirty="0"/>
              <a:t> </a:t>
            </a:r>
            <a:r>
              <a:rPr lang="de-CH" sz="2000" dirty="0" err="1"/>
              <a:t>l’étendue</a:t>
            </a:r>
            <a:r>
              <a:rPr lang="de-CH" sz="2000" dirty="0"/>
              <a:t> des </a:t>
            </a:r>
            <a:r>
              <a:rPr lang="de-CH" sz="2000" dirty="0" err="1"/>
              <a:t>connaissances</a:t>
            </a:r>
            <a:r>
              <a:rPr lang="de-CH" sz="2000" dirty="0"/>
              <a:t> des </a:t>
            </a:r>
            <a:r>
              <a:rPr lang="de-CH" sz="2000" dirty="0" err="1"/>
              <a:t>radioamateur</a:t>
            </a:r>
            <a:r>
              <a:rPr lang="de-CH" sz="2000" dirty="0"/>
              <a:t> et les </a:t>
            </a:r>
            <a:r>
              <a:rPr lang="de-CH" sz="2000" dirty="0" err="1"/>
              <a:t>possibilités</a:t>
            </a:r>
            <a:r>
              <a:rPr lang="de-CH" sz="2000" dirty="0"/>
              <a:t> </a:t>
            </a:r>
            <a:r>
              <a:rPr lang="de-CH" sz="2000" dirty="0" err="1"/>
              <a:t>que</a:t>
            </a:r>
            <a:r>
              <a:rPr lang="de-CH" sz="2000" dirty="0"/>
              <a:t> </a:t>
            </a:r>
            <a:r>
              <a:rPr lang="de-CH" sz="2000" dirty="0" err="1"/>
              <a:t>nous</a:t>
            </a:r>
            <a:r>
              <a:rPr lang="de-CH" sz="2000" dirty="0"/>
              <a:t> </a:t>
            </a:r>
            <a:r>
              <a:rPr lang="de-CH" sz="2000" dirty="0" err="1"/>
              <a:t>avons</a:t>
            </a:r>
            <a:r>
              <a:rPr lang="de-CH" sz="2000" dirty="0"/>
              <a:t> 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Et </a:t>
            </a:r>
            <a:r>
              <a:rPr lang="de-CH" sz="2000" dirty="0" err="1"/>
              <a:t>nous</a:t>
            </a:r>
            <a:r>
              <a:rPr lang="de-CH" sz="2000" dirty="0"/>
              <a:t> </a:t>
            </a:r>
            <a:r>
              <a:rPr lang="de-CH" sz="2000" dirty="0" err="1"/>
              <a:t>n’avons</a:t>
            </a:r>
            <a:r>
              <a:rPr lang="de-CH" sz="2000" dirty="0"/>
              <a:t> </a:t>
            </a:r>
            <a:r>
              <a:rPr lang="de-CH" sz="2000" dirty="0" err="1"/>
              <a:t>longtemps</a:t>
            </a:r>
            <a:r>
              <a:rPr lang="de-CH" sz="2000" dirty="0"/>
              <a:t> </a:t>
            </a:r>
            <a:r>
              <a:rPr lang="de-CH" sz="2000" dirty="0" err="1"/>
              <a:t>pas</a:t>
            </a:r>
            <a:r>
              <a:rPr lang="de-CH" sz="2000" dirty="0"/>
              <a:t> </a:t>
            </a:r>
            <a:r>
              <a:rPr lang="de-CH" sz="2000" dirty="0" err="1"/>
              <a:t>compris</a:t>
            </a:r>
            <a:r>
              <a:rPr lang="de-CH" sz="2000" dirty="0"/>
              <a:t>, ou se </a:t>
            </a:r>
            <a:r>
              <a:rPr lang="de-CH" sz="2000" dirty="0" err="1"/>
              <a:t>trouvait</a:t>
            </a:r>
            <a:r>
              <a:rPr lang="de-CH" sz="2000" dirty="0"/>
              <a:t> la </a:t>
            </a:r>
            <a:r>
              <a:rPr lang="de-CH" sz="2000" dirty="0" err="1"/>
              <a:t>responsabilité</a:t>
            </a:r>
            <a:r>
              <a:rPr lang="de-CH" sz="2000" dirty="0"/>
              <a:t> </a:t>
            </a:r>
            <a:r>
              <a:rPr lang="de-CH" sz="2000" dirty="0" err="1"/>
              <a:t>pour</a:t>
            </a:r>
            <a:r>
              <a:rPr lang="de-CH" sz="2000" dirty="0"/>
              <a:t> la </a:t>
            </a:r>
            <a:r>
              <a:rPr lang="de-CH" sz="2000" dirty="0" err="1"/>
              <a:t>gestion</a:t>
            </a:r>
            <a:r>
              <a:rPr lang="de-CH" sz="2000" dirty="0"/>
              <a:t> de </a:t>
            </a:r>
            <a:r>
              <a:rPr lang="de-CH" sz="2000" dirty="0" err="1"/>
              <a:t>crise</a:t>
            </a:r>
            <a:r>
              <a:rPr lang="de-CH" sz="2000" dirty="0"/>
              <a:t>, en </a:t>
            </a:r>
            <a:r>
              <a:rPr lang="de-CH" sz="2000" dirty="0" err="1"/>
              <a:t>cas</a:t>
            </a:r>
            <a:r>
              <a:rPr lang="de-CH" sz="2000" dirty="0"/>
              <a:t> </a:t>
            </a:r>
            <a:r>
              <a:rPr lang="de-CH" sz="2000" dirty="0" err="1"/>
              <a:t>d’événement</a:t>
            </a:r>
            <a:r>
              <a:rPr lang="de-CH" sz="2000" dirty="0"/>
              <a:t> </a:t>
            </a:r>
            <a:r>
              <a:rPr lang="de-CH" sz="2000" dirty="0" err="1"/>
              <a:t>majeur</a:t>
            </a:r>
            <a:r>
              <a:rPr lang="de-CH" sz="2000" dirty="0"/>
              <a:t>: avant </a:t>
            </a:r>
            <a:r>
              <a:rPr lang="de-CH" sz="2000" dirty="0" err="1"/>
              <a:t>tout</a:t>
            </a:r>
            <a:r>
              <a:rPr lang="de-CH" sz="2000" dirty="0"/>
              <a:t> les </a:t>
            </a:r>
            <a:r>
              <a:rPr lang="de-CH" sz="2000" dirty="0" err="1"/>
              <a:t>cantons</a:t>
            </a:r>
            <a:r>
              <a:rPr lang="de-CH" sz="2000" dirty="0"/>
              <a:t>, les </a:t>
            </a:r>
            <a:r>
              <a:rPr lang="de-CH" sz="2000" dirty="0" err="1"/>
              <a:t>districts</a:t>
            </a:r>
            <a:r>
              <a:rPr lang="de-CH" sz="2000" dirty="0"/>
              <a:t>, les </a:t>
            </a:r>
            <a:r>
              <a:rPr lang="de-CH" sz="2000" dirty="0" err="1"/>
              <a:t>régions</a:t>
            </a:r>
            <a:r>
              <a:rPr lang="de-CH" sz="2000" dirty="0"/>
              <a:t> et les </a:t>
            </a:r>
            <a:r>
              <a:rPr lang="de-CH" sz="2000" dirty="0" err="1"/>
              <a:t>communes</a:t>
            </a:r>
            <a:endParaRPr lang="de-CH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 err="1"/>
              <a:t>Personne</a:t>
            </a:r>
            <a:r>
              <a:rPr lang="de-CH" sz="2000" dirty="0"/>
              <a:t> ne </a:t>
            </a:r>
            <a:r>
              <a:rPr lang="de-CH" sz="2000" dirty="0" err="1"/>
              <a:t>pense</a:t>
            </a:r>
            <a:r>
              <a:rPr lang="de-CH" sz="2000" dirty="0"/>
              <a:t> </a:t>
            </a:r>
            <a:r>
              <a:rPr lang="de-CH" sz="2000" dirty="0" err="1"/>
              <a:t>vraiment</a:t>
            </a:r>
            <a:r>
              <a:rPr lang="de-CH" sz="2000" dirty="0"/>
              <a:t> </a:t>
            </a:r>
            <a:r>
              <a:rPr lang="de-CH" sz="2000" dirty="0" err="1"/>
              <a:t>que</a:t>
            </a:r>
            <a:r>
              <a:rPr lang="de-CH" sz="2000" dirty="0"/>
              <a:t> le </a:t>
            </a:r>
            <a:r>
              <a:rPr lang="de-CH" sz="2000" dirty="0" err="1"/>
              <a:t>réseau</a:t>
            </a:r>
            <a:r>
              <a:rPr lang="de-CH" sz="2000" dirty="0"/>
              <a:t> </a:t>
            </a:r>
            <a:r>
              <a:rPr lang="de-CH" sz="2000" dirty="0" err="1"/>
              <a:t>public</a:t>
            </a:r>
            <a:r>
              <a:rPr lang="de-CH" sz="2000" dirty="0"/>
              <a:t> de </a:t>
            </a:r>
            <a:r>
              <a:rPr lang="de-CH" sz="2000" dirty="0" err="1"/>
              <a:t>télécommunications</a:t>
            </a:r>
            <a:r>
              <a:rPr lang="de-CH" sz="2000" dirty="0"/>
              <a:t> </a:t>
            </a:r>
            <a:r>
              <a:rPr lang="de-CH" sz="2000" dirty="0" err="1"/>
              <a:t>pourait</a:t>
            </a:r>
            <a:r>
              <a:rPr lang="de-CH" sz="2000" dirty="0"/>
              <a:t> </a:t>
            </a:r>
            <a:r>
              <a:rPr lang="de-CH" sz="2000" dirty="0" err="1"/>
              <a:t>s’interrompre</a:t>
            </a:r>
            <a:r>
              <a:rPr lang="de-CH" sz="2000" dirty="0"/>
              <a:t> </a:t>
            </a:r>
            <a:r>
              <a:rPr lang="de-CH" sz="2000" dirty="0" err="1"/>
              <a:t>sur</a:t>
            </a:r>
            <a:r>
              <a:rPr lang="de-CH" sz="2000" dirty="0"/>
              <a:t> de </a:t>
            </a:r>
            <a:r>
              <a:rPr lang="de-CH" sz="2000" dirty="0" err="1"/>
              <a:t>grandes</a:t>
            </a:r>
            <a:r>
              <a:rPr lang="de-CH" sz="2000" dirty="0"/>
              <a:t> </a:t>
            </a:r>
            <a:r>
              <a:rPr lang="de-CH" sz="2000" dirty="0" err="1"/>
              <a:t>étendues</a:t>
            </a:r>
            <a:r>
              <a:rPr lang="de-CH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102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C593-932B-4039-AEE2-99576265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217" y="242429"/>
            <a:ext cx="7992888" cy="1204259"/>
          </a:xfrm>
        </p:spPr>
        <p:txBody>
          <a:bodyPr>
            <a:normAutofit fontScale="90000"/>
          </a:bodyPr>
          <a:lstStyle/>
          <a:p>
            <a:r>
              <a:rPr lang="de-CH" sz="3600" b="1" dirty="0" err="1"/>
              <a:t>Que</a:t>
            </a:r>
            <a:r>
              <a:rPr lang="de-CH" sz="3600" b="1" dirty="0"/>
              <a:t> </a:t>
            </a:r>
            <a:r>
              <a:rPr lang="de-CH" sz="3600" b="1" dirty="0" err="1"/>
              <a:t>faut-il</a:t>
            </a:r>
            <a:r>
              <a:rPr lang="de-CH" sz="3600" b="1" dirty="0"/>
              <a:t> </a:t>
            </a:r>
            <a:r>
              <a:rPr lang="de-CH" sz="3600" b="1" dirty="0" err="1"/>
              <a:t>pour</a:t>
            </a:r>
            <a:r>
              <a:rPr lang="de-CH" sz="3600" b="1" dirty="0"/>
              <a:t> </a:t>
            </a:r>
            <a:r>
              <a:rPr lang="de-CH" sz="3600" b="1" dirty="0" err="1"/>
              <a:t>l’organisation</a:t>
            </a:r>
            <a:r>
              <a:rPr lang="de-CH" sz="3600" b="1" dirty="0"/>
              <a:t> </a:t>
            </a:r>
            <a:r>
              <a:rPr lang="de-CH" sz="3600" b="1" dirty="0" err="1"/>
              <a:t>d’un</a:t>
            </a:r>
            <a:r>
              <a:rPr lang="de-CH" sz="3600" b="1" dirty="0"/>
              <a:t> </a:t>
            </a:r>
            <a:r>
              <a:rPr lang="de-CH" sz="3600" b="1" dirty="0" err="1"/>
              <a:t>réseau</a:t>
            </a:r>
            <a:r>
              <a:rPr lang="de-CH" sz="3600" b="1" dirty="0"/>
              <a:t> </a:t>
            </a:r>
            <a:r>
              <a:rPr lang="de-CH" sz="3600" b="1" dirty="0" err="1"/>
              <a:t>radio</a:t>
            </a:r>
            <a:r>
              <a:rPr lang="de-CH" sz="3600" b="1" dirty="0"/>
              <a:t> de </a:t>
            </a:r>
            <a:r>
              <a:rPr lang="de-CH" sz="3600" b="1" dirty="0" err="1"/>
              <a:t>secours</a:t>
            </a:r>
            <a:r>
              <a:rPr lang="de-CH" sz="3600" b="1" dirty="0"/>
              <a:t> </a:t>
            </a:r>
            <a:r>
              <a:rPr lang="de-CH" sz="2700" b="1" dirty="0"/>
              <a:t>(</a:t>
            </a:r>
            <a:r>
              <a:rPr lang="de-CH" sz="2700" b="1" dirty="0" err="1"/>
              <a:t>techniquement</a:t>
            </a:r>
            <a:r>
              <a:rPr lang="de-CH" sz="2700" b="1" dirty="0"/>
              <a:t>) </a:t>
            </a:r>
            <a:r>
              <a:rPr lang="de-CH" sz="3600" b="1" dirty="0"/>
              <a:t>?</a:t>
            </a:r>
            <a:br>
              <a:rPr lang="de-CH" sz="2000" b="1" dirty="0"/>
            </a:br>
            <a:r>
              <a:rPr lang="de-CH" sz="2000" b="1" dirty="0"/>
              <a:t> </a:t>
            </a:r>
            <a:endParaRPr lang="de-CH" sz="27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016B331-52E3-4E47-B783-4F312A0E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864096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A9FC-9590-49C1-A64C-73F17E16E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D9694D5-2711-46B4-A900-61F87A40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4406" y="6399382"/>
            <a:ext cx="4680520" cy="365125"/>
          </a:xfrm>
        </p:spPr>
        <p:txBody>
          <a:bodyPr/>
          <a:lstStyle/>
          <a:p>
            <a:r>
              <a:rPr lang="de-CH"/>
              <a:t>Notfunk-Tagung Sugiez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F1FF9F-6D9C-ED10-8CB4-B94BB37A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592" y="6356350"/>
            <a:ext cx="1691208" cy="365125"/>
          </a:xfrm>
        </p:spPr>
        <p:txBody>
          <a:bodyPr/>
          <a:lstStyle/>
          <a:p>
            <a:r>
              <a:rPr lang="en-US"/>
              <a:t>14. Oktober 2023</a:t>
            </a: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C4CD27-3847-77A4-388D-3CD84EBF5BBB}"/>
              </a:ext>
            </a:extLst>
          </p:cNvPr>
          <p:cNvSpPr txBox="1"/>
          <p:nvPr/>
        </p:nvSpPr>
        <p:spPr>
          <a:xfrm>
            <a:off x="899591" y="1444895"/>
            <a:ext cx="807951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2000" b="1" dirty="0"/>
              <a:t>1. </a:t>
            </a:r>
            <a:r>
              <a:rPr lang="de-CH" sz="2000" b="1" dirty="0" err="1"/>
              <a:t>Tout</a:t>
            </a:r>
            <a:r>
              <a:rPr lang="de-CH" sz="2000" b="1" dirty="0"/>
              <a:t> de </a:t>
            </a:r>
            <a:r>
              <a:rPr lang="de-CH" sz="2000" b="1" dirty="0" err="1"/>
              <a:t>suite</a:t>
            </a:r>
            <a:r>
              <a:rPr lang="de-CH" sz="2000" b="1" dirty="0"/>
              <a:t>: </a:t>
            </a:r>
            <a:r>
              <a:rPr lang="de-CH" sz="2000" b="1" dirty="0" err="1"/>
              <a:t>un</a:t>
            </a:r>
            <a:r>
              <a:rPr lang="de-CH" sz="2000" b="1" dirty="0"/>
              <a:t> </a:t>
            </a:r>
            <a:r>
              <a:rPr lang="de-CH" sz="2000" b="1" dirty="0" err="1"/>
              <a:t>canal</a:t>
            </a:r>
            <a:r>
              <a:rPr lang="de-CH" sz="2000" b="1" dirty="0"/>
              <a:t> </a:t>
            </a:r>
            <a:r>
              <a:rPr lang="de-CH" sz="2000" b="1" dirty="0" err="1"/>
              <a:t>phonie</a:t>
            </a:r>
            <a:r>
              <a:rPr lang="de-CH" sz="2000" b="1" dirty="0"/>
              <a:t> (</a:t>
            </a:r>
            <a:r>
              <a:rPr lang="de-CH" sz="2000" b="1" dirty="0" err="1"/>
              <a:t>relai</a:t>
            </a:r>
            <a:r>
              <a:rPr lang="de-CH" sz="2000" b="1" dirty="0"/>
              <a:t> </a:t>
            </a:r>
            <a:r>
              <a:rPr lang="de-CH" sz="2000" b="1" dirty="0" err="1"/>
              <a:t>avec</a:t>
            </a:r>
            <a:r>
              <a:rPr lang="de-CH" sz="2000" b="1" dirty="0"/>
              <a:t> 2-3 </a:t>
            </a:r>
            <a:r>
              <a:rPr lang="de-CH" sz="2000" b="1" dirty="0" err="1"/>
              <a:t>jours</a:t>
            </a:r>
            <a:br>
              <a:rPr lang="de-CH" sz="2000" b="1" dirty="0"/>
            </a:br>
            <a:r>
              <a:rPr lang="de-CH" sz="2000" b="1" dirty="0"/>
              <a:t>    </a:t>
            </a:r>
            <a:r>
              <a:rPr lang="de-CH" sz="2000" b="1" dirty="0" err="1"/>
              <a:t>d’autonomie</a:t>
            </a:r>
            <a:r>
              <a:rPr lang="de-CH" sz="2000" b="1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/>
              <a:t>des </a:t>
            </a:r>
            <a:r>
              <a:rPr lang="de-CH" dirty="0" err="1"/>
              <a:t>opérateurs</a:t>
            </a:r>
            <a:r>
              <a:rPr lang="de-CH" dirty="0"/>
              <a:t> </a:t>
            </a:r>
            <a:r>
              <a:rPr lang="de-CH" dirty="0" err="1"/>
              <a:t>radio</a:t>
            </a:r>
            <a:r>
              <a:rPr lang="de-CH" dirty="0"/>
              <a:t> de secours, </a:t>
            </a:r>
            <a:r>
              <a:rPr lang="de-CH" dirty="0" err="1"/>
              <a:t>mobilisables</a:t>
            </a:r>
            <a:endParaRPr lang="de-CH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/>
              <a:t>En </a:t>
            </a:r>
            <a:r>
              <a:rPr lang="de-CH" dirty="0" err="1"/>
              <a:t>tant</a:t>
            </a:r>
            <a:r>
              <a:rPr lang="de-CH" dirty="0"/>
              <a:t> </a:t>
            </a:r>
            <a:r>
              <a:rPr lang="de-CH" dirty="0" err="1"/>
              <a:t>que</a:t>
            </a:r>
            <a:r>
              <a:rPr lang="de-CH" dirty="0"/>
              <a:t> </a:t>
            </a:r>
            <a:r>
              <a:rPr lang="de-CH" dirty="0" err="1"/>
              <a:t>canal</a:t>
            </a:r>
            <a:r>
              <a:rPr lang="de-CH" dirty="0"/>
              <a:t> </a:t>
            </a:r>
            <a:r>
              <a:rPr lang="de-CH" dirty="0" err="1"/>
              <a:t>d’organisation</a:t>
            </a:r>
            <a:r>
              <a:rPr lang="de-CH" dirty="0"/>
              <a:t>: </a:t>
            </a:r>
            <a:r>
              <a:rPr lang="de-CH" dirty="0" err="1"/>
              <a:t>coordination</a:t>
            </a:r>
            <a:r>
              <a:rPr lang="de-CH" dirty="0"/>
              <a:t> des </a:t>
            </a:r>
            <a:r>
              <a:rPr lang="de-CH" dirty="0" err="1"/>
              <a:t>personnes</a:t>
            </a:r>
            <a:r>
              <a:rPr lang="de-CH" dirty="0"/>
              <a:t> et du </a:t>
            </a:r>
            <a:r>
              <a:rPr lang="de-CH" dirty="0" err="1"/>
              <a:t>matériel</a:t>
            </a:r>
            <a:endParaRPr lang="de-CH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/>
              <a:t>Pour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rapport</a:t>
            </a:r>
            <a:r>
              <a:rPr lang="de-CH" dirty="0"/>
              <a:t>, </a:t>
            </a:r>
            <a:r>
              <a:rPr lang="de-CH" dirty="0" err="1"/>
              <a:t>rapidement</a:t>
            </a:r>
            <a:r>
              <a:rPr lang="de-CH" dirty="0"/>
              <a:t>, de la </a:t>
            </a:r>
            <a:r>
              <a:rPr lang="de-CH" dirty="0" err="1"/>
              <a:t>situation</a:t>
            </a:r>
            <a:r>
              <a:rPr lang="de-CH" dirty="0"/>
              <a:t> etc. 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9FBA51-F896-4FD9-41B9-D8A7C6D4A615}"/>
              </a:ext>
            </a:extLst>
          </p:cNvPr>
          <p:cNvSpPr txBox="1"/>
          <p:nvPr/>
        </p:nvSpPr>
        <p:spPr>
          <a:xfrm>
            <a:off x="861042" y="3627670"/>
            <a:ext cx="81754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2000" b="1" dirty="0"/>
              <a:t>2. </a:t>
            </a:r>
            <a:r>
              <a:rPr lang="de-CH" sz="2000" b="1" u="sng" dirty="0"/>
              <a:t>Phase 2: </a:t>
            </a:r>
            <a:r>
              <a:rPr lang="de-CH" sz="1600" dirty="0"/>
              <a:t>(après </a:t>
            </a:r>
            <a:r>
              <a:rPr lang="de-CH" sz="1600" dirty="0" err="1"/>
              <a:t>quelques</a:t>
            </a:r>
            <a:r>
              <a:rPr lang="de-CH" sz="1600" dirty="0"/>
              <a:t> </a:t>
            </a:r>
            <a:r>
              <a:rPr lang="de-CH" sz="1600" dirty="0" err="1"/>
              <a:t>heures</a:t>
            </a:r>
            <a:r>
              <a:rPr lang="de-CH" sz="1600" dirty="0"/>
              <a:t>)</a:t>
            </a:r>
            <a:br>
              <a:rPr lang="de-CH" sz="1600" dirty="0"/>
            </a:br>
            <a:r>
              <a:rPr lang="de-CH" sz="1600" dirty="0"/>
              <a:t>    </a:t>
            </a:r>
            <a:r>
              <a:rPr lang="de-CH" b="1" dirty="0" err="1"/>
              <a:t>un</a:t>
            </a:r>
            <a:r>
              <a:rPr lang="de-CH" b="1" dirty="0"/>
              <a:t> </a:t>
            </a:r>
            <a:r>
              <a:rPr lang="de-CH" b="1" dirty="0" err="1"/>
              <a:t>canal</a:t>
            </a:r>
            <a:r>
              <a:rPr lang="de-CH" b="1" dirty="0"/>
              <a:t> </a:t>
            </a:r>
            <a:r>
              <a:rPr lang="de-CH" b="1" dirty="0" err="1"/>
              <a:t>pour</a:t>
            </a:r>
            <a:r>
              <a:rPr lang="de-CH" b="1" dirty="0"/>
              <a:t> </a:t>
            </a:r>
            <a:r>
              <a:rPr lang="de-CH" b="1" dirty="0" err="1"/>
              <a:t>transmissions</a:t>
            </a:r>
            <a:r>
              <a:rPr lang="de-CH" b="1" dirty="0"/>
              <a:t> </a:t>
            </a:r>
            <a:r>
              <a:rPr lang="de-CH" b="1" dirty="0" err="1"/>
              <a:t>numériques</a:t>
            </a:r>
            <a:r>
              <a:rPr lang="de-CH" b="1" dirty="0"/>
              <a:t>, </a:t>
            </a:r>
            <a:r>
              <a:rPr lang="de-CH" b="1" dirty="0" err="1"/>
              <a:t>sans</a:t>
            </a:r>
            <a:r>
              <a:rPr lang="de-CH" b="1" dirty="0"/>
              <a:t> </a:t>
            </a:r>
            <a:r>
              <a:rPr lang="de-CH" b="1" dirty="0" err="1"/>
              <a:t>erreur</a:t>
            </a:r>
            <a:r>
              <a:rPr lang="de-CH" b="1" dirty="0"/>
              <a:t> de </a:t>
            </a:r>
            <a:r>
              <a:rPr lang="de-CH" b="1" dirty="0" err="1"/>
              <a:t>transmission</a:t>
            </a:r>
            <a:br>
              <a:rPr lang="de-CH" sz="2000" b="1" dirty="0"/>
            </a:br>
            <a:r>
              <a:rPr lang="de-CH" sz="2000" b="1" dirty="0"/>
              <a:t>  </a:t>
            </a:r>
            <a:r>
              <a:rPr lang="de-CH" b="1" dirty="0"/>
              <a:t> (</a:t>
            </a:r>
            <a:r>
              <a:rPr lang="de-CH" b="1" dirty="0" err="1"/>
              <a:t>point</a:t>
            </a:r>
            <a:r>
              <a:rPr lang="de-CH" b="1" dirty="0"/>
              <a:t> à </a:t>
            </a:r>
            <a:r>
              <a:rPr lang="de-CH" b="1" dirty="0" err="1"/>
              <a:t>point</a:t>
            </a:r>
            <a:r>
              <a:rPr lang="de-CH" b="1" dirty="0"/>
              <a:t>, </a:t>
            </a:r>
            <a:r>
              <a:rPr lang="de-CH" b="1" dirty="0" err="1"/>
              <a:t>mailbox</a:t>
            </a:r>
            <a:r>
              <a:rPr lang="de-CH" b="1" dirty="0"/>
              <a:t>, </a:t>
            </a:r>
            <a:r>
              <a:rPr lang="de-CH" b="1" dirty="0" err="1"/>
              <a:t>relais</a:t>
            </a:r>
            <a:r>
              <a:rPr lang="de-CH" b="1" dirty="0"/>
              <a:t> </a:t>
            </a:r>
            <a:r>
              <a:rPr lang="de-CH" b="1" dirty="0" err="1"/>
              <a:t>numériques</a:t>
            </a:r>
            <a:r>
              <a:rPr lang="de-CH" b="1" dirty="0"/>
              <a:t> etc.)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 err="1"/>
              <a:t>pour</a:t>
            </a:r>
            <a:r>
              <a:rPr lang="de-CH" dirty="0"/>
              <a:t> la </a:t>
            </a:r>
            <a:r>
              <a:rPr lang="de-CH" dirty="0" err="1"/>
              <a:t>transmission</a:t>
            </a:r>
            <a:r>
              <a:rPr lang="de-CH" dirty="0"/>
              <a:t> de </a:t>
            </a:r>
            <a:r>
              <a:rPr lang="de-CH" dirty="0" err="1"/>
              <a:t>listes</a:t>
            </a:r>
            <a:r>
              <a:rPr lang="de-CH" dirty="0"/>
              <a:t>, de </a:t>
            </a:r>
            <a:r>
              <a:rPr lang="de-CH" dirty="0" err="1"/>
              <a:t>documents</a:t>
            </a:r>
            <a:r>
              <a:rPr lang="de-CH" dirty="0"/>
              <a:t> </a:t>
            </a:r>
            <a:r>
              <a:rPr lang="de-CH" dirty="0" err="1"/>
              <a:t>word</a:t>
            </a:r>
            <a:r>
              <a:rPr lang="de-CH" dirty="0"/>
              <a:t>, ainsi </a:t>
            </a:r>
            <a:r>
              <a:rPr lang="de-CH" dirty="0" err="1"/>
              <a:t>que</a:t>
            </a:r>
            <a:r>
              <a:rPr lang="de-CH" dirty="0"/>
              <a:t> des </a:t>
            </a:r>
            <a:r>
              <a:rPr lang="de-CH" dirty="0" err="1"/>
              <a:t>images</a:t>
            </a:r>
            <a:br>
              <a:rPr lang="de-CH" dirty="0"/>
            </a:br>
            <a:endParaRPr lang="de-CH" dirty="0"/>
          </a:p>
          <a:p>
            <a:pPr>
              <a:spcAft>
                <a:spcPts val="600"/>
              </a:spcAft>
            </a:pPr>
            <a:r>
              <a:rPr lang="de-CH" sz="2000" b="1" dirty="0"/>
              <a:t> Technologies possibles </a:t>
            </a:r>
            <a:r>
              <a:rPr lang="de-CH" sz="2000" b="1" dirty="0" err="1"/>
              <a:t>pour</a:t>
            </a:r>
            <a:r>
              <a:rPr lang="de-CH" sz="2000" b="1" dirty="0"/>
              <a:t> </a:t>
            </a:r>
            <a:r>
              <a:rPr lang="de-CH" sz="2000" b="1" dirty="0" err="1"/>
              <a:t>un</a:t>
            </a:r>
            <a:r>
              <a:rPr lang="de-CH" sz="2000" b="1" dirty="0"/>
              <a:t> </a:t>
            </a:r>
            <a:r>
              <a:rPr lang="de-CH" sz="2000" b="1" dirty="0" err="1"/>
              <a:t>canal</a:t>
            </a:r>
            <a:r>
              <a:rPr lang="de-CH" sz="2000" b="1" dirty="0"/>
              <a:t> </a:t>
            </a:r>
            <a:r>
              <a:rPr lang="de-CH" sz="2000" b="1" dirty="0" err="1"/>
              <a:t>numérique</a:t>
            </a:r>
            <a:r>
              <a:rPr lang="de-CH" sz="2000" b="1" dirty="0"/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/>
              <a:t>Winlink 2000 HF et Winlink 2000 VHF/UHF (</a:t>
            </a:r>
            <a:r>
              <a:rPr lang="de-CH" dirty="0" err="1"/>
              <a:t>avec</a:t>
            </a:r>
            <a:r>
              <a:rPr lang="de-CH" dirty="0"/>
              <a:t> VARA)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 err="1"/>
              <a:t>HamNet</a:t>
            </a:r>
            <a:r>
              <a:rPr lang="de-CH" dirty="0"/>
              <a:t> en mobile P2P, AREDN, ev. </a:t>
            </a:r>
            <a:r>
              <a:rPr lang="de-CH" dirty="0" err="1"/>
              <a:t>VarAC</a:t>
            </a:r>
            <a:r>
              <a:rPr lang="de-CH" dirty="0"/>
              <a:t> (Messages </a:t>
            </a:r>
            <a:r>
              <a:rPr lang="de-CH" dirty="0" err="1"/>
              <a:t>cours</a:t>
            </a:r>
            <a:r>
              <a:rPr lang="de-CH" dirty="0"/>
              <a:t>, SMS)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61288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1726</Words>
  <Application>Microsoft Office PowerPoint</Application>
  <PresentationFormat>Bildschirmpräsentation (4:3)</PresentationFormat>
  <Paragraphs>169</Paragraphs>
  <Slides>15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Custom Design</vt:lpstr>
      <vt:lpstr>1_Custom Design</vt:lpstr>
      <vt:lpstr>Quand le dernier maillon cède    Réseaux radios de secours en Suisse  Journée «réseau radio de secours» Sugiez, 14 octobre 2023 </vt:lpstr>
      <vt:lpstr> Pourquoi un «réseau radio-amateur de secours?</vt:lpstr>
      <vt:lpstr> Pourquoi un réseau radioamateur de secours?</vt:lpstr>
      <vt:lpstr>Liasons de secours en situation de crise</vt:lpstr>
      <vt:lpstr>Réseau radio de secours par les radioamateurs: Les bases</vt:lpstr>
      <vt:lpstr> Liaison en situation de crise</vt:lpstr>
      <vt:lpstr>Les résultats important de ces dernières années:</vt:lpstr>
      <vt:lpstr>Les autorités ne nous ferons confiance, que si nous apportons la «preuve par l’acte» auparavant</vt:lpstr>
      <vt:lpstr>Que faut-il pour l’organisation d’un réseau radio de secours (techniquement) ?  </vt:lpstr>
      <vt:lpstr>Contacts et conventions existantes</vt:lpstr>
      <vt:lpstr>Links sur le thème réseau radio de secours</vt:lpstr>
      <vt:lpstr> Notfunk Brütten  ... Comme centrale d’engagement?</vt:lpstr>
      <vt:lpstr>Extrait du rapport annuel REDOG 2022</vt:lpstr>
      <vt:lpstr>Le réseau radio de secours des radioamateurs doit devenir plus connus,  de manière similaire aux associations …..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Notfunk Schweiz der USKA</dc:title>
  <dc:subject>Emergency Communications in ao Lagen</dc:subject>
  <dc:creator>Bernard Wehrli USKA</dc:creator>
  <cp:lastModifiedBy>Bernard Wehrli</cp:lastModifiedBy>
  <cp:revision>613</cp:revision>
  <cp:lastPrinted>2013-10-29T08:26:24Z</cp:lastPrinted>
  <dcterms:created xsi:type="dcterms:W3CDTF">2012-08-30T17:51:23Z</dcterms:created>
  <dcterms:modified xsi:type="dcterms:W3CDTF">2023-10-17T10:39:55Z</dcterms:modified>
</cp:coreProperties>
</file>