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50" r:id="rId2"/>
    <p:sldId id="495" r:id="rId3"/>
    <p:sldId id="498" r:id="rId4"/>
    <p:sldId id="496" r:id="rId5"/>
    <p:sldId id="499" r:id="rId6"/>
    <p:sldId id="500" r:id="rId7"/>
    <p:sldId id="501" r:id="rId8"/>
    <p:sldId id="502" r:id="rId9"/>
    <p:sldId id="504" r:id="rId10"/>
    <p:sldId id="503" r:id="rId1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9900"/>
    <a:srgbClr val="969696"/>
    <a:srgbClr val="C0C0C0"/>
    <a:srgbClr val="B2B2B2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62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xmlns="" id="{68026943-7734-CBD5-EC78-3714AC28F7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2763" y="598488"/>
            <a:ext cx="3865562" cy="50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t" anchorCtr="0" compatLnSpc="1">
            <a:prstTxWarp prst="textNoShape">
              <a:avLst/>
            </a:prstTxWarp>
          </a:bodyPr>
          <a:lstStyle>
            <a:lvl1pPr defTabSz="976220" eaLnBrk="1" hangingPunct="1">
              <a:defRPr sz="1300"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Title</a:t>
            </a:r>
          </a:p>
        </p:txBody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xmlns="" id="{92B843A7-BB0E-38F8-57ED-23D199B4F5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92650" y="9786938"/>
            <a:ext cx="189388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t" anchorCtr="0" compatLnSpc="1">
            <a:prstTxWarp prst="textNoShape">
              <a:avLst/>
            </a:prstTxWarp>
          </a:bodyPr>
          <a:lstStyle>
            <a:lvl1pPr algn="r" defTabSz="976220" eaLnBrk="1" hangingPunct="1">
              <a:defRPr sz="1000">
                <a:solidFill>
                  <a:srgbClr val="5F5F5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937E95-0D10-47C5-A217-D87020BD89D3}" type="datetime4">
              <a:rPr lang="en-GB" altLang="de-DE"/>
              <a:pPr>
                <a:defRPr/>
              </a:pPr>
              <a:t>13 October 2023</a:t>
            </a:fld>
            <a:endParaRPr lang="en-GB" altLang="de-DE"/>
          </a:p>
        </p:txBody>
      </p:sp>
      <p:sp>
        <p:nvSpPr>
          <p:cNvPr id="66564" name="Rectangle 1028">
            <a:extLst>
              <a:ext uri="{FF2B5EF4-FFF2-40B4-BE49-F238E27FC236}">
                <a16:creationId xmlns:a16="http://schemas.microsoft.com/office/drawing/2014/main" xmlns="" id="{2E00E88F-357B-7D00-C2B3-8966C33910D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0863" y="9551988"/>
            <a:ext cx="126365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b" anchorCtr="0" compatLnSpc="1">
            <a:prstTxWarp prst="textNoShape">
              <a:avLst/>
            </a:prstTxWarp>
          </a:bodyPr>
          <a:lstStyle>
            <a:lvl1pPr defTabSz="976220" eaLnBrk="1" hangingPunct="1">
              <a:defRPr sz="1000">
                <a:solidFill>
                  <a:srgbClr val="5F5F5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© KEYMILE</a:t>
            </a:r>
          </a:p>
        </p:txBody>
      </p:sp>
      <p:sp>
        <p:nvSpPr>
          <p:cNvPr id="66565" name="Rectangle 1029">
            <a:extLst>
              <a:ext uri="{FF2B5EF4-FFF2-40B4-BE49-F238E27FC236}">
                <a16:creationId xmlns:a16="http://schemas.microsoft.com/office/drawing/2014/main" xmlns="" id="{77755F24-B6FD-D444-0AEF-A26C0DDCFA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6888" y="9551988"/>
            <a:ext cx="102552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0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Page </a:t>
            </a:r>
            <a:fld id="{DAFBC85E-377F-4D13-BF98-F5613CC3B389}" type="slidenum">
              <a:rPr lang="en-GB" altLang="de-DE" smtClean="0"/>
              <a:pPr>
                <a:defRPr/>
              </a:pPr>
              <a:t>‹N°›</a:t>
            </a:fld>
            <a:endParaRPr lang="en-GB" altLang="de-DE"/>
          </a:p>
        </p:txBody>
      </p:sp>
      <p:pic>
        <p:nvPicPr>
          <p:cNvPr id="5126" name="Picture 1030" descr="KEYMILE_RGB">
            <a:extLst>
              <a:ext uri="{FF2B5EF4-FFF2-40B4-BE49-F238E27FC236}">
                <a16:creationId xmlns:a16="http://schemas.microsoft.com/office/drawing/2014/main" xmlns="" id="{F8813CF0-8B12-DF71-785D-4F16D8B0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598488"/>
            <a:ext cx="13350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xmlns="" id="{23821B0A-065C-05E4-35BB-660620D28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98488"/>
            <a:ext cx="5203825" cy="4178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5793" tIns="47896" rIns="95793" bIns="47896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D76D29FF-AC4B-7DAF-F750-53E621B94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58838" y="203200"/>
            <a:ext cx="30749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t" anchorCtr="0" compatLnSpc="1">
            <a:prstTxWarp prst="textNoShape">
              <a:avLst/>
            </a:prstTxWarp>
          </a:bodyPr>
          <a:lstStyle>
            <a:lvl1pPr defTabSz="976220" eaLnBrk="1" hangingPunct="1">
              <a:defRPr sz="1300" b="1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Title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D7319EFE-05B5-783F-4D08-1AE2E72A3C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xmlns="" id="{9F5DFD02-B551-2249-55BA-23F10B3E34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vert="horz" wrap="square" lIns="97607" tIns="48805" rIns="97607" bIns="48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/>
              <a:t>Klicken Sie, um die Formate des Vorlagentextes zu bearbeiten</a:t>
            </a:r>
          </a:p>
          <a:p>
            <a:pPr lvl="1"/>
            <a:r>
              <a:rPr lang="en-GB" altLang="de-DE" noProof="0"/>
              <a:t>Zweite Ebene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xmlns="" id="{8655FC6D-F71C-6942-5711-73DC6B9230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68363" y="9551988"/>
            <a:ext cx="126206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b" anchorCtr="0" compatLnSpc="1">
            <a:prstTxWarp prst="textNoShape">
              <a:avLst/>
            </a:prstTxWarp>
          </a:bodyPr>
          <a:lstStyle>
            <a:lvl1pPr defTabSz="976220" eaLnBrk="1" hangingPunct="1">
              <a:defRPr sz="10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© KEYMILE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xmlns="" id="{D005D2C2-0EF6-C68C-366F-564FADAC7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77975" y="9551988"/>
            <a:ext cx="16557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b" anchorCtr="0" compatLnSpc="1">
            <a:prstTxWarp prst="textNoShape">
              <a:avLst/>
            </a:prstTxWarp>
          </a:bodyPr>
          <a:lstStyle>
            <a:lvl1pPr algn="ctr" defTabSz="974725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altLang="de-DE"/>
              <a:t>Page </a:t>
            </a:r>
            <a:fld id="{7E49589F-E1E7-4DD2-9A3B-F7DA51924120}" type="slidenum">
              <a:rPr lang="en-GB" altLang="de-DE" smtClean="0"/>
              <a:pPr>
                <a:defRPr/>
              </a:pPr>
              <a:t>‹N°›</a:t>
            </a:fld>
            <a:endParaRPr lang="en-GB" altLang="de-DE"/>
          </a:p>
        </p:txBody>
      </p:sp>
      <p:pic>
        <p:nvPicPr>
          <p:cNvPr id="4104" name="Picture 9" descr="KEYMILE_RGB">
            <a:extLst>
              <a:ext uri="{FF2B5EF4-FFF2-40B4-BE49-F238E27FC236}">
                <a16:creationId xmlns:a16="http://schemas.microsoft.com/office/drawing/2014/main" xmlns="" id="{9174BB72-C9F9-5A1F-B4E7-949FED30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03200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Rectangle 12">
            <a:extLst>
              <a:ext uri="{FF2B5EF4-FFF2-40B4-BE49-F238E27FC236}">
                <a16:creationId xmlns:a16="http://schemas.microsoft.com/office/drawing/2014/main" xmlns="" id="{765A116A-1DB8-493C-E460-C8C6109589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9786938"/>
            <a:ext cx="173355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607" tIns="48805" rIns="97607" bIns="48805" numCol="1" anchor="t" anchorCtr="0" compatLnSpc="1">
            <a:prstTxWarp prst="textNoShape">
              <a:avLst/>
            </a:prstTxWarp>
          </a:bodyPr>
          <a:lstStyle>
            <a:lvl1pPr algn="r" defTabSz="976220" eaLnBrk="1" hangingPunct="1">
              <a:defRPr sz="10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C856F-BE1A-48B8-9FED-DCFA937AC9EF}" type="datetime4">
              <a:rPr lang="en-GB" altLang="de-DE"/>
              <a:pPr>
                <a:defRPr/>
              </a:pPr>
              <a:t>13 October 2023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03934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95263" indent="889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1B853ED-F785-2067-59F0-415BC447D6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xmlns="" id="{D9AEF9C7-A078-E8E3-BBDC-8A20250D06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xmlns="" id="{F74251F4-484C-F34B-C0D2-5F0E0C181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569291F0-5840-42B5-A4E4-21DE3F126818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7173" name="Rectangle 12">
            <a:extLst>
              <a:ext uri="{FF2B5EF4-FFF2-40B4-BE49-F238E27FC236}">
                <a16:creationId xmlns:a16="http://schemas.microsoft.com/office/drawing/2014/main" xmlns="" id="{B112AF65-CBC2-DF07-25B4-95E9EB42E8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ECD58-5245-4900-BF0F-83E428BD6DC2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D2DF344A-F936-7651-F4B6-DD8C441D5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xmlns="" id="{04C0EAA0-8821-6651-2A83-CE5254C03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0768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5510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88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206209BE-7856-EB9D-939D-BCBA03D288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xmlns="" id="{58D3194C-042B-8D08-F7E1-2293B0C2C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xmlns="" id="{17FAC790-3212-1489-40BF-704873720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82137C63-77AB-41D1-A3C2-DFD60028A3B1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8133" name="Rectangle 12">
            <a:extLst>
              <a:ext uri="{FF2B5EF4-FFF2-40B4-BE49-F238E27FC236}">
                <a16:creationId xmlns:a16="http://schemas.microsoft.com/office/drawing/2014/main" xmlns="" id="{55D7CDD0-7C46-96E9-A0E3-B081077BD5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2D54C-FB02-4F51-8943-B7257598C9F9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xmlns="" id="{FDEB7F6D-67A7-8F44-9F49-556E28A28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xmlns="" id="{11DCB98C-0D60-8FC6-EC3B-455D6D1C9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2393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6644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6564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2087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7808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2370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2313CA9F-4E58-3E9B-6FEB-6EF8A25FC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300">
                <a:solidFill>
                  <a:schemeClr val="bg2"/>
                </a:solidFill>
              </a:rPr>
              <a:t>Title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xmlns="" id="{F9F0142E-757D-5AC2-AE79-BCFC546B7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© KEYMILE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xmlns="" id="{BB4CA858-28E3-C91B-C379-A5C532F1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000">
                <a:solidFill>
                  <a:schemeClr val="bg2"/>
                </a:solidFill>
              </a:rPr>
              <a:t>Page </a:t>
            </a:r>
            <a:fld id="{989EE2A7-865E-4527-A978-1B902129F875}" type="slidenum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5" name="Rectangle 12">
            <a:extLst>
              <a:ext uri="{FF2B5EF4-FFF2-40B4-BE49-F238E27FC236}">
                <a16:creationId xmlns:a16="http://schemas.microsoft.com/office/drawing/2014/main" xmlns="" id="{16037041-1183-96CC-07E3-41B56605E1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47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4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2E014-2919-4C22-9777-680ECE93ED24}" type="datetime4">
              <a:rPr lang="en-GB" altLang="de-DE" sz="1000" smtClean="0">
                <a:solidFill>
                  <a:schemeClr val="bg2"/>
                </a:solidFill>
              </a:rPr>
              <a:pPr>
                <a:spcBef>
                  <a:spcPct val="0"/>
                </a:spcBef>
              </a:pPr>
              <a:t>13 October 2023</a:t>
            </a:fld>
            <a:endParaRPr lang="en-GB" altLang="de-DE" sz="1000">
              <a:solidFill>
                <a:schemeClr val="bg2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xmlns="" id="{DE2ADCAC-3A00-4918-0196-A286418B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xmlns="" id="{8E0E9A3C-CE29-09C0-276F-175F0ED95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2" tIns="47885" rIns="95772" bIns="47885"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7945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03FAD14B-349A-5489-689C-10122CC009F7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84163"/>
          <a:ext cx="3529012" cy="719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CH" sz="900" dirty="0">
                          <a:effectLst/>
                        </a:rPr>
                        <a:t>UNION SCHWEIZERISCHER KURZWELLEN-AMATEURE</a:t>
                      </a:r>
                    </a:p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CH" sz="900" dirty="0">
                          <a:effectLst/>
                        </a:rPr>
                        <a:t>UNION DES AMATEURS SUISSES D’ONDES COURTES</a:t>
                      </a:r>
                    </a:p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CH" sz="900" dirty="0">
                          <a:effectLst/>
                        </a:rPr>
                        <a:t>UNIONE RADIOAMATORI DI</a:t>
                      </a:r>
                      <a:r>
                        <a:rPr lang="it-IT" sz="900" dirty="0">
                          <a:effectLst/>
                        </a:rPr>
                        <a:t> ONDE CORTE SVIZZERI</a:t>
                      </a:r>
                      <a:endParaRPr lang="de-CH" sz="900" dirty="0">
                        <a:effectLst/>
                      </a:endParaRPr>
                    </a:p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en-GB" sz="900" dirty="0">
                          <a:effectLst/>
                        </a:rPr>
                        <a:t>UNION OF SWISS SHORT WAVE AMATEURS</a:t>
                      </a:r>
                      <a:endParaRPr lang="de-CH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86" marR="901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1EED2508-2B97-38D3-88D8-114DB4B2C7EC}"/>
              </a:ext>
            </a:extLst>
          </p:cNvPr>
          <p:cNvGraphicFramePr>
            <a:graphicFrameLocks noGrp="1"/>
          </p:cNvGraphicFramePr>
          <p:nvPr/>
        </p:nvGraphicFramePr>
        <p:xfrm>
          <a:off x="6200775" y="476250"/>
          <a:ext cx="2808288" cy="28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CH" sz="1600" b="1" dirty="0">
                          <a:effectLst/>
                        </a:rPr>
                        <a:t>USKA Sektion </a:t>
                      </a:r>
                      <a:r>
                        <a:rPr lang="en-GB" sz="1600" b="1" dirty="0">
                          <a:effectLst/>
                        </a:rPr>
                        <a:t>Thun, HB9T</a:t>
                      </a:r>
                      <a:endParaRPr lang="de-CH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78" marR="9017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C7AC497-633D-F037-3EBD-D07AA9F8C3C4}"/>
              </a:ext>
            </a:extLst>
          </p:cNvPr>
          <p:cNvSpPr txBox="1"/>
          <p:nvPr userDrawn="1"/>
        </p:nvSpPr>
        <p:spPr>
          <a:xfrm>
            <a:off x="250825" y="6319838"/>
            <a:ext cx="10810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969696"/>
                </a:solidFill>
              </a:rPr>
              <a:t>Oktober 2023</a:t>
            </a:r>
            <a:endParaRPr lang="de-CH" sz="1050" dirty="0">
              <a:solidFill>
                <a:srgbClr val="969696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3E09F73-A62F-41DF-2FFC-14C2DE455053}"/>
              </a:ext>
            </a:extLst>
          </p:cNvPr>
          <p:cNvSpPr txBox="1"/>
          <p:nvPr userDrawn="1"/>
        </p:nvSpPr>
        <p:spPr>
          <a:xfrm>
            <a:off x="3851275" y="6319838"/>
            <a:ext cx="15128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de-DE" sz="1050" dirty="0">
                <a:solidFill>
                  <a:srgbClr val="969696"/>
                </a:solidFill>
              </a:rPr>
              <a:t>© HB9T, FUEGO</a:t>
            </a:r>
            <a:endParaRPr lang="de-CH" sz="1050" dirty="0">
              <a:solidFill>
                <a:srgbClr val="969696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BC1D48DB-EFC6-DB7F-17D4-DCD47B2AB1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52513"/>
            <a:ext cx="9144000" cy="5029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6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>
            <a:extLst>
              <a:ext uri="{FF2B5EF4-FFF2-40B4-BE49-F238E27FC236}">
                <a16:creationId xmlns:a16="http://schemas.microsoft.com/office/drawing/2014/main" xmlns="" id="{BD972BAE-1C40-F586-03DE-C09E475A5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418263"/>
            <a:ext cx="7429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4">
            <a:extLst>
              <a:ext uri="{FF2B5EF4-FFF2-40B4-BE49-F238E27FC236}">
                <a16:creationId xmlns:a16="http://schemas.microsoft.com/office/drawing/2014/main" xmlns="" id="{024BBBF9-0E7A-AB0C-83DC-8FE44C53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03. Mai 2018</a:t>
            </a:r>
          </a:p>
        </p:txBody>
      </p:sp>
    </p:spTree>
    <p:extLst>
      <p:ext uri="{BB962C8B-B14F-4D97-AF65-F5344CB8AC3E}">
        <p14:creationId xmlns:p14="http://schemas.microsoft.com/office/powerpoint/2010/main" val="29139857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xmlns="" id="{693723BD-94BA-659E-2CB1-BE9BCE43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1444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chemeClr val="tx1"/>
              </a:solidFill>
            </a:endParaRPr>
          </a:p>
        </p:txBody>
      </p:sp>
      <p:sp>
        <p:nvSpPr>
          <p:cNvPr id="1027" name="Line 12">
            <a:extLst>
              <a:ext uri="{FF2B5EF4-FFF2-40B4-BE49-F238E27FC236}">
                <a16:creationId xmlns:a16="http://schemas.microsoft.com/office/drawing/2014/main" xmlns="" id="{50B94CE0-7237-7A27-EF29-E7C5DF79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36638"/>
            <a:ext cx="91440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xmlns="" id="{08361F17-F684-95FA-F124-52B3C7192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" y="6092825"/>
            <a:ext cx="9140825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xmlns="" id="{9C8323A7-6494-823C-1A30-EE063DCFE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05275" y="6381750"/>
            <a:ext cx="739775" cy="31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© HB9T</a:t>
            </a:r>
          </a:p>
        </p:txBody>
      </p:sp>
      <p:sp>
        <p:nvSpPr>
          <p:cNvPr id="1061" name="Rectangle 37">
            <a:extLst>
              <a:ext uri="{FF2B5EF4-FFF2-40B4-BE49-F238E27FC236}">
                <a16:creationId xmlns:a16="http://schemas.microsoft.com/office/drawing/2014/main" xmlns="" id="{17FF8168-B44D-2EC7-F1B1-3DC295B71F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381750"/>
            <a:ext cx="1409700" cy="314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de-DE"/>
              <a:t>21. </a:t>
            </a:r>
            <a:r>
              <a:rPr lang="en-GB" altLang="de-DE" err="1"/>
              <a:t>Juni</a:t>
            </a:r>
            <a:r>
              <a:rPr lang="en-GB" altLang="de-DE"/>
              <a:t> 2018</a:t>
            </a:r>
          </a:p>
        </p:txBody>
      </p:sp>
      <p:pic>
        <p:nvPicPr>
          <p:cNvPr id="1031" name="Picture 40" descr="USKA-Logo Gold auf weiss">
            <a:extLst>
              <a:ext uri="{FF2B5EF4-FFF2-40B4-BE49-F238E27FC236}">
                <a16:creationId xmlns:a16="http://schemas.microsoft.com/office/drawing/2014/main" xmlns="" id="{0C653912-8365-9A1E-FE6F-DF0E668C1C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088"/>
            <a:ext cx="4064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5" descr="Logo Neutral 1948">
            <a:extLst>
              <a:ext uri="{FF2B5EF4-FFF2-40B4-BE49-F238E27FC236}">
                <a16:creationId xmlns:a16="http://schemas.microsoft.com/office/drawing/2014/main" xmlns="" id="{1C890255-61DF-03DE-0383-BAD5264667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6585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ebdings" panose="05030102010509060703" pitchFamily="18" charset="2"/>
        <a:buChar char="4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333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138113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2">
            <a:extLst>
              <a:ext uri="{FF2B5EF4-FFF2-40B4-BE49-F238E27FC236}">
                <a16:creationId xmlns:a16="http://schemas.microsoft.com/office/drawing/2014/main" xmlns="" id="{B13C830B-00E5-2933-9B2E-F1704BA3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988840"/>
            <a:ext cx="554531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/>
              <a:t>- </a:t>
            </a:r>
            <a:r>
              <a:rPr lang="de-DE" altLang="de-DE" sz="2400" b="1" dirty="0" err="1" smtClean="0"/>
              <a:t>Exploitation</a:t>
            </a:r>
            <a:r>
              <a:rPr lang="de-DE" altLang="de-DE" sz="2400" b="1" dirty="0" smtClean="0"/>
              <a:t>  normales </a:t>
            </a:r>
            <a:r>
              <a:rPr lang="de-DE" altLang="de-DE" sz="2400" b="1" dirty="0" smtClean="0">
                <a:cs typeface="Arial" panose="020B0604020202020204" pitchFamily="34" charset="0"/>
              </a:rPr>
              <a:t>Gateways </a:t>
            </a:r>
            <a:endParaRPr lang="de-DE" altLang="de-DE" sz="240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Provider Sky DSL via KA-Sat</a:t>
            </a:r>
            <a:endParaRPr lang="de-DE" altLang="de-DE" sz="2400" i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</a:t>
            </a:r>
            <a:r>
              <a:rPr lang="de-DE" altLang="de-DE" sz="2400" b="1" dirty="0" smtClean="0">
                <a:cs typeface="Arial" panose="020B0604020202020204" pitchFamily="34" charset="0"/>
              </a:rPr>
              <a:t>Installation </a:t>
            </a:r>
            <a:r>
              <a:rPr lang="de-DE" altLang="de-DE" sz="2400" b="1" dirty="0" err="1" smtClean="0">
                <a:cs typeface="Arial" panose="020B0604020202020204" pitchFamily="34" charset="0"/>
              </a:rPr>
              <a:t>technique</a:t>
            </a:r>
            <a:endParaRPr lang="de-DE" altLang="de-DE" sz="24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Installation </a:t>
            </a:r>
            <a:r>
              <a:rPr lang="de-DE" altLang="de-DE" sz="2400" b="1" dirty="0" smtClean="0"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cs typeface="Arial" panose="020B0604020202020204" pitchFamily="34" charset="0"/>
              </a:rPr>
              <a:t>(Outdoor)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Installation </a:t>
            </a:r>
            <a:r>
              <a:rPr lang="de-DE" altLang="de-DE" sz="2400" b="1" dirty="0" smtClean="0"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cs typeface="Arial" panose="020B0604020202020204" pitchFamily="34" charset="0"/>
              </a:rPr>
              <a:t>(Indoor)</a:t>
            </a:r>
            <a:endParaRPr lang="de-DE" altLang="de-DE" sz="24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</a:t>
            </a:r>
            <a:r>
              <a:rPr lang="de-DE" altLang="de-DE" sz="2400" b="1" dirty="0" err="1" smtClean="0">
                <a:cs typeface="Arial" panose="020B0604020202020204" pitchFamily="34" charset="0"/>
              </a:rPr>
              <a:t>Puissance</a:t>
            </a:r>
            <a:r>
              <a:rPr lang="de-DE" altLang="de-DE" sz="2400" b="1" dirty="0" smtClean="0">
                <a:cs typeface="Arial" panose="020B0604020202020204" pitchFamily="34" charset="0"/>
              </a:rPr>
              <a:t>, </a:t>
            </a:r>
            <a:r>
              <a:rPr lang="de-DE" altLang="de-DE" sz="2400" b="1" dirty="0" err="1" smtClean="0">
                <a:cs typeface="Arial" panose="020B0604020202020204" pitchFamily="34" charset="0"/>
              </a:rPr>
              <a:t>capacités</a:t>
            </a:r>
            <a:endParaRPr lang="de-DE" altLang="de-DE" sz="240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cs typeface="Arial" panose="020B0604020202020204" pitchFamily="34" charset="0"/>
              </a:rPr>
              <a:t>- </a:t>
            </a:r>
            <a:r>
              <a:rPr lang="de-DE" altLang="de-DE" sz="2400" b="1" dirty="0" err="1" smtClean="0">
                <a:cs typeface="Arial" panose="020B0604020202020204" pitchFamily="34" charset="0"/>
              </a:rPr>
              <a:t>coûts</a:t>
            </a:r>
            <a:endParaRPr lang="de-DE" altLang="de-DE" sz="2400" b="1" dirty="0">
              <a:cs typeface="Arial" panose="020B0604020202020204" pitchFamily="34" charset="0"/>
            </a:endParaRPr>
          </a:p>
        </p:txBody>
      </p:sp>
      <p:sp>
        <p:nvSpPr>
          <p:cNvPr id="6147" name="Textfeld 3">
            <a:extLst>
              <a:ext uri="{FF2B5EF4-FFF2-40B4-BE49-F238E27FC236}">
                <a16:creationId xmlns:a16="http://schemas.microsoft.com/office/drawing/2014/main" xmlns="" id="{57D5A2A8-1540-776D-544C-50D9E2A3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8713"/>
            <a:ext cx="8785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3200" b="1" dirty="0" err="1" smtClean="0">
                <a:solidFill>
                  <a:schemeClr val="tx1"/>
                </a:solidFill>
              </a:rPr>
              <a:t>Exploitation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 de </a:t>
            </a:r>
            <a:r>
              <a:rPr lang="de-DE" altLang="de-DE" sz="3200" b="1" dirty="0" err="1" smtClean="0">
                <a:solidFill>
                  <a:schemeClr val="tx1"/>
                </a:solidFill>
              </a:rPr>
              <a:t>secours</a:t>
            </a:r>
            <a:r>
              <a:rPr lang="de-DE" altLang="de-DE" sz="3200" b="1" dirty="0" smtClean="0">
                <a:solidFill>
                  <a:schemeClr val="tx1"/>
                </a:solidFill>
              </a:rPr>
              <a:t> Gateways </a:t>
            </a:r>
            <a:r>
              <a:rPr lang="de-DE" altLang="de-DE" sz="3200" b="1" dirty="0" err="1" smtClean="0">
                <a:solidFill>
                  <a:schemeClr val="tx1"/>
                </a:solidFill>
              </a:rPr>
              <a:t>Winlink</a:t>
            </a:r>
            <a:endParaRPr lang="de-DE" altLang="de-DE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 err="1" smtClean="0"/>
              <a:t>Coûts</a:t>
            </a:r>
            <a:endParaRPr lang="de-DE" altLang="de-DE" sz="2400" b="1" dirty="0"/>
          </a:p>
          <a:p>
            <a:endParaRPr lang="de-DE" altLang="de-DE" sz="2400" b="1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xmlns="" id="{B3471E17-3036-C39C-6E2E-B979194F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11" y="5288108"/>
            <a:ext cx="1512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smtClean="0"/>
              <a:t>Location </a:t>
            </a:r>
            <a:r>
              <a:rPr lang="de-CH" altLang="de-DE" sz="2000" b="1" dirty="0" err="1" smtClean="0"/>
              <a:t>achat</a:t>
            </a:r>
            <a:endParaRPr lang="de-DE" altLang="de-DE" sz="20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5F17EA0-7D4F-BC53-D54E-7E9F8616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4" y="2348880"/>
            <a:ext cx="6169122" cy="28083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39ABDFE-45AE-3FE1-A732-1B893651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69" y="3732450"/>
            <a:ext cx="2351017" cy="141694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C3FCC73-6E69-EE54-A67A-742B58D5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303929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err="1" smtClean="0"/>
              <a:t>Coût</a:t>
            </a:r>
            <a:r>
              <a:rPr lang="de-CH" altLang="de-DE" sz="2000" b="1" dirty="0" smtClean="0"/>
              <a:t> </a:t>
            </a:r>
            <a:r>
              <a:rPr lang="de-CH" altLang="de-DE" sz="2000" b="1" dirty="0" err="1" smtClean="0"/>
              <a:t>actuel</a:t>
            </a:r>
            <a:r>
              <a:rPr lang="de-CH" altLang="de-DE" sz="2000" b="1" dirty="0" smtClean="0"/>
              <a:t>, par </a:t>
            </a:r>
            <a:r>
              <a:rPr lang="de-CH" altLang="de-DE" sz="2000" b="1" dirty="0" err="1" smtClean="0"/>
              <a:t>mois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683495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09923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Winlink-Gateway HB9T, 20/40/80m (14087.00 / 7060.00 / 3600.00, 3617.00 kHz</a:t>
            </a:r>
          </a:p>
          <a:p>
            <a:endParaRPr lang="de-DE" altLang="de-DE" sz="800" b="1" dirty="0"/>
          </a:p>
          <a:p>
            <a:r>
              <a:rPr lang="de-DE" altLang="de-DE" sz="2000" b="1" dirty="0" err="1" smtClean="0"/>
              <a:t>Exploitation</a:t>
            </a:r>
            <a:r>
              <a:rPr lang="de-DE" altLang="de-DE" sz="2000" b="1" dirty="0" smtClean="0"/>
              <a:t> normale, </a:t>
            </a:r>
            <a:r>
              <a:rPr lang="de-DE" altLang="de-DE" sz="2000" b="1" dirty="0" err="1" smtClean="0"/>
              <a:t>internet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Swisscom, </a:t>
            </a:r>
            <a:r>
              <a:rPr lang="de-DE" altLang="de-DE" sz="2000" b="1" dirty="0" err="1" smtClean="0"/>
              <a:t>chez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HB9GUJ</a:t>
            </a:r>
          </a:p>
        </p:txBody>
      </p:sp>
      <p:pic>
        <p:nvPicPr>
          <p:cNvPr id="45061" name="Grafik 3" descr="Ein Bild, das drinnen, sitzend, klein, Tisch enthält.&#10;&#10;Automatisch generierte Beschreibung">
            <a:extLst>
              <a:ext uri="{FF2B5EF4-FFF2-40B4-BE49-F238E27FC236}">
                <a16:creationId xmlns:a16="http://schemas.microsoft.com/office/drawing/2014/main" xmlns="" id="{72D16EF0-7CE4-E3B6-6011-55A279A3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13038"/>
            <a:ext cx="4464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Grafik 6" descr="Ein Bild, das draußen, Gebäude, sitzend, Uhr enthält.&#10;&#10;Automatisch generierte Beschreibung">
            <a:extLst>
              <a:ext uri="{FF2B5EF4-FFF2-40B4-BE49-F238E27FC236}">
                <a16:creationId xmlns:a16="http://schemas.microsoft.com/office/drawing/2014/main" xmlns="" id="{CB84249B-1976-34E9-93FF-0EEB5BD3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706688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Grafik 2">
            <a:extLst>
              <a:ext uri="{FF2B5EF4-FFF2-40B4-BE49-F238E27FC236}">
                <a16:creationId xmlns:a16="http://schemas.microsoft.com/office/drawing/2014/main" xmlns="" id="{6F3D4348-C571-32B4-468A-B8E00500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709863"/>
            <a:ext cx="23050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Grafik 4">
            <a:extLst>
              <a:ext uri="{FF2B5EF4-FFF2-40B4-BE49-F238E27FC236}">
                <a16:creationId xmlns:a16="http://schemas.microsoft.com/office/drawing/2014/main" xmlns="" id="{4FA74A46-48BF-061D-A115-5E449F90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575175"/>
            <a:ext cx="14398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Grafik 6">
            <a:extLst>
              <a:ext uri="{FF2B5EF4-FFF2-40B4-BE49-F238E27FC236}">
                <a16:creationId xmlns:a16="http://schemas.microsoft.com/office/drawing/2014/main" xmlns="" id="{A3AB61DD-6E41-5CA7-3C81-F320518E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703513"/>
            <a:ext cx="12319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Grafik 10">
            <a:extLst>
              <a:ext uri="{FF2B5EF4-FFF2-40B4-BE49-F238E27FC236}">
                <a16:creationId xmlns:a16="http://schemas.microsoft.com/office/drawing/2014/main" xmlns="" id="{0B5837B8-B419-9470-595E-190C2F8D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703513"/>
            <a:ext cx="152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502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feld 3">
            <a:extLst>
              <a:ext uri="{FF2B5EF4-FFF2-40B4-BE49-F238E27FC236}">
                <a16:creationId xmlns:a16="http://schemas.microsoft.com/office/drawing/2014/main" xmlns="" id="{40B6A650-9ED3-2BB3-2D69-593EABF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03" y="1102847"/>
            <a:ext cx="8268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7109" name="Textfeld 1">
            <a:extLst>
              <a:ext uri="{FF2B5EF4-FFF2-40B4-BE49-F238E27FC236}">
                <a16:creationId xmlns:a16="http://schemas.microsoft.com/office/drawing/2014/main" xmlns="" id="{459418BC-5468-81EF-6DBB-19257742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03" y="1700808"/>
            <a:ext cx="8027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Gateway Niederhorn </a:t>
            </a:r>
            <a:r>
              <a:rPr lang="de-DE" altLang="de-DE" b="1" dirty="0" smtClean="0"/>
              <a:t>HB9T</a:t>
            </a:r>
            <a:r>
              <a:rPr lang="de-DE" altLang="de-DE" b="1" dirty="0"/>
              <a:t>, </a:t>
            </a:r>
            <a:r>
              <a:rPr lang="de-DE" altLang="de-DE" b="1" dirty="0" smtClean="0"/>
              <a:t>10m, 2m </a:t>
            </a:r>
            <a:r>
              <a:rPr lang="de-DE" altLang="de-DE" b="1" dirty="0"/>
              <a:t>(28317.00 kHz, 145,950 MHz</a:t>
            </a:r>
          </a:p>
          <a:p>
            <a:endParaRPr lang="de-DE" altLang="de-DE" sz="800" b="1" dirty="0"/>
          </a:p>
          <a:p>
            <a:r>
              <a:rPr lang="de-DE" altLang="de-DE" sz="2000" b="1" dirty="0" smtClean="0"/>
              <a:t>En </a:t>
            </a:r>
            <a:r>
              <a:rPr lang="de-DE" altLang="de-DE" sz="2000" b="1" dirty="0" err="1" smtClean="0"/>
              <a:t>temps</a:t>
            </a:r>
            <a:r>
              <a:rPr lang="de-DE" altLang="de-DE" sz="2000" b="1" dirty="0" smtClean="0"/>
              <a:t> normal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Sunrise (Mobilerouter) </a:t>
            </a:r>
            <a:r>
              <a:rPr lang="de-DE" altLang="de-DE" sz="2000" b="1" dirty="0" err="1" smtClean="0"/>
              <a:t>position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Niederhorn</a:t>
            </a:r>
          </a:p>
          <a:p>
            <a:endParaRPr lang="de-DE" altLang="de-DE" b="1" dirty="0"/>
          </a:p>
        </p:txBody>
      </p:sp>
      <p:pic>
        <p:nvPicPr>
          <p:cNvPr id="47110" name="Grafik 3" descr="Ein Bild, das drinnen, Schrank, Backofen, sitzend enthält.&#10;&#10;Automatisch generierte Beschreibung">
            <a:extLst>
              <a:ext uri="{FF2B5EF4-FFF2-40B4-BE49-F238E27FC236}">
                <a16:creationId xmlns:a16="http://schemas.microsoft.com/office/drawing/2014/main" xmlns="" id="{0374E299-2B3E-1FAC-D14B-29B5AD4E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671763"/>
            <a:ext cx="44751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Grafik 6" descr="Ein Bild, das draußen, bewölkt, Wolken, Licht enthält.&#10;&#10;Automatisch generierte Beschreibung">
            <a:extLst>
              <a:ext uri="{FF2B5EF4-FFF2-40B4-BE49-F238E27FC236}">
                <a16:creationId xmlns:a16="http://schemas.microsoft.com/office/drawing/2014/main" xmlns="" id="{B3C893D2-EA46-FF0E-A7FC-B75C7232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674938"/>
            <a:ext cx="42116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74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/>
              <a:t>Provider Sky DSL via KA-Sat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C1AEC4E-B140-DE68-06B6-0212ED5E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2277099"/>
            <a:ext cx="4860032" cy="37822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F1F3A29-8556-037E-DF8E-C2F8FD294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55" y="2326687"/>
            <a:ext cx="1512168" cy="15121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18C7749-7772-C410-44B1-2BA766051249}"/>
              </a:ext>
            </a:extLst>
          </p:cNvPr>
          <p:cNvSpPr txBox="1"/>
          <p:nvPr/>
        </p:nvSpPr>
        <p:spPr>
          <a:xfrm>
            <a:off x="256511" y="5136005"/>
            <a:ext cx="4576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https://www.skydsl.eu/de-DE/Privatkunden/Satelliten-Internet/info/howitworks/install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15E1922-0604-535D-88A8-34184E0C949E}"/>
              </a:ext>
            </a:extLst>
          </p:cNvPr>
          <p:cNvSpPr txBox="1"/>
          <p:nvPr/>
        </p:nvSpPr>
        <p:spPr>
          <a:xfrm>
            <a:off x="256511" y="4000971"/>
            <a:ext cx="4576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https://www.skydsl.eu/de-DE/Privatkunden/Satelliten-Internet/info/howitworks/videos</a:t>
            </a:r>
          </a:p>
        </p:txBody>
      </p:sp>
    </p:spTree>
    <p:extLst>
      <p:ext uri="{BB962C8B-B14F-4D97-AF65-F5344CB8AC3E}">
        <p14:creationId xmlns:p14="http://schemas.microsoft.com/office/powerpoint/2010/main" val="10460439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 smtClean="0"/>
              <a:t>Installation </a:t>
            </a:r>
            <a:r>
              <a:rPr lang="de-DE" altLang="de-DE" sz="2400" b="1" dirty="0" err="1" smtClean="0"/>
              <a:t>technique</a:t>
            </a:r>
            <a:endParaRPr lang="de-DE" altLang="de-DE" sz="2400"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A0BA0F7-CF9A-3055-3222-D6FDF073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3673389" cy="31568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FE4D6A5-6A43-29FE-A868-2BA41E9F4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348880"/>
            <a:ext cx="2808312" cy="3156819"/>
          </a:xfrm>
          <a:prstGeom prst="rect">
            <a:avLst/>
          </a:prstGeom>
        </p:spPr>
      </p:pic>
      <p:sp>
        <p:nvSpPr>
          <p:cNvPr id="9" name="Textfeld 5">
            <a:extLst>
              <a:ext uri="{FF2B5EF4-FFF2-40B4-BE49-F238E27FC236}">
                <a16:creationId xmlns:a16="http://schemas.microsoft.com/office/drawing/2014/main" xmlns="" id="{B3471E17-3036-C39C-6E2E-B979194F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8" y="5529232"/>
            <a:ext cx="3421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smtClean="0"/>
              <a:t>Antenne </a:t>
            </a:r>
            <a:r>
              <a:rPr lang="de-CH" altLang="de-DE" sz="2000" b="1" dirty="0" err="1" smtClean="0"/>
              <a:t>parabolique</a:t>
            </a:r>
            <a:r>
              <a:rPr lang="de-CH" altLang="de-DE" sz="2000" b="1" dirty="0" smtClean="0"/>
              <a:t> Outdoor</a:t>
            </a:r>
            <a:endParaRPr lang="de-DE" altLang="de-DE" sz="2000" b="1" dirty="0" smtClean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xmlns="" id="{1159C79F-113F-E776-4DED-3F218E01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075" y="5529232"/>
            <a:ext cx="3709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/>
              <a:t>Indoor Modem </a:t>
            </a:r>
            <a:r>
              <a:rPr lang="de-CH" altLang="de-DE" sz="2000" b="1" dirty="0" smtClean="0"/>
              <a:t>ou </a:t>
            </a:r>
            <a:r>
              <a:rPr lang="de-CH" altLang="de-DE" sz="2000" b="1" dirty="0"/>
              <a:t>Router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3133461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/>
              <a:t>Installation </a:t>
            </a:r>
            <a:r>
              <a:rPr lang="de-DE" altLang="de-DE" sz="2400" b="1" dirty="0" err="1" smtClean="0"/>
              <a:t>extérieure</a:t>
            </a:r>
            <a:r>
              <a:rPr lang="de-DE" altLang="de-DE" sz="2400" b="1" dirty="0" smtClean="0"/>
              <a:t> </a:t>
            </a:r>
            <a:r>
              <a:rPr lang="de-DE" altLang="de-DE" sz="2400" b="1" dirty="0"/>
              <a:t>(Outdoor)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xmlns="" id="{B3471E17-3036-C39C-6E2E-B979194F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47" y="5410953"/>
            <a:ext cx="3421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smtClean="0"/>
              <a:t>Antenne </a:t>
            </a:r>
            <a:r>
              <a:rPr lang="de-CH" altLang="de-DE" sz="2000" b="1" dirty="0" err="1" smtClean="0"/>
              <a:t>parabolique</a:t>
            </a:r>
            <a:r>
              <a:rPr lang="de-CH" altLang="de-DE" sz="2000" b="1" dirty="0" smtClean="0"/>
              <a:t> Outdoor</a:t>
            </a:r>
            <a:endParaRPr lang="de-DE" altLang="de-DE" sz="2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E292BF9-690E-8289-3121-0F8FC232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17925"/>
            <a:ext cx="3657748" cy="2793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F612382-7FF0-F0AE-C468-BCBF36AE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535" y="2404219"/>
            <a:ext cx="3356881" cy="2790659"/>
          </a:xfrm>
          <a:prstGeom prst="rect">
            <a:avLst/>
          </a:prstGeom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xmlns="" id="{547E752A-1C06-C118-4241-8EA996A09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474" y="5410953"/>
            <a:ext cx="23090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err="1" smtClean="0"/>
              <a:t>Mécanqiue</a:t>
            </a:r>
            <a:r>
              <a:rPr lang="de-CH" altLang="de-DE" sz="2000" b="1" dirty="0" smtClean="0"/>
              <a:t> </a:t>
            </a:r>
            <a:r>
              <a:rPr lang="de-CH" altLang="de-DE" sz="2000" b="1" dirty="0" err="1" smtClean="0"/>
              <a:t>d’ajustement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509329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/>
              <a:t>Installation </a:t>
            </a:r>
            <a:r>
              <a:rPr lang="de-DE" altLang="de-DE" sz="2400" b="1" dirty="0" err="1" smtClean="0"/>
              <a:t>extérieure</a:t>
            </a:r>
            <a:r>
              <a:rPr lang="de-DE" altLang="de-DE" sz="2400" b="1" dirty="0" smtClean="0"/>
              <a:t> </a:t>
            </a:r>
            <a:r>
              <a:rPr lang="de-DE" altLang="de-DE" sz="2400" b="1" dirty="0"/>
              <a:t>(Outdoor) 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xmlns="" id="{B3471E17-3036-C39C-6E2E-B979194F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5589240"/>
            <a:ext cx="4088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err="1"/>
              <a:t>T</a:t>
            </a:r>
            <a:r>
              <a:rPr lang="de-CH" altLang="de-DE" sz="2000" b="1" dirty="0" err="1" smtClean="0"/>
              <a:t>rouver</a:t>
            </a:r>
            <a:r>
              <a:rPr lang="de-CH" altLang="de-DE" sz="2000" b="1" dirty="0" smtClean="0"/>
              <a:t> le </a:t>
            </a:r>
            <a:r>
              <a:rPr lang="de-CH" altLang="de-DE" sz="2000" b="1" dirty="0" smtClean="0"/>
              <a:t>Beam </a:t>
            </a:r>
            <a:r>
              <a:rPr lang="de-CH" altLang="de-DE" sz="2000" b="1" dirty="0" err="1" smtClean="0"/>
              <a:t>correct</a:t>
            </a:r>
            <a:endParaRPr lang="de-DE" altLang="de-DE" sz="2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8460012-B88E-651B-DA67-D2B51599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7" y="2289220"/>
            <a:ext cx="4728955" cy="32369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2756659-121D-8C2F-69C0-B07CE1D4B5E7}"/>
              </a:ext>
            </a:extLst>
          </p:cNvPr>
          <p:cNvSpPr txBox="1"/>
          <p:nvPr/>
        </p:nvSpPr>
        <p:spPr>
          <a:xfrm>
            <a:off x="5460649" y="3284984"/>
            <a:ext cx="3504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https://www.satsig.net/tooway/satellite-dish-pointing-ka-sat-tooway-europe.htm</a:t>
            </a:r>
          </a:p>
        </p:txBody>
      </p:sp>
    </p:spTree>
    <p:extLst>
      <p:ext uri="{BB962C8B-B14F-4D97-AF65-F5344CB8AC3E}">
        <p14:creationId xmlns:p14="http://schemas.microsoft.com/office/powerpoint/2010/main" val="39003500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>
                <a:solidFill>
                  <a:schemeClr val="tx1"/>
                </a:solidFill>
              </a:rPr>
              <a:t>W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/>
              <a:t>Installation </a:t>
            </a:r>
            <a:r>
              <a:rPr lang="de-DE" altLang="de-DE" sz="2400" b="1" dirty="0" err="1" smtClean="0"/>
              <a:t>intérieure</a:t>
            </a:r>
            <a:r>
              <a:rPr lang="de-DE" altLang="de-DE" sz="2400" b="1" dirty="0" smtClean="0"/>
              <a:t> </a:t>
            </a:r>
            <a:r>
              <a:rPr lang="de-DE" altLang="de-DE" sz="2400" b="1" dirty="0"/>
              <a:t>(Indoor)</a:t>
            </a:r>
          </a:p>
          <a:p>
            <a:endParaRPr lang="de-DE" altLang="de-DE" sz="2400" b="1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xmlns="" id="{B3471E17-3036-C39C-6E2E-B979194F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61" y="5506076"/>
            <a:ext cx="1332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/>
              <a:t>Modem</a:t>
            </a:r>
            <a:endParaRPr lang="de-DE" altLang="de-DE" sz="2000" b="1" dirty="0"/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xmlns="" id="{1159C79F-113F-E776-4DED-3F218E01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919" y="5529232"/>
            <a:ext cx="2340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000" b="1" dirty="0" smtClean="0"/>
              <a:t>Router externe</a:t>
            </a:r>
            <a:endParaRPr lang="de-DE" altLang="de-DE" sz="20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D336124-AFC0-391E-15C9-DE0B1E46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4" y="2348879"/>
            <a:ext cx="2460860" cy="31065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625630B-BF55-FF93-9DE0-0BA05516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173" y="2348878"/>
            <a:ext cx="2052227" cy="31065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40EE485-0E8C-A9B1-EF1C-9745AAABF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79" y="3295157"/>
            <a:ext cx="34841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9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>
            <a:extLst>
              <a:ext uri="{FF2B5EF4-FFF2-40B4-BE49-F238E27FC236}">
                <a16:creationId xmlns:a16="http://schemas.microsoft.com/office/drawing/2014/main" xmlns="" id="{C53F4714-D5E9-9CEB-2287-80C7939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8713"/>
            <a:ext cx="8280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2800" b="1" dirty="0" err="1" smtClean="0">
                <a:solidFill>
                  <a:schemeClr val="tx1"/>
                </a:solidFill>
              </a:rPr>
              <a:t>Exploitation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de secours Gateways </a:t>
            </a:r>
            <a:r>
              <a:rPr lang="de-CH" altLang="de-DE" sz="2800" b="1" dirty="0" err="1" smtClean="0">
                <a:solidFill>
                  <a:schemeClr val="tx1"/>
                </a:solidFill>
              </a:rPr>
              <a:t>Winlink</a:t>
            </a:r>
            <a:r>
              <a:rPr lang="de-CH" altLang="de-DE" sz="2800" b="1" dirty="0" smtClean="0">
                <a:solidFill>
                  <a:schemeClr val="tx1"/>
                </a:solidFill>
              </a:rPr>
              <a:t> </a:t>
            </a:r>
            <a:endParaRPr lang="de-CH" altLang="de-DE" sz="2800" b="1" dirty="0">
              <a:solidFill>
                <a:schemeClr val="tx1"/>
              </a:solidFill>
            </a:endParaRPr>
          </a:p>
        </p:txBody>
      </p:sp>
      <p:sp>
        <p:nvSpPr>
          <p:cNvPr id="45060" name="Textfeld 5">
            <a:extLst>
              <a:ext uri="{FF2B5EF4-FFF2-40B4-BE49-F238E27FC236}">
                <a16:creationId xmlns:a16="http://schemas.microsoft.com/office/drawing/2014/main" xmlns="" id="{3DA82544-D550-B461-357A-2C5929D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55" y="1764461"/>
            <a:ext cx="8570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 dirty="0" err="1" smtClean="0"/>
              <a:t>Caacité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numérique</a:t>
            </a:r>
            <a:endParaRPr lang="de-DE" altLang="de-DE" sz="2400" b="1" dirty="0"/>
          </a:p>
          <a:p>
            <a:endParaRPr lang="de-DE" altLang="de-DE" sz="2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BE6A010-37E5-DF43-53C0-AEB0C006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79" y="2276872"/>
            <a:ext cx="654844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75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M-XX-presentation_template_extern_en">
  <a:themeElements>
    <a:clrScheme name="KM-XX-presentation_template_extern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M-XX-presentation_template_extern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KM-XX-presentation_template_extern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-XX-presentation_template_extern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-XX-presentation_template_extern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-XX-presentation_template_extern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-XX-presentation_template_extern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-XX-presentation_template_extern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-XX-presentation_template_extern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KM-XX-presentation_template_extern_en</Template>
  <TotalTime>24</TotalTime>
  <Words>242</Words>
  <Application>Microsoft Office PowerPoint</Application>
  <PresentationFormat>Affichage à l'écran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Webdings</vt:lpstr>
      <vt:lpstr>KM-XX-presentation_template_extern_en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Keymile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Bahnenseminar</dc:title>
  <dc:creator>nwolfm</dc:creator>
  <dc:description>Version: 21, January 2003</dc:description>
  <cp:lastModifiedBy>Jean-Michel CLERC</cp:lastModifiedBy>
  <cp:revision>381</cp:revision>
  <cp:lastPrinted>2018-05-02T22:32:36Z</cp:lastPrinted>
  <dcterms:created xsi:type="dcterms:W3CDTF">2003-09-11T14:45:14Z</dcterms:created>
  <dcterms:modified xsi:type="dcterms:W3CDTF">2023-10-13T22:04:24Z</dcterms:modified>
</cp:coreProperties>
</file>